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88"/>
  </p:notesMasterIdLst>
  <p:sldIdLst>
    <p:sldId id="561" r:id="rId2"/>
    <p:sldId id="258" r:id="rId3"/>
    <p:sldId id="256"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547" r:id="rId35"/>
    <p:sldId id="290" r:id="rId36"/>
    <p:sldId id="291" r:id="rId37"/>
    <p:sldId id="292" r:id="rId38"/>
    <p:sldId id="293" r:id="rId39"/>
    <p:sldId id="294" r:id="rId40"/>
    <p:sldId id="295" r:id="rId41"/>
    <p:sldId id="296" r:id="rId42"/>
    <p:sldId id="297" r:id="rId43"/>
    <p:sldId id="298" r:id="rId44"/>
    <p:sldId id="299" r:id="rId45"/>
    <p:sldId id="300" r:id="rId46"/>
    <p:sldId id="548" r:id="rId47"/>
    <p:sldId id="302" r:id="rId48"/>
    <p:sldId id="303" r:id="rId49"/>
    <p:sldId id="304" r:id="rId50"/>
    <p:sldId id="549"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550" r:id="rId117"/>
    <p:sldId id="551" r:id="rId118"/>
    <p:sldId id="552" r:id="rId119"/>
    <p:sldId id="553" r:id="rId120"/>
    <p:sldId id="375" r:id="rId121"/>
    <p:sldId id="376" r:id="rId122"/>
    <p:sldId id="377" r:id="rId123"/>
    <p:sldId id="378" r:id="rId124"/>
    <p:sldId id="379" r:id="rId125"/>
    <p:sldId id="380" r:id="rId126"/>
    <p:sldId id="381" r:id="rId127"/>
    <p:sldId id="554" r:id="rId128"/>
    <p:sldId id="383" r:id="rId129"/>
    <p:sldId id="384" r:id="rId130"/>
    <p:sldId id="385" r:id="rId131"/>
    <p:sldId id="386" r:id="rId132"/>
    <p:sldId id="387" r:id="rId133"/>
    <p:sldId id="388" r:id="rId134"/>
    <p:sldId id="389" r:id="rId135"/>
    <p:sldId id="555" r:id="rId136"/>
    <p:sldId id="390" r:id="rId137"/>
    <p:sldId id="391" r:id="rId138"/>
    <p:sldId id="392" r:id="rId139"/>
    <p:sldId id="393" r:id="rId140"/>
    <p:sldId id="556" r:id="rId141"/>
    <p:sldId id="394" r:id="rId142"/>
    <p:sldId id="395" r:id="rId143"/>
    <p:sldId id="396" r:id="rId144"/>
    <p:sldId id="397" r:id="rId145"/>
    <p:sldId id="398" r:id="rId146"/>
    <p:sldId id="399" r:id="rId147"/>
    <p:sldId id="400" r:id="rId148"/>
    <p:sldId id="557" r:id="rId149"/>
    <p:sldId id="558" r:id="rId150"/>
    <p:sldId id="401" r:id="rId151"/>
    <p:sldId id="402" r:id="rId152"/>
    <p:sldId id="403" r:id="rId153"/>
    <p:sldId id="404" r:id="rId154"/>
    <p:sldId id="405" r:id="rId155"/>
    <p:sldId id="406" r:id="rId156"/>
    <p:sldId id="407" r:id="rId157"/>
    <p:sldId id="408" r:id="rId158"/>
    <p:sldId id="409" r:id="rId159"/>
    <p:sldId id="410" r:id="rId160"/>
    <p:sldId id="559"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560" r:id="rId176"/>
    <p:sldId id="426" r:id="rId177"/>
    <p:sldId id="427" r:id="rId178"/>
    <p:sldId id="428" r:id="rId179"/>
    <p:sldId id="429" r:id="rId180"/>
    <p:sldId id="430" r:id="rId181"/>
    <p:sldId id="431" r:id="rId182"/>
    <p:sldId id="432" r:id="rId183"/>
    <p:sldId id="433" r:id="rId184"/>
    <p:sldId id="434" r:id="rId185"/>
    <p:sldId id="435" r:id="rId186"/>
    <p:sldId id="436" r:id="rId187"/>
  </p:sldIdLst>
  <p:sldSz cx="9144000" cy="5143500" type="screen16x9"/>
  <p:notesSz cx="6797675" cy="9926638"/>
  <p:embeddedFontLst>
    <p:embeddedFont>
      <p:font typeface="Calibri" panose="020F0502020204030204" pitchFamily="34" charset="0"/>
      <p:regular r:id="rId189"/>
      <p:bold r:id="rId190"/>
      <p:italic r:id="rId191"/>
      <p:boldItalic r:id="rId192"/>
    </p:embeddedFont>
    <p:embeddedFont>
      <p:font typeface="Verdana" panose="020B0604030504040204" pitchFamily="34" charset="0"/>
      <p:regular r:id="rId193"/>
      <p:bold r:id="rId194"/>
      <p:italic r:id="rId195"/>
      <p:boldItalic r:id="rId196"/>
    </p:embeddedFont>
    <p:embeddedFont>
      <p:font typeface="微软雅黑" panose="020B0503020204020204" pitchFamily="34" charset="-122"/>
      <p:regular r:id="rId197"/>
      <p:bold r:id="rId198"/>
    </p:embeddedFont>
    <p:embeddedFont>
      <p:font typeface="微软雅黑 Light" panose="020B0502040204020203" pitchFamily="34" charset="-122"/>
      <p:regular r:id="rId19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0000FF"/>
    <a:srgbClr val="FF99FF"/>
    <a:srgbClr val="99FFCC"/>
    <a:srgbClr val="66FF66"/>
    <a:srgbClr val="00CCFF"/>
    <a:srgbClr val="00FFCC"/>
    <a:srgbClr val="FF00FF"/>
    <a:srgbClr val="0066FF"/>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9248" autoAdjust="0"/>
  </p:normalViewPr>
  <p:slideViewPr>
    <p:cSldViewPr snapToGrid="0">
      <p:cViewPr varScale="1">
        <p:scale>
          <a:sx n="114" d="100"/>
          <a:sy n="114" d="100"/>
        </p:scale>
        <p:origin x="456"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4.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5.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6.fntdata"/><Relationship Id="rId199" Type="http://schemas.openxmlformats.org/officeDocument/2006/relationships/font" Target="fonts/font11.fntdata"/><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7.fntdata"/><Relationship Id="rId190"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8.fntdata"/><Relationship Id="rId200"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9.fntdata"/><Relationship Id="rId201"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0.fntdata"/><Relationship Id="rId202"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notesMaster" Target="notesMasters/notesMaster1.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4ABD43-DDCE-4440-B189-B8BC99419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B1D83A1-F256-427B-A1DC-7ADE79857098}">
      <dgm:prSet custT="1"/>
      <dgm:spPr>
        <a:solidFill>
          <a:srgbClr val="0000FF"/>
        </a:solidFill>
      </dgm:spPr>
      <dgm:t>
        <a:bodyPr/>
        <a:lstStyle/>
        <a:p>
          <a:pPr rtl="0"/>
          <a:r>
            <a:rPr lang="en-US" altLang="zh-CN" sz="1200" b="1" dirty="0">
              <a:solidFill>
                <a:schemeClr val="bg1"/>
              </a:solidFill>
              <a:latin typeface="微软雅黑" pitchFamily="34" charset="-122"/>
              <a:ea typeface="微软雅黑" pitchFamily="34" charset="-122"/>
            </a:rPr>
            <a:t>	</a:t>
          </a:r>
          <a:r>
            <a:rPr lang="zh-CN" sz="1400" b="1" dirty="0">
              <a:solidFill>
                <a:schemeClr val="bg1"/>
              </a:solidFill>
              <a:latin typeface="微软雅黑" pitchFamily="34" charset="-122"/>
              <a:ea typeface="微软雅黑" pitchFamily="34" charset="-122"/>
            </a:rPr>
            <a:t>方法（操作）</a:t>
          </a:r>
          <a:r>
            <a:rPr lang="en-US" sz="1400" b="1" dirty="0">
              <a:solidFill>
                <a:schemeClr val="bg1"/>
              </a:solidFill>
              <a:latin typeface="微软雅黑" pitchFamily="34" charset="-122"/>
              <a:ea typeface="微软雅黑" pitchFamily="34" charset="-122"/>
            </a:rPr>
            <a:t>				</a:t>
          </a:r>
          <a:r>
            <a:rPr lang="zh-CN" sz="1400" b="1" dirty="0">
              <a:solidFill>
                <a:schemeClr val="bg1"/>
              </a:solidFill>
              <a:latin typeface="微软雅黑" pitchFamily="34" charset="-122"/>
              <a:ea typeface="微软雅黑" pitchFamily="34" charset="-122"/>
            </a:rPr>
            <a:t>意义</a:t>
          </a:r>
          <a:endParaRPr lang="zh-CN" sz="1400" dirty="0">
            <a:solidFill>
              <a:schemeClr val="bg1"/>
            </a:solidFill>
            <a:latin typeface="微软雅黑" pitchFamily="34" charset="-122"/>
            <a:ea typeface="微软雅黑" pitchFamily="34" charset="-122"/>
          </a:endParaRPr>
        </a:p>
      </dgm:t>
    </dgm:pt>
    <dgm:pt modelId="{27CE23E2-20D6-4DA6-8FDE-164A9143B325}" type="parTrans" cxnId="{F05DA65B-F8ED-4E81-94E7-A2A3A92D746E}">
      <dgm:prSet/>
      <dgm:spPr/>
      <dgm:t>
        <a:bodyPr/>
        <a:lstStyle/>
        <a:p>
          <a:endParaRPr lang="zh-CN" altLang="en-US"/>
        </a:p>
      </dgm:t>
    </dgm:pt>
    <dgm:pt modelId="{04EB3969-0881-486F-B9ED-3D997F33DE3D}" type="sibTrans" cxnId="{F05DA65B-F8ED-4E81-94E7-A2A3A92D746E}">
      <dgm:prSet/>
      <dgm:spPr/>
      <dgm:t>
        <a:bodyPr/>
        <a:lstStyle/>
        <a:p>
          <a:endParaRPr lang="zh-CN" altLang="en-US"/>
        </a:p>
      </dgm:t>
    </dgm:pt>
    <dgm:pt modelId="{14A0F9A2-BA5E-473C-A26A-07D95F39FF2B}">
      <dgm:prSet custT="1"/>
      <dgm:spPr>
        <a:solidFill>
          <a:srgbClr val="99FFCC"/>
        </a:solidFill>
      </dgm:spPr>
      <dgm:t>
        <a:bodyPr/>
        <a:lstStyle/>
        <a:p>
          <a:pPr rtl="0"/>
          <a:r>
            <a:rPr lang="en-US" sz="1200" b="1" dirty="0">
              <a:solidFill>
                <a:schemeClr val="tx1"/>
              </a:solidFill>
              <a:latin typeface="微软雅黑" pitchFamily="34" charset="-122"/>
              <a:ea typeface="微软雅黑" pitchFamily="34" charset="-122"/>
            </a:rPr>
            <a:t>	OPTION					</a:t>
          </a:r>
          <a:r>
            <a:rPr lang="zh-CN" sz="1200" b="1" dirty="0">
              <a:solidFill>
                <a:schemeClr val="tx1"/>
              </a:solidFill>
              <a:latin typeface="微软雅黑" pitchFamily="34" charset="-122"/>
              <a:ea typeface="微软雅黑" pitchFamily="34" charset="-122"/>
            </a:rPr>
            <a:t>请求一些选项的信息</a:t>
          </a:r>
          <a:endParaRPr lang="zh-CN" sz="1200" dirty="0">
            <a:solidFill>
              <a:schemeClr val="tx1"/>
            </a:solidFill>
            <a:latin typeface="微软雅黑" pitchFamily="34" charset="-122"/>
            <a:ea typeface="微软雅黑" pitchFamily="34" charset="-122"/>
          </a:endParaRPr>
        </a:p>
      </dgm:t>
    </dgm:pt>
    <dgm:pt modelId="{F428299F-92F4-4EC3-8F69-F35A1F2197D3}" type="parTrans" cxnId="{1F5B8AB9-56BA-4B3C-93A2-CD67F067C1A5}">
      <dgm:prSet/>
      <dgm:spPr/>
      <dgm:t>
        <a:bodyPr/>
        <a:lstStyle/>
        <a:p>
          <a:endParaRPr lang="zh-CN" altLang="en-US"/>
        </a:p>
      </dgm:t>
    </dgm:pt>
    <dgm:pt modelId="{09F3E21C-1E3E-4245-BD23-D7EF14018618}" type="sibTrans" cxnId="{1F5B8AB9-56BA-4B3C-93A2-CD67F067C1A5}">
      <dgm:prSet/>
      <dgm:spPr/>
      <dgm:t>
        <a:bodyPr/>
        <a:lstStyle/>
        <a:p>
          <a:endParaRPr lang="zh-CN" altLang="en-US"/>
        </a:p>
      </dgm:t>
    </dgm:pt>
    <dgm:pt modelId="{D32D8361-DF8C-48A0-8647-ACE46C5DA45A}">
      <dgm:prSet custT="1"/>
      <dgm:spPr>
        <a:solidFill>
          <a:schemeClr val="accent1">
            <a:lumMod val="40000"/>
            <a:lumOff val="60000"/>
          </a:schemeClr>
        </a:solidFill>
      </dgm:spPr>
      <dgm:t>
        <a:bodyPr/>
        <a:lstStyle/>
        <a:p>
          <a:pPr rtl="0"/>
          <a:r>
            <a:rPr lang="en-US" sz="1200" b="1" dirty="0">
              <a:solidFill>
                <a:schemeClr val="tx1"/>
              </a:solidFill>
              <a:latin typeface="微软雅黑" pitchFamily="34" charset="-122"/>
              <a:ea typeface="微软雅黑" pitchFamily="34" charset="-122"/>
            </a:rPr>
            <a:t>	GET              					</a:t>
          </a:r>
          <a:r>
            <a:rPr lang="zh-CN" sz="1200" b="1" dirty="0">
              <a:solidFill>
                <a:schemeClr val="tx1"/>
              </a:solidFill>
              <a:latin typeface="微软雅黑" pitchFamily="34" charset="-122"/>
              <a:ea typeface="微软雅黑" pitchFamily="34" charset="-122"/>
            </a:rPr>
            <a:t>请求读取由 </a:t>
          </a:r>
          <a:r>
            <a:rPr lang="en-US" sz="1200" b="1" dirty="0">
              <a:solidFill>
                <a:schemeClr val="tx1"/>
              </a:solidFill>
              <a:latin typeface="微软雅黑" pitchFamily="34" charset="-122"/>
              <a:ea typeface="微软雅黑" pitchFamily="34" charset="-122"/>
            </a:rPr>
            <a:t>URL</a:t>
          </a:r>
          <a:r>
            <a:rPr lang="zh-CN" sz="1200" b="1" dirty="0">
              <a:solidFill>
                <a:schemeClr val="tx1"/>
              </a:solidFill>
              <a:latin typeface="微软雅黑" pitchFamily="34" charset="-122"/>
              <a:ea typeface="微软雅黑" pitchFamily="34" charset="-122"/>
            </a:rPr>
            <a:t>所标志的信息</a:t>
          </a:r>
          <a:endParaRPr lang="zh-CN" sz="1200" dirty="0">
            <a:solidFill>
              <a:schemeClr val="tx1"/>
            </a:solidFill>
            <a:latin typeface="微软雅黑" pitchFamily="34" charset="-122"/>
            <a:ea typeface="微软雅黑" pitchFamily="34" charset="-122"/>
          </a:endParaRPr>
        </a:p>
      </dgm:t>
    </dgm:pt>
    <dgm:pt modelId="{47CA20CA-28BF-4089-8B81-7E9E84CA28B5}" type="parTrans" cxnId="{C3922EF1-C25D-4D0E-A360-802694E5B206}">
      <dgm:prSet/>
      <dgm:spPr/>
      <dgm:t>
        <a:bodyPr/>
        <a:lstStyle/>
        <a:p>
          <a:endParaRPr lang="zh-CN" altLang="en-US"/>
        </a:p>
      </dgm:t>
    </dgm:pt>
    <dgm:pt modelId="{9BD60071-19A1-4A88-A60A-8FB6F147096F}" type="sibTrans" cxnId="{C3922EF1-C25D-4D0E-A360-802694E5B206}">
      <dgm:prSet/>
      <dgm:spPr/>
      <dgm:t>
        <a:bodyPr/>
        <a:lstStyle/>
        <a:p>
          <a:endParaRPr lang="zh-CN" altLang="en-US"/>
        </a:p>
      </dgm:t>
    </dgm:pt>
    <dgm:pt modelId="{5F2F9BD6-F24E-4255-85FC-E2350396D805}">
      <dgm:prSet custT="1"/>
      <dgm:spPr>
        <a:solidFill>
          <a:srgbClr val="99FFCC"/>
        </a:solidFill>
      </dgm:spPr>
      <dgm:t>
        <a:bodyPr/>
        <a:lstStyle/>
        <a:p>
          <a:pPr rtl="0"/>
          <a:r>
            <a:rPr lang="en-US" sz="1200" b="1" dirty="0">
              <a:solidFill>
                <a:schemeClr val="tx1"/>
              </a:solidFill>
              <a:latin typeface="微软雅黑" pitchFamily="34" charset="-122"/>
              <a:ea typeface="微软雅黑" pitchFamily="34" charset="-122"/>
            </a:rPr>
            <a:t>	HEAD          					</a:t>
          </a:r>
          <a:r>
            <a:rPr lang="zh-CN" sz="1200" b="1" dirty="0">
              <a:solidFill>
                <a:schemeClr val="tx1"/>
              </a:solidFill>
              <a:latin typeface="微软雅黑" pitchFamily="34" charset="-122"/>
              <a:ea typeface="微软雅黑" pitchFamily="34" charset="-122"/>
            </a:rPr>
            <a:t>请求读取由 </a:t>
          </a:r>
          <a:r>
            <a:rPr lang="en-US" sz="1200" b="1" dirty="0">
              <a:solidFill>
                <a:schemeClr val="tx1"/>
              </a:solidFill>
              <a:latin typeface="微软雅黑" pitchFamily="34" charset="-122"/>
              <a:ea typeface="微软雅黑" pitchFamily="34" charset="-122"/>
            </a:rPr>
            <a:t>URL</a:t>
          </a:r>
          <a:r>
            <a:rPr lang="zh-CN" sz="1200" b="1" dirty="0">
              <a:solidFill>
                <a:schemeClr val="tx1"/>
              </a:solidFill>
              <a:latin typeface="微软雅黑" pitchFamily="34" charset="-122"/>
              <a:ea typeface="微软雅黑" pitchFamily="34" charset="-122"/>
            </a:rPr>
            <a:t>所标志的信息的首部</a:t>
          </a:r>
          <a:endParaRPr lang="zh-CN" sz="1200" dirty="0">
            <a:solidFill>
              <a:schemeClr val="tx1"/>
            </a:solidFill>
            <a:latin typeface="微软雅黑" pitchFamily="34" charset="-122"/>
            <a:ea typeface="微软雅黑" pitchFamily="34" charset="-122"/>
          </a:endParaRPr>
        </a:p>
      </dgm:t>
    </dgm:pt>
    <dgm:pt modelId="{01AAAC48-EC48-440E-A5E2-88572E88C756}" type="parTrans" cxnId="{22E6D2E9-025D-4FE7-ADBC-975B6274EA23}">
      <dgm:prSet/>
      <dgm:spPr/>
      <dgm:t>
        <a:bodyPr/>
        <a:lstStyle/>
        <a:p>
          <a:endParaRPr lang="zh-CN" altLang="en-US"/>
        </a:p>
      </dgm:t>
    </dgm:pt>
    <dgm:pt modelId="{1287D65E-3DAA-4426-89B8-BA3E376A4119}" type="sibTrans" cxnId="{22E6D2E9-025D-4FE7-ADBC-975B6274EA23}">
      <dgm:prSet/>
      <dgm:spPr/>
      <dgm:t>
        <a:bodyPr/>
        <a:lstStyle/>
        <a:p>
          <a:endParaRPr lang="zh-CN" altLang="en-US"/>
        </a:p>
      </dgm:t>
    </dgm:pt>
    <dgm:pt modelId="{B3D81C7E-05E3-49CF-989C-070CE891B722}">
      <dgm:prSet custT="1"/>
      <dgm:spPr>
        <a:solidFill>
          <a:schemeClr val="accent1">
            <a:lumMod val="40000"/>
            <a:lumOff val="60000"/>
          </a:schemeClr>
        </a:solidFill>
      </dgm:spPr>
      <dgm:t>
        <a:bodyPr/>
        <a:lstStyle/>
        <a:p>
          <a:pPr rtl="0"/>
          <a:r>
            <a:rPr lang="en-US" sz="1200" b="1" dirty="0">
              <a:solidFill>
                <a:schemeClr val="tx1"/>
              </a:solidFill>
              <a:latin typeface="微软雅黑" pitchFamily="34" charset="-122"/>
              <a:ea typeface="微软雅黑" pitchFamily="34" charset="-122"/>
            </a:rPr>
            <a:t>	POST     					</a:t>
          </a:r>
          <a:r>
            <a:rPr lang="zh-CN" sz="1200" b="1" dirty="0">
              <a:solidFill>
                <a:schemeClr val="tx1"/>
              </a:solidFill>
              <a:latin typeface="微软雅黑" pitchFamily="34" charset="-122"/>
              <a:ea typeface="微软雅黑" pitchFamily="34" charset="-122"/>
            </a:rPr>
            <a:t>给服务器添加信息（例如，注释）</a:t>
          </a:r>
          <a:endParaRPr lang="zh-CN" sz="1200" dirty="0">
            <a:solidFill>
              <a:schemeClr val="tx1"/>
            </a:solidFill>
            <a:latin typeface="微软雅黑" pitchFamily="34" charset="-122"/>
            <a:ea typeface="微软雅黑" pitchFamily="34" charset="-122"/>
          </a:endParaRPr>
        </a:p>
      </dgm:t>
    </dgm:pt>
    <dgm:pt modelId="{B5132612-45C6-41E7-B856-574DE76148DF}" type="parTrans" cxnId="{6FB93842-5A12-41B3-86BF-64E06F25EF4F}">
      <dgm:prSet/>
      <dgm:spPr/>
      <dgm:t>
        <a:bodyPr/>
        <a:lstStyle/>
        <a:p>
          <a:endParaRPr lang="zh-CN" altLang="en-US"/>
        </a:p>
      </dgm:t>
    </dgm:pt>
    <dgm:pt modelId="{967E2E43-1BFB-45FB-ABC6-E9B961CBA7DF}" type="sibTrans" cxnId="{6FB93842-5A12-41B3-86BF-64E06F25EF4F}">
      <dgm:prSet/>
      <dgm:spPr/>
      <dgm:t>
        <a:bodyPr/>
        <a:lstStyle/>
        <a:p>
          <a:endParaRPr lang="zh-CN" altLang="en-US"/>
        </a:p>
      </dgm:t>
    </dgm:pt>
    <dgm:pt modelId="{258A2F10-98A6-45AC-9A9C-BB262FDEF029}">
      <dgm:prSet custT="1"/>
      <dgm:spPr>
        <a:solidFill>
          <a:srgbClr val="99FFCC"/>
        </a:solidFill>
      </dgm:spPr>
      <dgm:t>
        <a:bodyPr/>
        <a:lstStyle/>
        <a:p>
          <a:pPr rtl="0"/>
          <a:r>
            <a:rPr lang="en-US" sz="1200" b="1" dirty="0">
              <a:solidFill>
                <a:schemeClr val="tx1"/>
              </a:solidFill>
              <a:latin typeface="微软雅黑" pitchFamily="34" charset="-122"/>
              <a:ea typeface="微软雅黑" pitchFamily="34" charset="-122"/>
            </a:rPr>
            <a:t>	PUT						</a:t>
          </a:r>
          <a:r>
            <a:rPr lang="zh-CN" sz="1200" b="1" dirty="0">
              <a:solidFill>
                <a:schemeClr val="tx1"/>
              </a:solidFill>
              <a:latin typeface="微软雅黑" pitchFamily="34" charset="-122"/>
              <a:ea typeface="微软雅黑" pitchFamily="34" charset="-122"/>
            </a:rPr>
            <a:t>在指明的 </a:t>
          </a:r>
          <a:r>
            <a:rPr lang="en-US" sz="1200" b="1" dirty="0">
              <a:solidFill>
                <a:schemeClr val="tx1"/>
              </a:solidFill>
              <a:latin typeface="微软雅黑" pitchFamily="34" charset="-122"/>
              <a:ea typeface="微软雅黑" pitchFamily="34" charset="-122"/>
            </a:rPr>
            <a:t>URL</a:t>
          </a:r>
          <a:r>
            <a:rPr lang="zh-CN" sz="1200" b="1" dirty="0">
              <a:solidFill>
                <a:schemeClr val="tx1"/>
              </a:solidFill>
              <a:latin typeface="微软雅黑" pitchFamily="34" charset="-122"/>
              <a:ea typeface="微软雅黑" pitchFamily="34" charset="-122"/>
            </a:rPr>
            <a:t>下存储一个文档</a:t>
          </a:r>
          <a:endParaRPr lang="zh-CN" sz="1200" dirty="0">
            <a:solidFill>
              <a:schemeClr val="tx1"/>
            </a:solidFill>
            <a:latin typeface="微软雅黑" pitchFamily="34" charset="-122"/>
            <a:ea typeface="微软雅黑" pitchFamily="34" charset="-122"/>
          </a:endParaRPr>
        </a:p>
      </dgm:t>
    </dgm:pt>
    <dgm:pt modelId="{D2D2868A-62C4-410B-B3D8-7DF502EAB38D}" type="parTrans" cxnId="{0E53C646-4BC7-40A4-8EBC-CB6A10ECCF93}">
      <dgm:prSet/>
      <dgm:spPr/>
      <dgm:t>
        <a:bodyPr/>
        <a:lstStyle/>
        <a:p>
          <a:endParaRPr lang="zh-CN" altLang="en-US"/>
        </a:p>
      </dgm:t>
    </dgm:pt>
    <dgm:pt modelId="{196481A8-5918-4487-AE93-E8C148F56D79}" type="sibTrans" cxnId="{0E53C646-4BC7-40A4-8EBC-CB6A10ECCF93}">
      <dgm:prSet/>
      <dgm:spPr/>
      <dgm:t>
        <a:bodyPr/>
        <a:lstStyle/>
        <a:p>
          <a:endParaRPr lang="zh-CN" altLang="en-US"/>
        </a:p>
      </dgm:t>
    </dgm:pt>
    <dgm:pt modelId="{63AFF0E2-A007-4F85-97C5-0E10709F7E5C}">
      <dgm:prSet custT="1"/>
      <dgm:spPr>
        <a:solidFill>
          <a:schemeClr val="accent1">
            <a:lumMod val="40000"/>
            <a:lumOff val="60000"/>
          </a:schemeClr>
        </a:solidFill>
      </dgm:spPr>
      <dgm:t>
        <a:bodyPr/>
        <a:lstStyle/>
        <a:p>
          <a:pPr rtl="0"/>
          <a:r>
            <a:rPr lang="en-US" sz="1200" b="1" dirty="0">
              <a:solidFill>
                <a:schemeClr val="tx1"/>
              </a:solidFill>
              <a:latin typeface="微软雅黑" pitchFamily="34" charset="-122"/>
              <a:ea typeface="微软雅黑" pitchFamily="34" charset="-122"/>
            </a:rPr>
            <a:t>	DELETE					</a:t>
          </a:r>
          <a:r>
            <a:rPr lang="zh-CN" sz="1200" b="1" dirty="0">
              <a:solidFill>
                <a:schemeClr val="tx1"/>
              </a:solidFill>
              <a:latin typeface="微软雅黑" pitchFamily="34" charset="-122"/>
              <a:ea typeface="微软雅黑" pitchFamily="34" charset="-122"/>
            </a:rPr>
            <a:t>删除指明的 </a:t>
          </a:r>
          <a:r>
            <a:rPr lang="en-US" sz="1200" b="1" dirty="0">
              <a:solidFill>
                <a:schemeClr val="tx1"/>
              </a:solidFill>
              <a:latin typeface="微软雅黑" pitchFamily="34" charset="-122"/>
              <a:ea typeface="微软雅黑" pitchFamily="34" charset="-122"/>
            </a:rPr>
            <a:t>URL</a:t>
          </a:r>
          <a:r>
            <a:rPr lang="zh-CN" sz="1200" b="1" dirty="0">
              <a:solidFill>
                <a:schemeClr val="tx1"/>
              </a:solidFill>
              <a:latin typeface="微软雅黑" pitchFamily="34" charset="-122"/>
              <a:ea typeface="微软雅黑" pitchFamily="34" charset="-122"/>
            </a:rPr>
            <a:t>所标志的资源</a:t>
          </a:r>
          <a:endParaRPr lang="zh-CN" sz="1200" dirty="0">
            <a:solidFill>
              <a:schemeClr val="tx1"/>
            </a:solidFill>
            <a:latin typeface="微软雅黑" pitchFamily="34" charset="-122"/>
            <a:ea typeface="微软雅黑" pitchFamily="34" charset="-122"/>
          </a:endParaRPr>
        </a:p>
      </dgm:t>
    </dgm:pt>
    <dgm:pt modelId="{D6DDE952-B0DE-47D8-B71F-7EF423B3547D}" type="parTrans" cxnId="{53A1F586-4C70-408A-97C9-D8C804FE3C81}">
      <dgm:prSet/>
      <dgm:spPr/>
      <dgm:t>
        <a:bodyPr/>
        <a:lstStyle/>
        <a:p>
          <a:endParaRPr lang="zh-CN" altLang="en-US"/>
        </a:p>
      </dgm:t>
    </dgm:pt>
    <dgm:pt modelId="{4399A9B5-36A9-4B6F-8820-694DF2DF950C}" type="sibTrans" cxnId="{53A1F586-4C70-408A-97C9-D8C804FE3C81}">
      <dgm:prSet/>
      <dgm:spPr/>
      <dgm:t>
        <a:bodyPr/>
        <a:lstStyle/>
        <a:p>
          <a:endParaRPr lang="zh-CN" altLang="en-US"/>
        </a:p>
      </dgm:t>
    </dgm:pt>
    <dgm:pt modelId="{07B4F805-20D4-4BC2-A365-667098FF337D}">
      <dgm:prSet custT="1"/>
      <dgm:spPr>
        <a:solidFill>
          <a:srgbClr val="99FFCC"/>
        </a:solidFill>
      </dgm:spPr>
      <dgm:t>
        <a:bodyPr/>
        <a:lstStyle/>
        <a:p>
          <a:pPr rtl="0"/>
          <a:r>
            <a:rPr lang="en-US" sz="1200" b="1" dirty="0">
              <a:solidFill>
                <a:schemeClr val="tx1"/>
              </a:solidFill>
              <a:latin typeface="微软雅黑" pitchFamily="34" charset="-122"/>
              <a:ea typeface="微软雅黑" pitchFamily="34" charset="-122"/>
            </a:rPr>
            <a:t>	TRACE						</a:t>
          </a:r>
          <a:r>
            <a:rPr lang="zh-CN" sz="1200" b="1" dirty="0">
              <a:solidFill>
                <a:schemeClr val="tx1"/>
              </a:solidFill>
              <a:latin typeface="微软雅黑" pitchFamily="34" charset="-122"/>
              <a:ea typeface="微软雅黑" pitchFamily="34" charset="-122"/>
            </a:rPr>
            <a:t>用来进行环回测试的请求报文</a:t>
          </a:r>
          <a:endParaRPr lang="zh-CN" sz="1200" dirty="0">
            <a:solidFill>
              <a:schemeClr val="tx1"/>
            </a:solidFill>
            <a:latin typeface="微软雅黑" pitchFamily="34" charset="-122"/>
            <a:ea typeface="微软雅黑" pitchFamily="34" charset="-122"/>
          </a:endParaRPr>
        </a:p>
      </dgm:t>
    </dgm:pt>
    <dgm:pt modelId="{E1C34BCD-65C7-4C0E-9A76-8FC4FE780A8E}" type="parTrans" cxnId="{3CAC8A55-DD07-40E8-8A00-4729478CF17D}">
      <dgm:prSet/>
      <dgm:spPr/>
      <dgm:t>
        <a:bodyPr/>
        <a:lstStyle/>
        <a:p>
          <a:endParaRPr lang="zh-CN" altLang="en-US"/>
        </a:p>
      </dgm:t>
    </dgm:pt>
    <dgm:pt modelId="{5CF980BE-E654-4424-8AA0-131C7CAB0A00}" type="sibTrans" cxnId="{3CAC8A55-DD07-40E8-8A00-4729478CF17D}">
      <dgm:prSet/>
      <dgm:spPr/>
      <dgm:t>
        <a:bodyPr/>
        <a:lstStyle/>
        <a:p>
          <a:endParaRPr lang="zh-CN" altLang="en-US"/>
        </a:p>
      </dgm:t>
    </dgm:pt>
    <dgm:pt modelId="{C616A960-C11D-48B4-BA4F-337251C61470}">
      <dgm:prSet custT="1"/>
      <dgm:spPr>
        <a:solidFill>
          <a:schemeClr val="accent1">
            <a:lumMod val="40000"/>
            <a:lumOff val="60000"/>
          </a:schemeClr>
        </a:solidFill>
      </dgm:spPr>
      <dgm:t>
        <a:bodyPr/>
        <a:lstStyle/>
        <a:p>
          <a:pPr rtl="0"/>
          <a:r>
            <a:rPr lang="en-US" sz="1200" b="1" dirty="0">
              <a:solidFill>
                <a:schemeClr val="tx1"/>
              </a:solidFill>
              <a:latin typeface="微软雅黑" pitchFamily="34" charset="-122"/>
              <a:ea typeface="微软雅黑" pitchFamily="34" charset="-122"/>
            </a:rPr>
            <a:t>	CONNECT					</a:t>
          </a:r>
          <a:r>
            <a:rPr lang="zh-CN" sz="1200" b="1" dirty="0">
              <a:solidFill>
                <a:schemeClr val="tx1"/>
              </a:solidFill>
              <a:latin typeface="微软雅黑" pitchFamily="34" charset="-122"/>
              <a:ea typeface="微软雅黑" pitchFamily="34" charset="-122"/>
            </a:rPr>
            <a:t>用于代理服务器</a:t>
          </a:r>
          <a:endParaRPr lang="zh-CN" sz="1200" dirty="0">
            <a:solidFill>
              <a:schemeClr val="tx1"/>
            </a:solidFill>
            <a:latin typeface="微软雅黑" pitchFamily="34" charset="-122"/>
            <a:ea typeface="微软雅黑" pitchFamily="34" charset="-122"/>
          </a:endParaRPr>
        </a:p>
      </dgm:t>
    </dgm:pt>
    <dgm:pt modelId="{5B569C4F-E263-4D62-874B-1A2E3B1B9E32}" type="parTrans" cxnId="{721A12FC-6CA4-4E93-AE77-B928A1B14CE1}">
      <dgm:prSet/>
      <dgm:spPr/>
      <dgm:t>
        <a:bodyPr/>
        <a:lstStyle/>
        <a:p>
          <a:endParaRPr lang="zh-CN" altLang="en-US"/>
        </a:p>
      </dgm:t>
    </dgm:pt>
    <dgm:pt modelId="{ECA1C154-7A47-4D18-B8BB-6870073C2A59}" type="sibTrans" cxnId="{721A12FC-6CA4-4E93-AE77-B928A1B14CE1}">
      <dgm:prSet/>
      <dgm:spPr/>
      <dgm:t>
        <a:bodyPr/>
        <a:lstStyle/>
        <a:p>
          <a:endParaRPr lang="zh-CN" altLang="en-US"/>
        </a:p>
      </dgm:t>
    </dgm:pt>
    <dgm:pt modelId="{F4952754-BFC9-4911-B4D0-7A50D557351A}" type="pres">
      <dgm:prSet presAssocID="{ED4ABD43-DDCE-4440-B189-B8BC99419A8C}" presName="linear" presStyleCnt="0">
        <dgm:presLayoutVars>
          <dgm:animLvl val="lvl"/>
          <dgm:resizeHandles val="exact"/>
        </dgm:presLayoutVars>
      </dgm:prSet>
      <dgm:spPr/>
    </dgm:pt>
    <dgm:pt modelId="{5F526FD6-3C16-45F7-931B-D3253D84A49B}" type="pres">
      <dgm:prSet presAssocID="{6B1D83A1-F256-427B-A1DC-7ADE79857098}" presName="parentText" presStyleLbl="node1" presStyleIdx="0" presStyleCnt="9">
        <dgm:presLayoutVars>
          <dgm:chMax val="0"/>
          <dgm:bulletEnabled val="1"/>
        </dgm:presLayoutVars>
      </dgm:prSet>
      <dgm:spPr/>
    </dgm:pt>
    <dgm:pt modelId="{70B8B93F-D17B-4288-8E8A-4E14EC79485F}" type="pres">
      <dgm:prSet presAssocID="{04EB3969-0881-486F-B9ED-3D997F33DE3D}" presName="spacer" presStyleCnt="0"/>
      <dgm:spPr/>
    </dgm:pt>
    <dgm:pt modelId="{50B73F1F-44EA-4F89-8398-75FE0BB22E10}" type="pres">
      <dgm:prSet presAssocID="{14A0F9A2-BA5E-473C-A26A-07D95F39FF2B}" presName="parentText" presStyleLbl="node1" presStyleIdx="1" presStyleCnt="9">
        <dgm:presLayoutVars>
          <dgm:chMax val="0"/>
          <dgm:bulletEnabled val="1"/>
        </dgm:presLayoutVars>
      </dgm:prSet>
      <dgm:spPr/>
    </dgm:pt>
    <dgm:pt modelId="{D34EC1E6-6907-428C-9D5F-AF01907B324C}" type="pres">
      <dgm:prSet presAssocID="{09F3E21C-1E3E-4245-BD23-D7EF14018618}" presName="spacer" presStyleCnt="0"/>
      <dgm:spPr/>
    </dgm:pt>
    <dgm:pt modelId="{FD5606E7-7379-4F33-830F-006516F4DFDB}" type="pres">
      <dgm:prSet presAssocID="{D32D8361-DF8C-48A0-8647-ACE46C5DA45A}" presName="parentText" presStyleLbl="node1" presStyleIdx="2" presStyleCnt="9">
        <dgm:presLayoutVars>
          <dgm:chMax val="0"/>
          <dgm:bulletEnabled val="1"/>
        </dgm:presLayoutVars>
      </dgm:prSet>
      <dgm:spPr/>
    </dgm:pt>
    <dgm:pt modelId="{A3A91749-FBEB-4655-AFB4-033C7D74953C}" type="pres">
      <dgm:prSet presAssocID="{9BD60071-19A1-4A88-A60A-8FB6F147096F}" presName="spacer" presStyleCnt="0"/>
      <dgm:spPr/>
    </dgm:pt>
    <dgm:pt modelId="{E1C3FBBC-EA1F-4BAD-A2D7-05E9F414FDC7}" type="pres">
      <dgm:prSet presAssocID="{5F2F9BD6-F24E-4255-85FC-E2350396D805}" presName="parentText" presStyleLbl="node1" presStyleIdx="3" presStyleCnt="9">
        <dgm:presLayoutVars>
          <dgm:chMax val="0"/>
          <dgm:bulletEnabled val="1"/>
        </dgm:presLayoutVars>
      </dgm:prSet>
      <dgm:spPr/>
    </dgm:pt>
    <dgm:pt modelId="{337E9823-B5CB-43BA-8F01-2BD744123BF2}" type="pres">
      <dgm:prSet presAssocID="{1287D65E-3DAA-4426-89B8-BA3E376A4119}" presName="spacer" presStyleCnt="0"/>
      <dgm:spPr/>
    </dgm:pt>
    <dgm:pt modelId="{0EB52B51-C389-4A36-BC05-864D852DF5FC}" type="pres">
      <dgm:prSet presAssocID="{B3D81C7E-05E3-49CF-989C-070CE891B722}" presName="parentText" presStyleLbl="node1" presStyleIdx="4" presStyleCnt="9">
        <dgm:presLayoutVars>
          <dgm:chMax val="0"/>
          <dgm:bulletEnabled val="1"/>
        </dgm:presLayoutVars>
      </dgm:prSet>
      <dgm:spPr/>
    </dgm:pt>
    <dgm:pt modelId="{2D368CEE-5AD2-460D-8088-9CA2F6997FA2}" type="pres">
      <dgm:prSet presAssocID="{967E2E43-1BFB-45FB-ABC6-E9B961CBA7DF}" presName="spacer" presStyleCnt="0"/>
      <dgm:spPr/>
    </dgm:pt>
    <dgm:pt modelId="{4E4C0534-037E-45A5-BADC-B7406AF7B1C3}" type="pres">
      <dgm:prSet presAssocID="{258A2F10-98A6-45AC-9A9C-BB262FDEF029}" presName="parentText" presStyleLbl="node1" presStyleIdx="5" presStyleCnt="9">
        <dgm:presLayoutVars>
          <dgm:chMax val="0"/>
          <dgm:bulletEnabled val="1"/>
        </dgm:presLayoutVars>
      </dgm:prSet>
      <dgm:spPr/>
    </dgm:pt>
    <dgm:pt modelId="{C039C7DD-0E08-48C1-A6EC-72D7F9D82548}" type="pres">
      <dgm:prSet presAssocID="{196481A8-5918-4487-AE93-E8C148F56D79}" presName="spacer" presStyleCnt="0"/>
      <dgm:spPr/>
    </dgm:pt>
    <dgm:pt modelId="{EC4E5CDF-5396-4684-B963-9679F944855F}" type="pres">
      <dgm:prSet presAssocID="{63AFF0E2-A007-4F85-97C5-0E10709F7E5C}" presName="parentText" presStyleLbl="node1" presStyleIdx="6" presStyleCnt="9">
        <dgm:presLayoutVars>
          <dgm:chMax val="0"/>
          <dgm:bulletEnabled val="1"/>
        </dgm:presLayoutVars>
      </dgm:prSet>
      <dgm:spPr/>
    </dgm:pt>
    <dgm:pt modelId="{E4EC7552-37A5-4003-B7CF-035B11AA3598}" type="pres">
      <dgm:prSet presAssocID="{4399A9B5-36A9-4B6F-8820-694DF2DF950C}" presName="spacer" presStyleCnt="0"/>
      <dgm:spPr/>
    </dgm:pt>
    <dgm:pt modelId="{21855FA6-2BB4-499A-A8A9-433441C6C9C7}" type="pres">
      <dgm:prSet presAssocID="{07B4F805-20D4-4BC2-A365-667098FF337D}" presName="parentText" presStyleLbl="node1" presStyleIdx="7" presStyleCnt="9">
        <dgm:presLayoutVars>
          <dgm:chMax val="0"/>
          <dgm:bulletEnabled val="1"/>
        </dgm:presLayoutVars>
      </dgm:prSet>
      <dgm:spPr/>
    </dgm:pt>
    <dgm:pt modelId="{66723406-0C3F-437D-80D6-FA1C8062C148}" type="pres">
      <dgm:prSet presAssocID="{5CF980BE-E654-4424-8AA0-131C7CAB0A00}" presName="spacer" presStyleCnt="0"/>
      <dgm:spPr/>
    </dgm:pt>
    <dgm:pt modelId="{08F040B1-2CBD-4876-96AA-45AF94F7D94E}" type="pres">
      <dgm:prSet presAssocID="{C616A960-C11D-48B4-BA4F-337251C61470}" presName="parentText" presStyleLbl="node1" presStyleIdx="8" presStyleCnt="9">
        <dgm:presLayoutVars>
          <dgm:chMax val="0"/>
          <dgm:bulletEnabled val="1"/>
        </dgm:presLayoutVars>
      </dgm:prSet>
      <dgm:spPr/>
    </dgm:pt>
  </dgm:ptLst>
  <dgm:cxnLst>
    <dgm:cxn modelId="{0540C91C-EAF7-4EFA-B74E-527657268102}" type="presOf" srcId="{6B1D83A1-F256-427B-A1DC-7ADE79857098}" destId="{5F526FD6-3C16-45F7-931B-D3253D84A49B}" srcOrd="0" destOrd="0" presId="urn:microsoft.com/office/officeart/2005/8/layout/vList2"/>
    <dgm:cxn modelId="{F05DA65B-F8ED-4E81-94E7-A2A3A92D746E}" srcId="{ED4ABD43-DDCE-4440-B189-B8BC99419A8C}" destId="{6B1D83A1-F256-427B-A1DC-7ADE79857098}" srcOrd="0" destOrd="0" parTransId="{27CE23E2-20D6-4DA6-8FDE-164A9143B325}" sibTransId="{04EB3969-0881-486F-B9ED-3D997F33DE3D}"/>
    <dgm:cxn modelId="{6FB93842-5A12-41B3-86BF-64E06F25EF4F}" srcId="{ED4ABD43-DDCE-4440-B189-B8BC99419A8C}" destId="{B3D81C7E-05E3-49CF-989C-070CE891B722}" srcOrd="4" destOrd="0" parTransId="{B5132612-45C6-41E7-B856-574DE76148DF}" sibTransId="{967E2E43-1BFB-45FB-ABC6-E9B961CBA7DF}"/>
    <dgm:cxn modelId="{8FF67364-7DEB-49FE-8192-3E7830B06CAF}" type="presOf" srcId="{258A2F10-98A6-45AC-9A9C-BB262FDEF029}" destId="{4E4C0534-037E-45A5-BADC-B7406AF7B1C3}" srcOrd="0" destOrd="0" presId="urn:microsoft.com/office/officeart/2005/8/layout/vList2"/>
    <dgm:cxn modelId="{0E53C646-4BC7-40A4-8EBC-CB6A10ECCF93}" srcId="{ED4ABD43-DDCE-4440-B189-B8BC99419A8C}" destId="{258A2F10-98A6-45AC-9A9C-BB262FDEF029}" srcOrd="5" destOrd="0" parTransId="{D2D2868A-62C4-410B-B3D8-7DF502EAB38D}" sibTransId="{196481A8-5918-4487-AE93-E8C148F56D79}"/>
    <dgm:cxn modelId="{BA001C70-062E-4DD3-A57D-6BD7E453C49C}" type="presOf" srcId="{07B4F805-20D4-4BC2-A365-667098FF337D}" destId="{21855FA6-2BB4-499A-A8A9-433441C6C9C7}" srcOrd="0" destOrd="0" presId="urn:microsoft.com/office/officeart/2005/8/layout/vList2"/>
    <dgm:cxn modelId="{1AA63E50-9899-4EB9-9DC6-E5CFEBE9AA52}" type="presOf" srcId="{C616A960-C11D-48B4-BA4F-337251C61470}" destId="{08F040B1-2CBD-4876-96AA-45AF94F7D94E}" srcOrd="0" destOrd="0" presId="urn:microsoft.com/office/officeart/2005/8/layout/vList2"/>
    <dgm:cxn modelId="{3CAC8A55-DD07-40E8-8A00-4729478CF17D}" srcId="{ED4ABD43-DDCE-4440-B189-B8BC99419A8C}" destId="{07B4F805-20D4-4BC2-A365-667098FF337D}" srcOrd="7" destOrd="0" parTransId="{E1C34BCD-65C7-4C0E-9A76-8FC4FE780A8E}" sibTransId="{5CF980BE-E654-4424-8AA0-131C7CAB0A00}"/>
    <dgm:cxn modelId="{0E29C981-1B57-48D5-876F-395BA29D6BA7}" type="presOf" srcId="{B3D81C7E-05E3-49CF-989C-070CE891B722}" destId="{0EB52B51-C389-4A36-BC05-864D852DF5FC}" srcOrd="0" destOrd="0" presId="urn:microsoft.com/office/officeart/2005/8/layout/vList2"/>
    <dgm:cxn modelId="{53A1F586-4C70-408A-97C9-D8C804FE3C81}" srcId="{ED4ABD43-DDCE-4440-B189-B8BC99419A8C}" destId="{63AFF0E2-A007-4F85-97C5-0E10709F7E5C}" srcOrd="6" destOrd="0" parTransId="{D6DDE952-B0DE-47D8-B71F-7EF423B3547D}" sibTransId="{4399A9B5-36A9-4B6F-8820-694DF2DF950C}"/>
    <dgm:cxn modelId="{8346098B-6D4A-4876-BD6E-94E423230B8C}" type="presOf" srcId="{63AFF0E2-A007-4F85-97C5-0E10709F7E5C}" destId="{EC4E5CDF-5396-4684-B963-9679F944855F}" srcOrd="0" destOrd="0" presId="urn:microsoft.com/office/officeart/2005/8/layout/vList2"/>
    <dgm:cxn modelId="{1F5B8AB9-56BA-4B3C-93A2-CD67F067C1A5}" srcId="{ED4ABD43-DDCE-4440-B189-B8BC99419A8C}" destId="{14A0F9A2-BA5E-473C-A26A-07D95F39FF2B}" srcOrd="1" destOrd="0" parTransId="{F428299F-92F4-4EC3-8F69-F35A1F2197D3}" sibTransId="{09F3E21C-1E3E-4245-BD23-D7EF14018618}"/>
    <dgm:cxn modelId="{A610C3C6-FD98-4CF8-8058-5E1E28A4F7E8}" type="presOf" srcId="{ED4ABD43-DDCE-4440-B189-B8BC99419A8C}" destId="{F4952754-BFC9-4911-B4D0-7A50D557351A}" srcOrd="0" destOrd="0" presId="urn:microsoft.com/office/officeart/2005/8/layout/vList2"/>
    <dgm:cxn modelId="{3DE9CDCC-39B1-4776-A172-C290216078E3}" type="presOf" srcId="{5F2F9BD6-F24E-4255-85FC-E2350396D805}" destId="{E1C3FBBC-EA1F-4BAD-A2D7-05E9F414FDC7}" srcOrd="0" destOrd="0" presId="urn:microsoft.com/office/officeart/2005/8/layout/vList2"/>
    <dgm:cxn modelId="{CF44E6D7-8243-4343-9257-F0185984D0A4}" type="presOf" srcId="{14A0F9A2-BA5E-473C-A26A-07D95F39FF2B}" destId="{50B73F1F-44EA-4F89-8398-75FE0BB22E10}" srcOrd="0" destOrd="0" presId="urn:microsoft.com/office/officeart/2005/8/layout/vList2"/>
    <dgm:cxn modelId="{22E6D2E9-025D-4FE7-ADBC-975B6274EA23}" srcId="{ED4ABD43-DDCE-4440-B189-B8BC99419A8C}" destId="{5F2F9BD6-F24E-4255-85FC-E2350396D805}" srcOrd="3" destOrd="0" parTransId="{01AAAC48-EC48-440E-A5E2-88572E88C756}" sibTransId="{1287D65E-3DAA-4426-89B8-BA3E376A4119}"/>
    <dgm:cxn modelId="{D69FD6EE-E9E5-43FF-86CA-09AFA75CB2C2}" type="presOf" srcId="{D32D8361-DF8C-48A0-8647-ACE46C5DA45A}" destId="{FD5606E7-7379-4F33-830F-006516F4DFDB}" srcOrd="0" destOrd="0" presId="urn:microsoft.com/office/officeart/2005/8/layout/vList2"/>
    <dgm:cxn modelId="{C3922EF1-C25D-4D0E-A360-802694E5B206}" srcId="{ED4ABD43-DDCE-4440-B189-B8BC99419A8C}" destId="{D32D8361-DF8C-48A0-8647-ACE46C5DA45A}" srcOrd="2" destOrd="0" parTransId="{47CA20CA-28BF-4089-8B81-7E9E84CA28B5}" sibTransId="{9BD60071-19A1-4A88-A60A-8FB6F147096F}"/>
    <dgm:cxn modelId="{721A12FC-6CA4-4E93-AE77-B928A1B14CE1}" srcId="{ED4ABD43-DDCE-4440-B189-B8BC99419A8C}" destId="{C616A960-C11D-48B4-BA4F-337251C61470}" srcOrd="8" destOrd="0" parTransId="{5B569C4F-E263-4D62-874B-1A2E3B1B9E32}" sibTransId="{ECA1C154-7A47-4D18-B8BB-6870073C2A59}"/>
    <dgm:cxn modelId="{8B043B42-CEA0-49E2-9182-57E5EE364CA8}" type="presParOf" srcId="{F4952754-BFC9-4911-B4D0-7A50D557351A}" destId="{5F526FD6-3C16-45F7-931B-D3253D84A49B}" srcOrd="0" destOrd="0" presId="urn:microsoft.com/office/officeart/2005/8/layout/vList2"/>
    <dgm:cxn modelId="{E323F154-53F9-418D-A3F5-5E1AE7022CBD}" type="presParOf" srcId="{F4952754-BFC9-4911-B4D0-7A50D557351A}" destId="{70B8B93F-D17B-4288-8E8A-4E14EC79485F}" srcOrd="1" destOrd="0" presId="urn:microsoft.com/office/officeart/2005/8/layout/vList2"/>
    <dgm:cxn modelId="{5F65A232-A817-4763-B0A7-CC42A8ACC53E}" type="presParOf" srcId="{F4952754-BFC9-4911-B4D0-7A50D557351A}" destId="{50B73F1F-44EA-4F89-8398-75FE0BB22E10}" srcOrd="2" destOrd="0" presId="urn:microsoft.com/office/officeart/2005/8/layout/vList2"/>
    <dgm:cxn modelId="{8BE3ED8B-3534-4A6B-B916-5ED1F6C5D12C}" type="presParOf" srcId="{F4952754-BFC9-4911-B4D0-7A50D557351A}" destId="{D34EC1E6-6907-428C-9D5F-AF01907B324C}" srcOrd="3" destOrd="0" presId="urn:microsoft.com/office/officeart/2005/8/layout/vList2"/>
    <dgm:cxn modelId="{88AF628F-6B21-43E3-8510-139C0A68CDDB}" type="presParOf" srcId="{F4952754-BFC9-4911-B4D0-7A50D557351A}" destId="{FD5606E7-7379-4F33-830F-006516F4DFDB}" srcOrd="4" destOrd="0" presId="urn:microsoft.com/office/officeart/2005/8/layout/vList2"/>
    <dgm:cxn modelId="{E81F9F7F-3008-4FFD-A34C-B24836CE2789}" type="presParOf" srcId="{F4952754-BFC9-4911-B4D0-7A50D557351A}" destId="{A3A91749-FBEB-4655-AFB4-033C7D74953C}" srcOrd="5" destOrd="0" presId="urn:microsoft.com/office/officeart/2005/8/layout/vList2"/>
    <dgm:cxn modelId="{BF26FA07-DB15-4003-9CD7-79A48440DF7F}" type="presParOf" srcId="{F4952754-BFC9-4911-B4D0-7A50D557351A}" destId="{E1C3FBBC-EA1F-4BAD-A2D7-05E9F414FDC7}" srcOrd="6" destOrd="0" presId="urn:microsoft.com/office/officeart/2005/8/layout/vList2"/>
    <dgm:cxn modelId="{AACCE79E-EBA4-4FA5-BA95-EC663504198B}" type="presParOf" srcId="{F4952754-BFC9-4911-B4D0-7A50D557351A}" destId="{337E9823-B5CB-43BA-8F01-2BD744123BF2}" srcOrd="7" destOrd="0" presId="urn:microsoft.com/office/officeart/2005/8/layout/vList2"/>
    <dgm:cxn modelId="{BF7FE5B6-8D0C-4465-817E-22AFA0D783BE}" type="presParOf" srcId="{F4952754-BFC9-4911-B4D0-7A50D557351A}" destId="{0EB52B51-C389-4A36-BC05-864D852DF5FC}" srcOrd="8" destOrd="0" presId="urn:microsoft.com/office/officeart/2005/8/layout/vList2"/>
    <dgm:cxn modelId="{1732B9D0-DF1E-4D2F-B6A5-8A2A406CF108}" type="presParOf" srcId="{F4952754-BFC9-4911-B4D0-7A50D557351A}" destId="{2D368CEE-5AD2-460D-8088-9CA2F6997FA2}" srcOrd="9" destOrd="0" presId="urn:microsoft.com/office/officeart/2005/8/layout/vList2"/>
    <dgm:cxn modelId="{A1CFA4E7-48B9-4DF3-AB07-876A25DFF48E}" type="presParOf" srcId="{F4952754-BFC9-4911-B4D0-7A50D557351A}" destId="{4E4C0534-037E-45A5-BADC-B7406AF7B1C3}" srcOrd="10" destOrd="0" presId="urn:microsoft.com/office/officeart/2005/8/layout/vList2"/>
    <dgm:cxn modelId="{8C621798-C527-41B7-8DE5-808CFCC784AE}" type="presParOf" srcId="{F4952754-BFC9-4911-B4D0-7A50D557351A}" destId="{C039C7DD-0E08-48C1-A6EC-72D7F9D82548}" srcOrd="11" destOrd="0" presId="urn:microsoft.com/office/officeart/2005/8/layout/vList2"/>
    <dgm:cxn modelId="{743FB023-60A0-4E8B-9CEB-11616042108F}" type="presParOf" srcId="{F4952754-BFC9-4911-B4D0-7A50D557351A}" destId="{EC4E5CDF-5396-4684-B963-9679F944855F}" srcOrd="12" destOrd="0" presId="urn:microsoft.com/office/officeart/2005/8/layout/vList2"/>
    <dgm:cxn modelId="{B00F3713-C00F-423A-A166-9EAAC35C07CE}" type="presParOf" srcId="{F4952754-BFC9-4911-B4D0-7A50D557351A}" destId="{E4EC7552-37A5-4003-B7CF-035B11AA3598}" srcOrd="13" destOrd="0" presId="urn:microsoft.com/office/officeart/2005/8/layout/vList2"/>
    <dgm:cxn modelId="{EBB0F5D1-9D26-4409-8C19-2CA476CCC5AA}" type="presParOf" srcId="{F4952754-BFC9-4911-B4D0-7A50D557351A}" destId="{21855FA6-2BB4-499A-A8A9-433441C6C9C7}" srcOrd="14" destOrd="0" presId="urn:microsoft.com/office/officeart/2005/8/layout/vList2"/>
    <dgm:cxn modelId="{889C6B30-6315-4929-B518-6E19398F2A1F}" type="presParOf" srcId="{F4952754-BFC9-4911-B4D0-7A50D557351A}" destId="{66723406-0C3F-437D-80D6-FA1C8062C148}" srcOrd="15" destOrd="0" presId="urn:microsoft.com/office/officeart/2005/8/layout/vList2"/>
    <dgm:cxn modelId="{A203E2E4-4A48-48D9-B283-388C7A09B2A3}" type="presParOf" srcId="{F4952754-BFC9-4911-B4D0-7A50D557351A}" destId="{08F040B1-2CBD-4876-96AA-45AF94F7D94E}"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26FD6-3C16-45F7-931B-D3253D84A49B}">
      <dsp:nvSpPr>
        <dsp:cNvPr id="0" name=""/>
        <dsp:cNvSpPr/>
      </dsp:nvSpPr>
      <dsp:spPr>
        <a:xfrm>
          <a:off x="0" y="116"/>
          <a:ext cx="8048776" cy="349628"/>
        </a:xfrm>
        <a:prstGeom prst="roundRect">
          <a:avLst/>
        </a:prstGeom>
        <a:solidFill>
          <a:srgbClr val="000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altLang="zh-CN" sz="1200" b="1" kern="1200" dirty="0">
              <a:solidFill>
                <a:schemeClr val="bg1"/>
              </a:solidFill>
              <a:latin typeface="微软雅黑" pitchFamily="34" charset="-122"/>
              <a:ea typeface="微软雅黑" pitchFamily="34" charset="-122"/>
            </a:rPr>
            <a:t>	</a:t>
          </a:r>
          <a:r>
            <a:rPr lang="zh-CN" sz="1400" b="1" kern="1200" dirty="0">
              <a:solidFill>
                <a:schemeClr val="bg1"/>
              </a:solidFill>
              <a:latin typeface="微软雅黑" pitchFamily="34" charset="-122"/>
              <a:ea typeface="微软雅黑" pitchFamily="34" charset="-122"/>
            </a:rPr>
            <a:t>方法（操作）</a:t>
          </a:r>
          <a:r>
            <a:rPr lang="en-US" sz="1400" b="1" kern="1200" dirty="0">
              <a:solidFill>
                <a:schemeClr val="bg1"/>
              </a:solidFill>
              <a:latin typeface="微软雅黑" pitchFamily="34" charset="-122"/>
              <a:ea typeface="微软雅黑" pitchFamily="34" charset="-122"/>
            </a:rPr>
            <a:t>				</a:t>
          </a:r>
          <a:r>
            <a:rPr lang="zh-CN" sz="1400" b="1" kern="1200" dirty="0">
              <a:solidFill>
                <a:schemeClr val="bg1"/>
              </a:solidFill>
              <a:latin typeface="微软雅黑" pitchFamily="34" charset="-122"/>
              <a:ea typeface="微软雅黑" pitchFamily="34" charset="-122"/>
            </a:rPr>
            <a:t>意义</a:t>
          </a:r>
          <a:endParaRPr lang="zh-CN" sz="1400" kern="1200" dirty="0">
            <a:solidFill>
              <a:schemeClr val="bg1"/>
            </a:solidFill>
            <a:latin typeface="微软雅黑" pitchFamily="34" charset="-122"/>
            <a:ea typeface="微软雅黑" pitchFamily="34" charset="-122"/>
          </a:endParaRPr>
        </a:p>
      </dsp:txBody>
      <dsp:txXfrm>
        <a:off x="17067" y="17183"/>
        <a:ext cx="8014642" cy="315494"/>
      </dsp:txXfrm>
    </dsp:sp>
    <dsp:sp modelId="{50B73F1F-44EA-4F89-8398-75FE0BB22E10}">
      <dsp:nvSpPr>
        <dsp:cNvPr id="0" name=""/>
        <dsp:cNvSpPr/>
      </dsp:nvSpPr>
      <dsp:spPr>
        <a:xfrm>
          <a:off x="0" y="361698"/>
          <a:ext cx="8048776" cy="349628"/>
        </a:xfrm>
        <a:prstGeom prst="roundRect">
          <a:avLst/>
        </a:prstGeom>
        <a:solidFill>
          <a:srgbClr val="99FF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chemeClr val="tx1"/>
              </a:solidFill>
              <a:latin typeface="微软雅黑" pitchFamily="34" charset="-122"/>
              <a:ea typeface="微软雅黑" pitchFamily="34" charset="-122"/>
            </a:rPr>
            <a:t>	OPTION					</a:t>
          </a:r>
          <a:r>
            <a:rPr lang="zh-CN" sz="1200" b="1" kern="1200" dirty="0">
              <a:solidFill>
                <a:schemeClr val="tx1"/>
              </a:solidFill>
              <a:latin typeface="微软雅黑" pitchFamily="34" charset="-122"/>
              <a:ea typeface="微软雅黑" pitchFamily="34" charset="-122"/>
            </a:rPr>
            <a:t>请求一些选项的信息</a:t>
          </a:r>
          <a:endParaRPr lang="zh-CN" sz="1200" kern="1200" dirty="0">
            <a:solidFill>
              <a:schemeClr val="tx1"/>
            </a:solidFill>
            <a:latin typeface="微软雅黑" pitchFamily="34" charset="-122"/>
            <a:ea typeface="微软雅黑" pitchFamily="34" charset="-122"/>
          </a:endParaRPr>
        </a:p>
      </dsp:txBody>
      <dsp:txXfrm>
        <a:off x="17067" y="378765"/>
        <a:ext cx="8014642" cy="315494"/>
      </dsp:txXfrm>
    </dsp:sp>
    <dsp:sp modelId="{FD5606E7-7379-4F33-830F-006516F4DFDB}">
      <dsp:nvSpPr>
        <dsp:cNvPr id="0" name=""/>
        <dsp:cNvSpPr/>
      </dsp:nvSpPr>
      <dsp:spPr>
        <a:xfrm>
          <a:off x="0" y="723280"/>
          <a:ext cx="8048776" cy="349628"/>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chemeClr val="tx1"/>
              </a:solidFill>
              <a:latin typeface="微软雅黑" pitchFamily="34" charset="-122"/>
              <a:ea typeface="微软雅黑" pitchFamily="34" charset="-122"/>
            </a:rPr>
            <a:t>	GET              					</a:t>
          </a:r>
          <a:r>
            <a:rPr lang="zh-CN" sz="1200" b="1" kern="1200" dirty="0">
              <a:solidFill>
                <a:schemeClr val="tx1"/>
              </a:solidFill>
              <a:latin typeface="微软雅黑" pitchFamily="34" charset="-122"/>
              <a:ea typeface="微软雅黑" pitchFamily="34" charset="-122"/>
            </a:rPr>
            <a:t>请求读取由 </a:t>
          </a:r>
          <a:r>
            <a:rPr lang="en-US" sz="1200" b="1" kern="1200" dirty="0">
              <a:solidFill>
                <a:schemeClr val="tx1"/>
              </a:solidFill>
              <a:latin typeface="微软雅黑" pitchFamily="34" charset="-122"/>
              <a:ea typeface="微软雅黑" pitchFamily="34" charset="-122"/>
            </a:rPr>
            <a:t>URL</a:t>
          </a:r>
          <a:r>
            <a:rPr lang="zh-CN" sz="1200" b="1" kern="1200" dirty="0">
              <a:solidFill>
                <a:schemeClr val="tx1"/>
              </a:solidFill>
              <a:latin typeface="微软雅黑" pitchFamily="34" charset="-122"/>
              <a:ea typeface="微软雅黑" pitchFamily="34" charset="-122"/>
            </a:rPr>
            <a:t>所标志的信息</a:t>
          </a:r>
          <a:endParaRPr lang="zh-CN" sz="1200" kern="1200" dirty="0">
            <a:solidFill>
              <a:schemeClr val="tx1"/>
            </a:solidFill>
            <a:latin typeface="微软雅黑" pitchFamily="34" charset="-122"/>
            <a:ea typeface="微软雅黑" pitchFamily="34" charset="-122"/>
          </a:endParaRPr>
        </a:p>
      </dsp:txBody>
      <dsp:txXfrm>
        <a:off x="17067" y="740347"/>
        <a:ext cx="8014642" cy="315494"/>
      </dsp:txXfrm>
    </dsp:sp>
    <dsp:sp modelId="{E1C3FBBC-EA1F-4BAD-A2D7-05E9F414FDC7}">
      <dsp:nvSpPr>
        <dsp:cNvPr id="0" name=""/>
        <dsp:cNvSpPr/>
      </dsp:nvSpPr>
      <dsp:spPr>
        <a:xfrm>
          <a:off x="0" y="1084863"/>
          <a:ext cx="8048776" cy="349628"/>
        </a:xfrm>
        <a:prstGeom prst="roundRect">
          <a:avLst/>
        </a:prstGeom>
        <a:solidFill>
          <a:srgbClr val="99FF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chemeClr val="tx1"/>
              </a:solidFill>
              <a:latin typeface="微软雅黑" pitchFamily="34" charset="-122"/>
              <a:ea typeface="微软雅黑" pitchFamily="34" charset="-122"/>
            </a:rPr>
            <a:t>	HEAD          					</a:t>
          </a:r>
          <a:r>
            <a:rPr lang="zh-CN" sz="1200" b="1" kern="1200" dirty="0">
              <a:solidFill>
                <a:schemeClr val="tx1"/>
              </a:solidFill>
              <a:latin typeface="微软雅黑" pitchFamily="34" charset="-122"/>
              <a:ea typeface="微软雅黑" pitchFamily="34" charset="-122"/>
            </a:rPr>
            <a:t>请求读取由 </a:t>
          </a:r>
          <a:r>
            <a:rPr lang="en-US" sz="1200" b="1" kern="1200" dirty="0">
              <a:solidFill>
                <a:schemeClr val="tx1"/>
              </a:solidFill>
              <a:latin typeface="微软雅黑" pitchFamily="34" charset="-122"/>
              <a:ea typeface="微软雅黑" pitchFamily="34" charset="-122"/>
            </a:rPr>
            <a:t>URL</a:t>
          </a:r>
          <a:r>
            <a:rPr lang="zh-CN" sz="1200" b="1" kern="1200" dirty="0">
              <a:solidFill>
                <a:schemeClr val="tx1"/>
              </a:solidFill>
              <a:latin typeface="微软雅黑" pitchFamily="34" charset="-122"/>
              <a:ea typeface="微软雅黑" pitchFamily="34" charset="-122"/>
            </a:rPr>
            <a:t>所标志的信息的首部</a:t>
          </a:r>
          <a:endParaRPr lang="zh-CN" sz="1200" kern="1200" dirty="0">
            <a:solidFill>
              <a:schemeClr val="tx1"/>
            </a:solidFill>
            <a:latin typeface="微软雅黑" pitchFamily="34" charset="-122"/>
            <a:ea typeface="微软雅黑" pitchFamily="34" charset="-122"/>
          </a:endParaRPr>
        </a:p>
      </dsp:txBody>
      <dsp:txXfrm>
        <a:off x="17067" y="1101930"/>
        <a:ext cx="8014642" cy="315494"/>
      </dsp:txXfrm>
    </dsp:sp>
    <dsp:sp modelId="{0EB52B51-C389-4A36-BC05-864D852DF5FC}">
      <dsp:nvSpPr>
        <dsp:cNvPr id="0" name=""/>
        <dsp:cNvSpPr/>
      </dsp:nvSpPr>
      <dsp:spPr>
        <a:xfrm>
          <a:off x="0" y="1446445"/>
          <a:ext cx="8048776" cy="349628"/>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chemeClr val="tx1"/>
              </a:solidFill>
              <a:latin typeface="微软雅黑" pitchFamily="34" charset="-122"/>
              <a:ea typeface="微软雅黑" pitchFamily="34" charset="-122"/>
            </a:rPr>
            <a:t>	POST     					</a:t>
          </a:r>
          <a:r>
            <a:rPr lang="zh-CN" sz="1200" b="1" kern="1200" dirty="0">
              <a:solidFill>
                <a:schemeClr val="tx1"/>
              </a:solidFill>
              <a:latin typeface="微软雅黑" pitchFamily="34" charset="-122"/>
              <a:ea typeface="微软雅黑" pitchFamily="34" charset="-122"/>
            </a:rPr>
            <a:t>给服务器添加信息（例如，注释）</a:t>
          </a:r>
          <a:endParaRPr lang="zh-CN" sz="1200" kern="1200" dirty="0">
            <a:solidFill>
              <a:schemeClr val="tx1"/>
            </a:solidFill>
            <a:latin typeface="微软雅黑" pitchFamily="34" charset="-122"/>
            <a:ea typeface="微软雅黑" pitchFamily="34" charset="-122"/>
          </a:endParaRPr>
        </a:p>
      </dsp:txBody>
      <dsp:txXfrm>
        <a:off x="17067" y="1463512"/>
        <a:ext cx="8014642" cy="315494"/>
      </dsp:txXfrm>
    </dsp:sp>
    <dsp:sp modelId="{4E4C0534-037E-45A5-BADC-B7406AF7B1C3}">
      <dsp:nvSpPr>
        <dsp:cNvPr id="0" name=""/>
        <dsp:cNvSpPr/>
      </dsp:nvSpPr>
      <dsp:spPr>
        <a:xfrm>
          <a:off x="0" y="1808027"/>
          <a:ext cx="8048776" cy="349628"/>
        </a:xfrm>
        <a:prstGeom prst="roundRect">
          <a:avLst/>
        </a:prstGeom>
        <a:solidFill>
          <a:srgbClr val="99FF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chemeClr val="tx1"/>
              </a:solidFill>
              <a:latin typeface="微软雅黑" pitchFamily="34" charset="-122"/>
              <a:ea typeface="微软雅黑" pitchFamily="34" charset="-122"/>
            </a:rPr>
            <a:t>	PUT						</a:t>
          </a:r>
          <a:r>
            <a:rPr lang="zh-CN" sz="1200" b="1" kern="1200" dirty="0">
              <a:solidFill>
                <a:schemeClr val="tx1"/>
              </a:solidFill>
              <a:latin typeface="微软雅黑" pitchFamily="34" charset="-122"/>
              <a:ea typeface="微软雅黑" pitchFamily="34" charset="-122"/>
            </a:rPr>
            <a:t>在指明的 </a:t>
          </a:r>
          <a:r>
            <a:rPr lang="en-US" sz="1200" b="1" kern="1200" dirty="0">
              <a:solidFill>
                <a:schemeClr val="tx1"/>
              </a:solidFill>
              <a:latin typeface="微软雅黑" pitchFamily="34" charset="-122"/>
              <a:ea typeface="微软雅黑" pitchFamily="34" charset="-122"/>
            </a:rPr>
            <a:t>URL</a:t>
          </a:r>
          <a:r>
            <a:rPr lang="zh-CN" sz="1200" b="1" kern="1200" dirty="0">
              <a:solidFill>
                <a:schemeClr val="tx1"/>
              </a:solidFill>
              <a:latin typeface="微软雅黑" pitchFamily="34" charset="-122"/>
              <a:ea typeface="微软雅黑" pitchFamily="34" charset="-122"/>
            </a:rPr>
            <a:t>下存储一个文档</a:t>
          </a:r>
          <a:endParaRPr lang="zh-CN" sz="1200" kern="1200" dirty="0">
            <a:solidFill>
              <a:schemeClr val="tx1"/>
            </a:solidFill>
            <a:latin typeface="微软雅黑" pitchFamily="34" charset="-122"/>
            <a:ea typeface="微软雅黑" pitchFamily="34" charset="-122"/>
          </a:endParaRPr>
        </a:p>
      </dsp:txBody>
      <dsp:txXfrm>
        <a:off x="17067" y="1825094"/>
        <a:ext cx="8014642" cy="315494"/>
      </dsp:txXfrm>
    </dsp:sp>
    <dsp:sp modelId="{EC4E5CDF-5396-4684-B963-9679F944855F}">
      <dsp:nvSpPr>
        <dsp:cNvPr id="0" name=""/>
        <dsp:cNvSpPr/>
      </dsp:nvSpPr>
      <dsp:spPr>
        <a:xfrm>
          <a:off x="0" y="2169609"/>
          <a:ext cx="8048776" cy="349628"/>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chemeClr val="tx1"/>
              </a:solidFill>
              <a:latin typeface="微软雅黑" pitchFamily="34" charset="-122"/>
              <a:ea typeface="微软雅黑" pitchFamily="34" charset="-122"/>
            </a:rPr>
            <a:t>	DELETE					</a:t>
          </a:r>
          <a:r>
            <a:rPr lang="zh-CN" sz="1200" b="1" kern="1200" dirty="0">
              <a:solidFill>
                <a:schemeClr val="tx1"/>
              </a:solidFill>
              <a:latin typeface="微软雅黑" pitchFamily="34" charset="-122"/>
              <a:ea typeface="微软雅黑" pitchFamily="34" charset="-122"/>
            </a:rPr>
            <a:t>删除指明的 </a:t>
          </a:r>
          <a:r>
            <a:rPr lang="en-US" sz="1200" b="1" kern="1200" dirty="0">
              <a:solidFill>
                <a:schemeClr val="tx1"/>
              </a:solidFill>
              <a:latin typeface="微软雅黑" pitchFamily="34" charset="-122"/>
              <a:ea typeface="微软雅黑" pitchFamily="34" charset="-122"/>
            </a:rPr>
            <a:t>URL</a:t>
          </a:r>
          <a:r>
            <a:rPr lang="zh-CN" sz="1200" b="1" kern="1200" dirty="0">
              <a:solidFill>
                <a:schemeClr val="tx1"/>
              </a:solidFill>
              <a:latin typeface="微软雅黑" pitchFamily="34" charset="-122"/>
              <a:ea typeface="微软雅黑" pitchFamily="34" charset="-122"/>
            </a:rPr>
            <a:t>所标志的资源</a:t>
          </a:r>
          <a:endParaRPr lang="zh-CN" sz="1200" kern="1200" dirty="0">
            <a:solidFill>
              <a:schemeClr val="tx1"/>
            </a:solidFill>
            <a:latin typeface="微软雅黑" pitchFamily="34" charset="-122"/>
            <a:ea typeface="微软雅黑" pitchFamily="34" charset="-122"/>
          </a:endParaRPr>
        </a:p>
      </dsp:txBody>
      <dsp:txXfrm>
        <a:off x="17067" y="2186676"/>
        <a:ext cx="8014642" cy="315494"/>
      </dsp:txXfrm>
    </dsp:sp>
    <dsp:sp modelId="{21855FA6-2BB4-499A-A8A9-433441C6C9C7}">
      <dsp:nvSpPr>
        <dsp:cNvPr id="0" name=""/>
        <dsp:cNvSpPr/>
      </dsp:nvSpPr>
      <dsp:spPr>
        <a:xfrm>
          <a:off x="0" y="2531191"/>
          <a:ext cx="8048776" cy="349628"/>
        </a:xfrm>
        <a:prstGeom prst="roundRect">
          <a:avLst/>
        </a:prstGeom>
        <a:solidFill>
          <a:srgbClr val="99FF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chemeClr val="tx1"/>
              </a:solidFill>
              <a:latin typeface="微软雅黑" pitchFamily="34" charset="-122"/>
              <a:ea typeface="微软雅黑" pitchFamily="34" charset="-122"/>
            </a:rPr>
            <a:t>	TRACE						</a:t>
          </a:r>
          <a:r>
            <a:rPr lang="zh-CN" sz="1200" b="1" kern="1200" dirty="0">
              <a:solidFill>
                <a:schemeClr val="tx1"/>
              </a:solidFill>
              <a:latin typeface="微软雅黑" pitchFamily="34" charset="-122"/>
              <a:ea typeface="微软雅黑" pitchFamily="34" charset="-122"/>
            </a:rPr>
            <a:t>用来进行环回测试的请求报文</a:t>
          </a:r>
          <a:endParaRPr lang="zh-CN" sz="1200" kern="1200" dirty="0">
            <a:solidFill>
              <a:schemeClr val="tx1"/>
            </a:solidFill>
            <a:latin typeface="微软雅黑" pitchFamily="34" charset="-122"/>
            <a:ea typeface="微软雅黑" pitchFamily="34" charset="-122"/>
          </a:endParaRPr>
        </a:p>
      </dsp:txBody>
      <dsp:txXfrm>
        <a:off x="17067" y="2548258"/>
        <a:ext cx="8014642" cy="315494"/>
      </dsp:txXfrm>
    </dsp:sp>
    <dsp:sp modelId="{08F040B1-2CBD-4876-96AA-45AF94F7D94E}">
      <dsp:nvSpPr>
        <dsp:cNvPr id="0" name=""/>
        <dsp:cNvSpPr/>
      </dsp:nvSpPr>
      <dsp:spPr>
        <a:xfrm>
          <a:off x="0" y="2892773"/>
          <a:ext cx="8048776" cy="349628"/>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chemeClr val="tx1"/>
              </a:solidFill>
              <a:latin typeface="微软雅黑" pitchFamily="34" charset="-122"/>
              <a:ea typeface="微软雅黑" pitchFamily="34" charset="-122"/>
            </a:rPr>
            <a:t>	CONNECT					</a:t>
          </a:r>
          <a:r>
            <a:rPr lang="zh-CN" sz="1200" b="1" kern="1200" dirty="0">
              <a:solidFill>
                <a:schemeClr val="tx1"/>
              </a:solidFill>
              <a:latin typeface="微软雅黑" pitchFamily="34" charset="-122"/>
              <a:ea typeface="微软雅黑" pitchFamily="34" charset="-122"/>
            </a:rPr>
            <a:t>用于代理服务器</a:t>
          </a:r>
          <a:endParaRPr lang="zh-CN" sz="1200" kern="1200" dirty="0">
            <a:solidFill>
              <a:schemeClr val="tx1"/>
            </a:solidFill>
            <a:latin typeface="微软雅黑" pitchFamily="34" charset="-122"/>
            <a:ea typeface="微软雅黑" pitchFamily="34" charset="-122"/>
          </a:endParaRPr>
        </a:p>
      </dsp:txBody>
      <dsp:txXfrm>
        <a:off x="17067" y="2909840"/>
        <a:ext cx="8014642" cy="31549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7.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7.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7.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E3F7A0F7-AD19-4993-8574-730EC50C92A6}" type="datetimeFigureOut">
              <a:rPr lang="zh-CN" altLang="en-US" smtClean="0"/>
              <a:pPr/>
              <a:t>2020/6/11</a:t>
            </a:fld>
            <a:endParaRPr lang="zh-CN" altLang="en-US"/>
          </a:p>
        </p:txBody>
      </p:sp>
      <p:sp>
        <p:nvSpPr>
          <p:cNvPr id="4" name="幻灯片图像占位符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0B14BD24-89E3-4C51-B736-BCCE6C13A884}" type="slidenum">
              <a:rPr lang="zh-CN" altLang="en-US" smtClean="0"/>
              <a:pPr/>
              <a:t>‹#›</a:t>
            </a:fld>
            <a:endParaRPr lang="zh-CN" altLang="en-US"/>
          </a:p>
        </p:txBody>
      </p:sp>
    </p:spTree>
    <p:extLst>
      <p:ext uri="{BB962C8B-B14F-4D97-AF65-F5344CB8AC3E}">
        <p14:creationId xmlns:p14="http://schemas.microsoft.com/office/powerpoint/2010/main" val="2173373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3654722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3</a:t>
            </a:fld>
            <a:endParaRPr lang="zh-CN" altLang="en-US"/>
          </a:p>
        </p:txBody>
      </p:sp>
    </p:spTree>
    <p:extLst>
      <p:ext uri="{BB962C8B-B14F-4D97-AF65-F5344CB8AC3E}">
        <p14:creationId xmlns:p14="http://schemas.microsoft.com/office/powerpoint/2010/main" val="41827944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字魂105号-简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2020/6/11</a:t>
            </a:fld>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字魂105号-简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123478"/>
            <a:ext cx="1728192" cy="402330"/>
          </a:xfrm>
          <a:prstGeom prst="rect">
            <a:avLst/>
          </a:prstGeom>
        </p:spPr>
      </p:pic>
    </p:spTree>
    <p:extLst>
      <p:ext uri="{BB962C8B-B14F-4D97-AF65-F5344CB8AC3E}">
        <p14:creationId xmlns:p14="http://schemas.microsoft.com/office/powerpoint/2010/main" val="2837217886"/>
      </p:ext>
    </p:extLst>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字魂105号-简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2020/6/11</a:t>
            </a:fld>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字魂105号-简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Tree>
    <p:extLst>
      <p:ext uri="{BB962C8B-B14F-4D97-AF65-F5344CB8AC3E}">
        <p14:creationId xmlns:p14="http://schemas.microsoft.com/office/powerpoint/2010/main" val="87942226"/>
      </p:ext>
    </p:extLst>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字魂105号-简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2020/6/11</a:t>
            </a:fld>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字魂105号-简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Tree>
    <p:extLst>
      <p:ext uri="{BB962C8B-B14F-4D97-AF65-F5344CB8AC3E}">
        <p14:creationId xmlns:p14="http://schemas.microsoft.com/office/powerpoint/2010/main" val="1349402266"/>
      </p:ext>
    </p:extLst>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字魂105号-简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2020/6/11</a:t>
            </a:fld>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字魂105号-简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Tree>
    <p:extLst>
      <p:ext uri="{BB962C8B-B14F-4D97-AF65-F5344CB8AC3E}">
        <p14:creationId xmlns:p14="http://schemas.microsoft.com/office/powerpoint/2010/main" val="3861213533"/>
      </p:ext>
    </p:extLst>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字魂105号-简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2020/6/11</a:t>
            </a:fld>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字魂105号-简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Tree>
    <p:extLst>
      <p:ext uri="{BB962C8B-B14F-4D97-AF65-F5344CB8AC3E}">
        <p14:creationId xmlns:p14="http://schemas.microsoft.com/office/powerpoint/2010/main" val="1082650060"/>
      </p:ext>
    </p:extLst>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EEECF1"/>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a:grpSpLocks/>
          </p:cNvGrpSpPr>
          <p:nvPr userDrawn="1"/>
        </p:nvGrpSpPr>
        <p:grpSpPr bwMode="auto">
          <a:xfrm>
            <a:off x="323528" y="292895"/>
            <a:ext cx="390372" cy="205979"/>
            <a:chOff x="0" y="0"/>
            <a:chExt cx="1041399" cy="549275"/>
          </a:xfrm>
        </p:grpSpPr>
        <p:sp>
          <p:nvSpPr>
            <p:cNvPr id="13"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a:cs typeface="+mn-cs"/>
              </a:endParaRPr>
            </a:p>
          </p:txBody>
        </p:sp>
        <p:sp>
          <p:nvSpPr>
            <p:cNvPr id="14"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a:cs typeface="+mn-cs"/>
              </a:endParaRPr>
            </a:p>
          </p:txBody>
        </p:sp>
        <p:sp>
          <p:nvSpPr>
            <p:cNvPr id="15"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a:cs typeface="+mn-cs"/>
              </a:endParaRPr>
            </a:p>
          </p:txBody>
        </p:sp>
      </p:grpSp>
      <p:sp>
        <p:nvSpPr>
          <p:cNvPr id="18" name="TextBox 15"/>
          <p:cNvSpPr txBox="1"/>
          <p:nvPr userDrawn="1"/>
        </p:nvSpPr>
        <p:spPr>
          <a:xfrm>
            <a:off x="8100392" y="241995"/>
            <a:ext cx="6713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2EEF1883-7A0E-4F66-9932-E581691AD397}" type="slidenum">
              <a:rPr kumimoji="0" lang="zh-CN" altLang="en-US" sz="1800" b="0" i="0" u="none" strike="noStrike" kern="1200" cap="none" spc="0" normalizeH="0" baseline="0" noProof="0" smtClean="0">
                <a:ln>
                  <a:noFill/>
                </a:ln>
                <a:solidFill>
                  <a:srgbClr val="005DA2"/>
                </a:solidFill>
                <a:effectLst/>
                <a:uLnTx/>
                <a:uFillTx/>
                <a:latin typeface="微软雅黑 Light" panose="020B0502040204020203" pitchFamily="34" charset="-122"/>
                <a:ea typeface="微软雅黑 Light" panose="020B0502040204020203"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r>
              <a:rPr kumimoji="0" lang="zh-CN" altLang="en-US" sz="1800" b="0" i="0" u="none" strike="noStrike" kern="1200" cap="none" spc="0" normalizeH="0" baseline="0" noProof="0" dirty="0">
                <a:ln>
                  <a:noFill/>
                </a:ln>
                <a:solidFill>
                  <a:srgbClr val="005DA2"/>
                </a:solidFill>
                <a:effectLst/>
                <a:uLnTx/>
                <a:uFillTx/>
                <a:latin typeface="微软雅黑 Light" panose="020B0502040204020203" pitchFamily="34" charset="-122"/>
                <a:ea typeface="微软雅黑 Light" panose="020B0502040204020203" pitchFamily="34" charset="-122"/>
                <a:cs typeface="+mn-cs"/>
              </a:rPr>
              <a:t> </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123478"/>
            <a:ext cx="1728192" cy="402330"/>
          </a:xfrm>
          <a:prstGeom prst="rect">
            <a:avLst/>
          </a:prstGeom>
        </p:spPr>
      </p:pic>
    </p:spTree>
    <p:extLst>
      <p:ext uri="{BB962C8B-B14F-4D97-AF65-F5344CB8AC3E}">
        <p14:creationId xmlns:p14="http://schemas.microsoft.com/office/powerpoint/2010/main" val="1186880678"/>
      </p:ext>
    </p:extLst>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EEECF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123478"/>
            <a:ext cx="1728192" cy="402330"/>
          </a:xfrm>
          <a:prstGeom prst="rect">
            <a:avLst/>
          </a:prstGeom>
        </p:spPr>
      </p:pic>
    </p:spTree>
    <p:extLst>
      <p:ext uri="{BB962C8B-B14F-4D97-AF65-F5344CB8AC3E}">
        <p14:creationId xmlns:p14="http://schemas.microsoft.com/office/powerpoint/2010/main" val="4040929375"/>
      </p:ext>
    </p:extLst>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rgbClr val="EEEC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114650"/>
      </p:ext>
    </p:extLst>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字魂105号-简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2020/6/11</a:t>
            </a:fld>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字魂105号-简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Tree>
    <p:extLst>
      <p:ext uri="{BB962C8B-B14F-4D97-AF65-F5344CB8AC3E}">
        <p14:creationId xmlns:p14="http://schemas.microsoft.com/office/powerpoint/2010/main" val="3888359821"/>
      </p:ext>
    </p:extLst>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字魂105号-简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2020/6/11</a:t>
            </a:fld>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字魂105号-简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Tree>
    <p:extLst>
      <p:ext uri="{BB962C8B-B14F-4D97-AF65-F5344CB8AC3E}">
        <p14:creationId xmlns:p14="http://schemas.microsoft.com/office/powerpoint/2010/main" val="909440865"/>
      </p:ext>
    </p:extLst>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字魂105号-简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2020/6/11</a:t>
            </a:fld>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字魂105号-简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Tree>
    <p:extLst>
      <p:ext uri="{BB962C8B-B14F-4D97-AF65-F5344CB8AC3E}">
        <p14:creationId xmlns:p14="http://schemas.microsoft.com/office/powerpoint/2010/main" val="2520829521"/>
      </p:ext>
    </p:extLst>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字魂105号-简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2020/6/11</a:t>
            </a:fld>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字魂105号-简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Tree>
    <p:extLst>
      <p:ext uri="{BB962C8B-B14F-4D97-AF65-F5344CB8AC3E}">
        <p14:creationId xmlns:p14="http://schemas.microsoft.com/office/powerpoint/2010/main" val="1608551038"/>
      </p:ext>
    </p:extLst>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字魂105号-简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2020/6/11</a:t>
            </a:fld>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字魂105号-简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Tree>
    <p:extLst>
      <p:ext uri="{BB962C8B-B14F-4D97-AF65-F5344CB8AC3E}">
        <p14:creationId xmlns:p14="http://schemas.microsoft.com/office/powerpoint/2010/main" val="878203943"/>
      </p:ext>
    </p:extLst>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字魂105号-简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2020/6/11</a:t>
            </a:fld>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字魂105号-简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字魂105号-简雅黑"/>
              <a:cs typeface="+mn-cs"/>
            </a:endParaRPr>
          </a:p>
        </p:txBody>
      </p:sp>
    </p:spTree>
    <p:extLst>
      <p:ext uri="{BB962C8B-B14F-4D97-AF65-F5344CB8AC3E}">
        <p14:creationId xmlns:p14="http://schemas.microsoft.com/office/powerpoint/2010/main" val="2364536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2.emf"/><Relationship Id="rId5" Type="http://schemas.openxmlformats.org/officeDocument/2006/relationships/oleObject" Target="../embeddings/oleObject11.bin"/><Relationship Id="rId4" Type="http://schemas.openxmlformats.org/officeDocument/2006/relationships/image" Target="../media/image11.e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2.emf"/><Relationship Id="rId5" Type="http://schemas.openxmlformats.org/officeDocument/2006/relationships/oleObject" Target="../embeddings/oleObject13.bin"/><Relationship Id="rId4" Type="http://schemas.openxmlformats.org/officeDocument/2006/relationships/image" Target="../media/image11.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2.emf"/><Relationship Id="rId5" Type="http://schemas.openxmlformats.org/officeDocument/2006/relationships/oleObject" Target="../embeddings/oleObject15.bin"/><Relationship Id="rId4" Type="http://schemas.openxmlformats.org/officeDocument/2006/relationships/image" Target="../media/image11.e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2.emf"/><Relationship Id="rId5" Type="http://schemas.openxmlformats.org/officeDocument/2006/relationships/oleObject" Target="../embeddings/oleObject17.bin"/><Relationship Id="rId4" Type="http://schemas.openxmlformats.org/officeDocument/2006/relationships/image" Target="../media/image11.e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2.emf"/><Relationship Id="rId5" Type="http://schemas.openxmlformats.org/officeDocument/2006/relationships/oleObject" Target="../embeddings/oleObject19.bin"/><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2.emf"/><Relationship Id="rId5" Type="http://schemas.openxmlformats.org/officeDocument/2006/relationships/oleObject" Target="../embeddings/oleObject21.bin"/><Relationship Id="rId4" Type="http://schemas.openxmlformats.org/officeDocument/2006/relationships/image" Target="../media/image11.emf"/></Relationships>
</file>

<file path=ppt/slides/_rels/slide142.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oleObject" Target="../embeddings/oleObject22.bin"/><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4.bin"/><Relationship Id="rId5" Type="http://schemas.openxmlformats.org/officeDocument/2006/relationships/oleObject" Target="../embeddings/oleObject23.bin"/><Relationship Id="rId4" Type="http://schemas.openxmlformats.org/officeDocument/2006/relationships/image" Target="../media/image7.wmf"/><Relationship Id="rId9" Type="http://schemas.openxmlformats.org/officeDocument/2006/relationships/image" Target="../media/image12.emf"/></Relationships>
</file>

<file path=ppt/slides/_rels/slide143.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oleObject" Target="../embeddings/oleObject26.bin"/><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28.bin"/><Relationship Id="rId5" Type="http://schemas.openxmlformats.org/officeDocument/2006/relationships/oleObject" Target="../embeddings/oleObject27.bin"/><Relationship Id="rId4" Type="http://schemas.openxmlformats.org/officeDocument/2006/relationships/image" Target="../media/image7.wmf"/><Relationship Id="rId9" Type="http://schemas.openxmlformats.org/officeDocument/2006/relationships/image" Target="../media/image12.emf"/></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oleObject" Target="../embeddings/oleObject30.bin"/><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32.bin"/><Relationship Id="rId5" Type="http://schemas.openxmlformats.org/officeDocument/2006/relationships/oleObject" Target="../embeddings/oleObject31.bin"/><Relationship Id="rId4" Type="http://schemas.openxmlformats.org/officeDocument/2006/relationships/image" Target="../media/image7.wmf"/><Relationship Id="rId9" Type="http://schemas.openxmlformats.org/officeDocument/2006/relationships/image" Target="../media/image12.emf"/></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oleObject" Target="../embeddings/oleObject34.bin"/><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36.bin"/><Relationship Id="rId5" Type="http://schemas.openxmlformats.org/officeDocument/2006/relationships/oleObject" Target="../embeddings/oleObject35.bin"/><Relationship Id="rId4" Type="http://schemas.openxmlformats.org/officeDocument/2006/relationships/image" Target="../media/image7.wmf"/><Relationship Id="rId9" Type="http://schemas.openxmlformats.org/officeDocument/2006/relationships/image" Target="../media/image12.emf"/></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oleObject" Target="../embeddings/oleObject38.bin"/><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40.bin"/><Relationship Id="rId5" Type="http://schemas.openxmlformats.org/officeDocument/2006/relationships/oleObject" Target="../embeddings/oleObject39.bin"/><Relationship Id="rId4" Type="http://schemas.openxmlformats.org/officeDocument/2006/relationships/image" Target="../media/image7.wmf"/><Relationship Id="rId9" Type="http://schemas.openxmlformats.org/officeDocument/2006/relationships/image" Target="../media/image12.emf"/></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oleObject" Target="../embeddings/oleObject42.bin"/><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44.bin"/><Relationship Id="rId5" Type="http://schemas.openxmlformats.org/officeDocument/2006/relationships/oleObject" Target="../embeddings/oleObject43.bin"/><Relationship Id="rId4" Type="http://schemas.openxmlformats.org/officeDocument/2006/relationships/image" Target="../media/image7.wmf"/><Relationship Id="rId9" Type="http://schemas.openxmlformats.org/officeDocument/2006/relationships/image" Target="../media/image12.e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2.emf"/><Relationship Id="rId5" Type="http://schemas.openxmlformats.org/officeDocument/2006/relationships/oleObject" Target="../embeddings/oleObject47.bin"/><Relationship Id="rId4" Type="http://schemas.openxmlformats.org/officeDocument/2006/relationships/image" Target="../media/image11.emf"/></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2.emf"/><Relationship Id="rId5" Type="http://schemas.openxmlformats.org/officeDocument/2006/relationships/oleObject" Target="../embeddings/oleObject49.bin"/><Relationship Id="rId4" Type="http://schemas.openxmlformats.org/officeDocument/2006/relationships/image" Target="../media/image11.e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13.emf"/></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2.emf"/><Relationship Id="rId5" Type="http://schemas.openxmlformats.org/officeDocument/2006/relationships/oleObject" Target="../embeddings/oleObject52.bin"/><Relationship Id="rId4" Type="http://schemas.openxmlformats.org/officeDocument/2006/relationships/image" Target="../media/image11.emf"/></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2.emf"/><Relationship Id="rId5" Type="http://schemas.openxmlformats.org/officeDocument/2006/relationships/oleObject" Target="../embeddings/oleObject54.bin"/><Relationship Id="rId4" Type="http://schemas.openxmlformats.org/officeDocument/2006/relationships/image" Target="../media/image11.emf"/></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oleObject3.bin"/><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7.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7.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7.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7.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7.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7.w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10367" b="10292"/>
          <a:stretch/>
        </p:blipFill>
        <p:spPr>
          <a:xfrm flipH="1">
            <a:off x="20495" y="-27116"/>
            <a:ext cx="9150296" cy="5130259"/>
          </a:xfrm>
          <a:prstGeom prst="rect">
            <a:avLst/>
          </a:prstGeom>
        </p:spPr>
      </p:pic>
      <p:sp>
        <p:nvSpPr>
          <p:cNvPr id="43" name="Rectangle 3"/>
          <p:cNvSpPr txBox="1">
            <a:spLocks noChangeArrowheads="1"/>
          </p:cNvSpPr>
          <p:nvPr/>
        </p:nvSpPr>
        <p:spPr>
          <a:xfrm>
            <a:off x="3491880" y="1901035"/>
            <a:ext cx="5141491"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sz="3200" b="1" dirty="0">
                <a:solidFill>
                  <a:schemeClr val="accent1"/>
                </a:solidFill>
                <a:latin typeface="+mn-lt"/>
                <a:ea typeface="+mn-ea"/>
                <a:cs typeface="+mn-ea"/>
                <a:sym typeface="+mn-lt"/>
              </a:rPr>
              <a:t>第六章 应用层</a:t>
            </a:r>
          </a:p>
        </p:txBody>
      </p:sp>
      <p:cxnSp>
        <p:nvCxnSpPr>
          <p:cNvPr id="46" name="直接连接符 5"/>
          <p:cNvCxnSpPr>
            <a:cxnSpLocks noChangeShapeType="1"/>
          </p:cNvCxnSpPr>
          <p:nvPr/>
        </p:nvCxnSpPr>
        <p:spPr bwMode="auto">
          <a:xfrm flipH="1">
            <a:off x="3923928" y="2486603"/>
            <a:ext cx="4617801"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矩形 9"/>
          <p:cNvSpPr>
            <a:spLocks noChangeArrowheads="1"/>
          </p:cNvSpPr>
          <p:nvPr/>
        </p:nvSpPr>
        <p:spPr bwMode="auto">
          <a:xfrm>
            <a:off x="8763956" y="1898129"/>
            <a:ext cx="380044" cy="1609725"/>
          </a:xfrm>
          <a:prstGeom prst="rect">
            <a:avLst/>
          </a:prstGeom>
          <a:solidFill>
            <a:schemeClr val="accent1"/>
          </a:solidFill>
          <a:ln>
            <a:noFill/>
          </a:ln>
        </p:spPr>
        <p:txBody>
          <a:bodyPr lIns="68557" tIns="34279" rIns="68557" bIns="34279"/>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latin typeface="+mn-lt"/>
              <a:ea typeface="+mn-ea"/>
              <a:cs typeface="+mn-ea"/>
              <a:sym typeface="+mn-lt"/>
            </a:endParaRPr>
          </a:p>
        </p:txBody>
      </p:sp>
      <p:sp>
        <p:nvSpPr>
          <p:cNvPr id="48" name="矩形 47"/>
          <p:cNvSpPr/>
          <p:nvPr/>
        </p:nvSpPr>
        <p:spPr>
          <a:xfrm>
            <a:off x="3871768" y="738430"/>
            <a:ext cx="4771161" cy="1177235"/>
          </a:xfrm>
          <a:prstGeom prst="rect">
            <a:avLst/>
          </a:prstGeom>
        </p:spPr>
        <p:txBody>
          <a:bodyPr wrap="none" lIns="68571" tIns="34285" rIns="68571" bIns="34285">
            <a:spAutoFit/>
          </a:bodyPr>
          <a:lstStyle/>
          <a:p>
            <a:pPr algn="r"/>
            <a:r>
              <a:rPr lang="zh-CN" altLang="en-US" sz="7200" b="1" dirty="0">
                <a:solidFill>
                  <a:schemeClr val="accent1"/>
                </a:solidFill>
                <a:cs typeface="+mn-ea"/>
                <a:sym typeface="+mn-lt"/>
              </a:rPr>
              <a:t>计算机网络</a:t>
            </a:r>
            <a:endParaRPr lang="en-US" altLang="zh-CN" sz="7200" b="1" dirty="0">
              <a:solidFill>
                <a:schemeClr val="accent1"/>
              </a:solidFill>
              <a:cs typeface="+mn-ea"/>
              <a:sym typeface="+mn-lt"/>
            </a:endParaRPr>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991" y="-20538"/>
            <a:ext cx="1824721" cy="507552"/>
          </a:xfrm>
          <a:prstGeom prst="rect">
            <a:avLst/>
          </a:prstGeom>
        </p:spPr>
      </p:pic>
    </p:spTree>
    <p:extLst>
      <p:ext uri="{BB962C8B-B14F-4D97-AF65-F5344CB8AC3E}">
        <p14:creationId xmlns:p14="http://schemas.microsoft.com/office/powerpoint/2010/main" val="4147528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right)">
                                      <p:cBhvr>
                                        <p:cTn id="7" dur="500"/>
                                        <p:tgtEl>
                                          <p:spTgt spid="4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1000"/>
                                        <p:tgtEl>
                                          <p:spTgt spid="48"/>
                                        </p:tgtEl>
                                      </p:cBhvr>
                                    </p:animEffect>
                                    <p:anim calcmode="lin" valueType="num">
                                      <p:cBhvr>
                                        <p:cTn id="12" dur="1000" fill="hold"/>
                                        <p:tgtEl>
                                          <p:spTgt spid="48"/>
                                        </p:tgtEl>
                                        <p:attrNameLst>
                                          <p:attrName>ppt_x</p:attrName>
                                        </p:attrNameLst>
                                      </p:cBhvr>
                                      <p:tavLst>
                                        <p:tav tm="0">
                                          <p:val>
                                            <p:strVal val="#ppt_x"/>
                                          </p:val>
                                        </p:tav>
                                        <p:tav tm="100000">
                                          <p:val>
                                            <p:strVal val="#ppt_x"/>
                                          </p:val>
                                        </p:tav>
                                      </p:tavLst>
                                    </p:anim>
                                    <p:anim calcmode="lin" valueType="num">
                                      <p:cBhvr>
                                        <p:cTn id="13" dur="1000" fill="hold"/>
                                        <p:tgtEl>
                                          <p:spTgt spid="4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43"/>
                                        </p:tgtEl>
                                        <p:attrNameLst>
                                          <p:attrName>style.visibility</p:attrName>
                                        </p:attrNameLst>
                                      </p:cBhvr>
                                      <p:to>
                                        <p:strVal val="visible"/>
                                      </p:to>
                                    </p:set>
                                    <p:anim calcmode="lin" valueType="num">
                                      <p:cBhvr>
                                        <p:cTn id="17"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43"/>
                                        </p:tgtEl>
                                        <p:attrNameLst>
                                          <p:attrName>ppt_y</p:attrName>
                                        </p:attrNameLst>
                                      </p:cBhvr>
                                      <p:tavLst>
                                        <p:tav tm="0">
                                          <p:val>
                                            <p:strVal val="#ppt_y"/>
                                          </p:val>
                                        </p:tav>
                                        <p:tav tm="100000">
                                          <p:val>
                                            <p:strVal val="#ppt_y"/>
                                          </p:val>
                                        </p:tav>
                                      </p:tavLst>
                                    </p:anim>
                                    <p:anim calcmode="lin" valueType="num">
                                      <p:cBhvr>
                                        <p:cTn id="19"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43"/>
                                        </p:tgtEl>
                                      </p:cBhvr>
                                    </p:animEffect>
                                  </p:childTnLst>
                                </p:cTn>
                              </p:par>
                            </p:childTnLst>
                          </p:cTn>
                        </p:par>
                        <p:par>
                          <p:cTn id="22" fill="hold">
                            <p:stCondLst>
                              <p:cond delay="2250"/>
                            </p:stCondLst>
                            <p:childTnLst>
                              <p:par>
                                <p:cTn id="23" presetID="22" presetClass="entr" presetSubtype="2"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right)">
                                      <p:cBhvr>
                                        <p:cTn id="25"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7" grpId="0" animBg="1" autoUpdateAnimBg="0"/>
      <p:bldP spid="4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429360"/>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9" name="Rectangle 6"/>
          <p:cNvSpPr>
            <a:spLocks noChangeArrowheads="1"/>
          </p:cNvSpPr>
          <p:nvPr/>
        </p:nvSpPr>
        <p:spPr bwMode="auto">
          <a:xfrm>
            <a:off x="3261921" y="1396149"/>
            <a:ext cx="26388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顶级域名 </a:t>
            </a:r>
            <a:r>
              <a:rPr lang="en-US" altLang="zh-CN" sz="2000" b="1" dirty="0">
                <a:solidFill>
                  <a:schemeClr val="bg1"/>
                </a:solidFill>
                <a:latin typeface="微软雅黑" pitchFamily="34" charset="-122"/>
                <a:ea typeface="微软雅黑" pitchFamily="34" charset="-122"/>
              </a:rPr>
              <a:t>TLD </a:t>
            </a:r>
            <a:r>
              <a:rPr lang="zh-CN" altLang="en-US" sz="2000" b="1" dirty="0">
                <a:solidFill>
                  <a:schemeClr val="bg1"/>
                </a:solidFill>
                <a:latin typeface="微软雅黑" pitchFamily="34" charset="-122"/>
                <a:ea typeface="微软雅黑" pitchFamily="34" charset="-122"/>
              </a:rPr>
              <a:t>（续）</a:t>
            </a:r>
          </a:p>
        </p:txBody>
      </p:sp>
      <p:sp>
        <p:nvSpPr>
          <p:cNvPr id="10" name="Rectangle 68"/>
          <p:cNvSpPr>
            <a:spLocks noChangeArrowheads="1"/>
          </p:cNvSpPr>
          <p:nvPr/>
        </p:nvSpPr>
        <p:spPr bwMode="auto">
          <a:xfrm>
            <a:off x="483810" y="1874755"/>
            <a:ext cx="8245143"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基础结构域名 </a:t>
            </a:r>
            <a:r>
              <a:rPr lang="en-US" altLang="zh-CN" sz="2000" b="1" dirty="0">
                <a:latin typeface="微软雅黑" pitchFamily="34" charset="-122"/>
                <a:ea typeface="微软雅黑" pitchFamily="34" charset="-122"/>
              </a:rPr>
              <a:t>(infrastructure domain)</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这种顶级域名只有一个，即 </a:t>
            </a:r>
            <a:r>
              <a:rPr lang="en-US" altLang="zh-CN" sz="2000" b="1" dirty="0" err="1">
                <a:latin typeface="微软雅黑" pitchFamily="34" charset="-122"/>
                <a:ea typeface="微软雅黑" pitchFamily="34" charset="-122"/>
              </a:rPr>
              <a:t>arpa</a:t>
            </a:r>
            <a:r>
              <a:rPr lang="zh-CN" altLang="en-US" sz="2000" b="1" dirty="0">
                <a:latin typeface="微软雅黑" pitchFamily="34" charset="-122"/>
                <a:ea typeface="微软雅黑" pitchFamily="34" charset="-122"/>
              </a:rPr>
              <a:t>，</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用于反向域名解析，因此又称为反向域名。 </a:t>
            </a:r>
          </a:p>
        </p:txBody>
      </p:sp>
    </p:spTree>
    <p:extLst>
      <p:ext uri="{BB962C8B-B14F-4D97-AF65-F5344CB8AC3E}">
        <p14:creationId xmlns:p14="http://schemas.microsoft.com/office/powerpoint/2010/main" val="138953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矩形 13"/>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文档中标签的用法</a:t>
            </a: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&lt;/HTML&gt;</a:t>
            </a:r>
          </a:p>
        </p:txBody>
      </p:sp>
      <p:grpSp>
        <p:nvGrpSpPr>
          <p:cNvPr id="7" name="Group 9"/>
          <p:cNvGrpSpPr>
            <a:grpSpLocks/>
          </p:cNvGrpSpPr>
          <p:nvPr/>
        </p:nvGrpSpPr>
        <p:grpSpPr bwMode="auto">
          <a:xfrm>
            <a:off x="4430784" y="2501401"/>
            <a:ext cx="2019455" cy="470553"/>
            <a:chOff x="2616" y="496"/>
            <a:chExt cx="2266" cy="572"/>
          </a:xfrm>
        </p:grpSpPr>
        <p:sp>
          <p:nvSpPr>
            <p:cNvPr id="9" name="Text Box 5"/>
            <p:cNvSpPr txBox="1">
              <a:spLocks noChangeArrowheads="1"/>
            </p:cNvSpPr>
            <p:nvPr/>
          </p:nvSpPr>
          <p:spPr bwMode="auto">
            <a:xfrm>
              <a:off x="3380" y="496"/>
              <a:ext cx="1502"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ysClr val="windowText" lastClr="000000"/>
                  </a:solidFill>
                  <a:latin typeface="微软雅黑" pitchFamily="34" charset="-122"/>
                  <a:ea typeface="微软雅黑" pitchFamily="34" charset="-122"/>
                </a:rPr>
                <a:t>第一个段落</a:t>
              </a:r>
            </a:p>
          </p:txBody>
        </p:sp>
        <p:sp>
          <p:nvSpPr>
            <p:cNvPr id="10" name="Line 6"/>
            <p:cNvSpPr>
              <a:spLocks noChangeShapeType="1"/>
            </p:cNvSpPr>
            <p:nvPr/>
          </p:nvSpPr>
          <p:spPr bwMode="auto">
            <a:xfrm flipH="1">
              <a:off x="2616" y="711"/>
              <a:ext cx="764" cy="357"/>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
        <p:nvSpPr>
          <p:cNvPr id="11" name="Freeform 7"/>
          <p:cNvSpPr>
            <a:spLocks/>
          </p:cNvSpPr>
          <p:nvPr/>
        </p:nvSpPr>
        <p:spPr bwMode="auto">
          <a:xfrm>
            <a:off x="1792224" y="2779776"/>
            <a:ext cx="2638173" cy="551594"/>
          </a:xfrm>
          <a:custGeom>
            <a:avLst/>
            <a:gdLst>
              <a:gd name="T0" fmla="*/ 0 w 2993"/>
              <a:gd name="T1" fmla="*/ 2147483646 h 635"/>
              <a:gd name="T2" fmla="*/ 0 w 2993"/>
              <a:gd name="T3" fmla="*/ 2147483646 h 635"/>
              <a:gd name="T4" fmla="*/ 2147483646 w 2993"/>
              <a:gd name="T5" fmla="*/ 2147483646 h 635"/>
              <a:gd name="T6" fmla="*/ 2147483646 w 2993"/>
              <a:gd name="T7" fmla="*/ 0 h 635"/>
              <a:gd name="T8" fmla="*/ 2147483646 w 2993"/>
              <a:gd name="T9" fmla="*/ 2147483646 h 635"/>
              <a:gd name="T10" fmla="*/ 2147483646 w 2993"/>
              <a:gd name="T11" fmla="*/ 2147483646 h 635"/>
              <a:gd name="T12" fmla="*/ 2147483646 w 2993"/>
              <a:gd name="T13" fmla="*/ 2147483646 h 635"/>
              <a:gd name="T14" fmla="*/ 2147483646 w 2993"/>
              <a:gd name="T15" fmla="*/ 2147483646 h 635"/>
              <a:gd name="T16" fmla="*/ 0 w 2993"/>
              <a:gd name="T17" fmla="*/ 2147483646 h 6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93" h="635">
                <a:moveTo>
                  <a:pt x="0" y="635"/>
                </a:moveTo>
                <a:lnTo>
                  <a:pt x="0" y="318"/>
                </a:lnTo>
                <a:lnTo>
                  <a:pt x="453" y="318"/>
                </a:lnTo>
                <a:lnTo>
                  <a:pt x="457" y="0"/>
                </a:lnTo>
                <a:lnTo>
                  <a:pt x="2990" y="9"/>
                </a:lnTo>
                <a:lnTo>
                  <a:pt x="2993" y="363"/>
                </a:lnTo>
                <a:lnTo>
                  <a:pt x="2540" y="363"/>
                </a:lnTo>
                <a:lnTo>
                  <a:pt x="2540" y="635"/>
                </a:lnTo>
                <a:lnTo>
                  <a:pt x="0" y="635"/>
                </a:lnTo>
                <a:close/>
              </a:path>
            </a:pathLst>
          </a:custGeom>
          <a:noFill/>
          <a:ln w="28575" cmpd="sng">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Tree>
    <p:extLst>
      <p:ext uri="{BB962C8B-B14F-4D97-AF65-F5344CB8AC3E}">
        <p14:creationId xmlns:p14="http://schemas.microsoft.com/office/powerpoint/2010/main" val="4242181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矩形 12"/>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文档中标签的用法</a:t>
            </a: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&lt;/HTML&gt;</a:t>
            </a:r>
          </a:p>
        </p:txBody>
      </p:sp>
      <p:grpSp>
        <p:nvGrpSpPr>
          <p:cNvPr id="6" name="组合 5"/>
          <p:cNvGrpSpPr/>
          <p:nvPr/>
        </p:nvGrpSpPr>
        <p:grpSpPr>
          <a:xfrm>
            <a:off x="2189598" y="2903392"/>
            <a:ext cx="3826454" cy="745124"/>
            <a:chOff x="2189598" y="2903392"/>
            <a:chExt cx="3826454" cy="745124"/>
          </a:xfrm>
        </p:grpSpPr>
        <p:grpSp>
          <p:nvGrpSpPr>
            <p:cNvPr id="7" name="Group 9"/>
            <p:cNvGrpSpPr>
              <a:grpSpLocks/>
            </p:cNvGrpSpPr>
            <p:nvPr/>
          </p:nvGrpSpPr>
          <p:grpSpPr bwMode="auto">
            <a:xfrm>
              <a:off x="3757756" y="2903392"/>
              <a:ext cx="2258296" cy="580788"/>
              <a:chOff x="2302" y="1596"/>
              <a:chExt cx="2534" cy="706"/>
            </a:xfrm>
          </p:grpSpPr>
          <p:sp>
            <p:nvSpPr>
              <p:cNvPr id="9" name="Text Box 5"/>
              <p:cNvSpPr txBox="1">
                <a:spLocks noChangeArrowheads="1"/>
              </p:cNvSpPr>
              <p:nvPr/>
            </p:nvSpPr>
            <p:spPr bwMode="auto">
              <a:xfrm>
                <a:off x="3334" y="1596"/>
                <a:ext cx="1502"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ysClr val="windowText" lastClr="000000"/>
                    </a:solidFill>
                    <a:latin typeface="微软雅黑" pitchFamily="34" charset="-122"/>
                    <a:ea typeface="微软雅黑" pitchFamily="34" charset="-122"/>
                  </a:rPr>
                  <a:t>第二个段落</a:t>
                </a:r>
              </a:p>
            </p:txBody>
          </p:sp>
          <p:sp>
            <p:nvSpPr>
              <p:cNvPr id="10" name="Line 6"/>
              <p:cNvSpPr>
                <a:spLocks noChangeShapeType="1"/>
              </p:cNvSpPr>
              <p:nvPr/>
            </p:nvSpPr>
            <p:spPr bwMode="auto">
              <a:xfrm flipH="1">
                <a:off x="2302" y="1811"/>
                <a:ext cx="1032" cy="491"/>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
          <p:nvSpPr>
            <p:cNvPr id="8" name="Rectangle 8"/>
            <p:cNvSpPr>
              <a:spLocks noChangeArrowheads="1"/>
            </p:cNvSpPr>
            <p:nvPr/>
          </p:nvSpPr>
          <p:spPr bwMode="auto">
            <a:xfrm>
              <a:off x="2189598" y="3319111"/>
              <a:ext cx="1568586" cy="329405"/>
            </a:xfrm>
            <a:prstGeom prst="rect">
              <a:avLst/>
            </a:prstGeom>
            <a:noFill/>
            <a:ln w="2857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b="1"/>
            </a:p>
          </p:txBody>
        </p:sp>
      </p:grpSp>
    </p:spTree>
    <p:extLst>
      <p:ext uri="{BB962C8B-B14F-4D97-AF65-F5344CB8AC3E}">
        <p14:creationId xmlns:p14="http://schemas.microsoft.com/office/powerpoint/2010/main" val="3484850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矩形 10"/>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文档中标签的用法</a:t>
            </a: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&lt;/HTML&gt;</a:t>
            </a:r>
          </a:p>
        </p:txBody>
      </p:sp>
      <p:grpSp>
        <p:nvGrpSpPr>
          <p:cNvPr id="6" name="Group 9"/>
          <p:cNvGrpSpPr>
            <a:grpSpLocks/>
          </p:cNvGrpSpPr>
          <p:nvPr/>
        </p:nvGrpSpPr>
        <p:grpSpPr bwMode="auto">
          <a:xfrm>
            <a:off x="2419284" y="3563087"/>
            <a:ext cx="3409728" cy="369368"/>
            <a:chOff x="1426" y="630"/>
            <a:chExt cx="3826" cy="449"/>
          </a:xfrm>
        </p:grpSpPr>
        <p:sp>
          <p:nvSpPr>
            <p:cNvPr id="7" name="Text Box 5"/>
            <p:cNvSpPr txBox="1">
              <a:spLocks noChangeArrowheads="1"/>
            </p:cNvSpPr>
            <p:nvPr/>
          </p:nvSpPr>
          <p:spPr bwMode="auto">
            <a:xfrm>
              <a:off x="4009" y="630"/>
              <a:ext cx="1243"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ysClr val="windowText" lastClr="000000"/>
                  </a:solidFill>
                  <a:latin typeface="微软雅黑" pitchFamily="34" charset="-122"/>
                  <a:ea typeface="微软雅黑" pitchFamily="34" charset="-122"/>
                </a:rPr>
                <a:t>主体结束</a:t>
              </a:r>
            </a:p>
          </p:txBody>
        </p:sp>
        <p:sp>
          <p:nvSpPr>
            <p:cNvPr id="8" name="Line 6"/>
            <p:cNvSpPr>
              <a:spLocks noChangeShapeType="1"/>
            </p:cNvSpPr>
            <p:nvPr/>
          </p:nvSpPr>
          <p:spPr bwMode="auto">
            <a:xfrm flipH="1">
              <a:off x="1426" y="845"/>
              <a:ext cx="2583"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Tree>
    <p:extLst>
      <p:ext uri="{BB962C8B-B14F-4D97-AF65-F5344CB8AC3E}">
        <p14:creationId xmlns:p14="http://schemas.microsoft.com/office/powerpoint/2010/main" val="3663082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矩形 10"/>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文档中标签的用法</a:t>
            </a: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&lt;/HTML&gt;</a:t>
            </a:r>
          </a:p>
        </p:txBody>
      </p:sp>
      <p:grpSp>
        <p:nvGrpSpPr>
          <p:cNvPr id="6" name="Group 9"/>
          <p:cNvGrpSpPr>
            <a:grpSpLocks/>
          </p:cNvGrpSpPr>
          <p:nvPr/>
        </p:nvGrpSpPr>
        <p:grpSpPr bwMode="auto">
          <a:xfrm>
            <a:off x="2419284" y="3828263"/>
            <a:ext cx="4176159" cy="369368"/>
            <a:chOff x="1426" y="630"/>
            <a:chExt cx="4686" cy="449"/>
          </a:xfrm>
        </p:grpSpPr>
        <p:sp>
          <p:nvSpPr>
            <p:cNvPr id="7" name="Text Box 5"/>
            <p:cNvSpPr txBox="1">
              <a:spLocks noChangeArrowheads="1"/>
            </p:cNvSpPr>
            <p:nvPr/>
          </p:nvSpPr>
          <p:spPr bwMode="auto">
            <a:xfrm>
              <a:off x="4009" y="630"/>
              <a:ext cx="2103"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en-US" altLang="zh-CN" sz="1800" b="1" dirty="0">
                  <a:solidFill>
                    <a:sysClr val="windowText" lastClr="000000"/>
                  </a:solidFill>
                  <a:latin typeface="微软雅黑" pitchFamily="34" charset="-122"/>
                  <a:ea typeface="微软雅黑" pitchFamily="34" charset="-122"/>
                </a:rPr>
                <a:t>HTML </a:t>
              </a:r>
              <a:r>
                <a:rPr lang="zh-CN" altLang="en-US" sz="1800" b="1" dirty="0">
                  <a:solidFill>
                    <a:sysClr val="windowText" lastClr="000000"/>
                  </a:solidFill>
                  <a:latin typeface="微软雅黑" pitchFamily="34" charset="-122"/>
                  <a:ea typeface="微软雅黑" pitchFamily="34" charset="-122"/>
                </a:rPr>
                <a:t>文档结束</a:t>
              </a:r>
            </a:p>
          </p:txBody>
        </p:sp>
        <p:sp>
          <p:nvSpPr>
            <p:cNvPr id="8" name="Line 6"/>
            <p:cNvSpPr>
              <a:spLocks noChangeShapeType="1"/>
            </p:cNvSpPr>
            <p:nvPr/>
          </p:nvSpPr>
          <p:spPr bwMode="auto">
            <a:xfrm flipH="1">
              <a:off x="1426" y="845"/>
              <a:ext cx="2583"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Tree>
    <p:extLst>
      <p:ext uri="{BB962C8B-B14F-4D97-AF65-F5344CB8AC3E}">
        <p14:creationId xmlns:p14="http://schemas.microsoft.com/office/powerpoint/2010/main" val="3022542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4" y="1896978"/>
            <a:ext cx="804877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HTML</a:t>
            </a:r>
            <a:r>
              <a:rPr lang="zh-CN" altLang="en-US" sz="2000" b="1" dirty="0">
                <a:latin typeface="微软雅黑" pitchFamily="34" charset="-122"/>
                <a:ea typeface="微软雅黑" pitchFamily="34" charset="-122"/>
              </a:rPr>
              <a:t>还规定了链接的设置方法。每个链接都有一个起点和终点。</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远程链接</a:t>
            </a:r>
            <a:r>
              <a:rPr lang="zh-CN" altLang="en-US" sz="2000" b="1" dirty="0">
                <a:latin typeface="微软雅黑" pitchFamily="34" charset="-122"/>
                <a:ea typeface="微软雅黑" pitchFamily="34" charset="-122"/>
              </a:rPr>
              <a:t>：超链的终点是其他网点上的页面。</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本地链接</a:t>
            </a:r>
            <a:r>
              <a:rPr lang="zh-CN" altLang="en-US" sz="2000" b="1" dirty="0">
                <a:latin typeface="微软雅黑" pitchFamily="34" charset="-122"/>
                <a:ea typeface="微软雅黑" pitchFamily="34" charset="-122"/>
              </a:rPr>
              <a:t>：超链指向本计算机中的某个文件。</a:t>
            </a:r>
          </a:p>
        </p:txBody>
      </p:sp>
      <p:sp>
        <p:nvSpPr>
          <p:cNvPr id="3" name="AutoShape 5"/>
          <p:cNvSpPr>
            <a:spLocks noChangeArrowheads="1"/>
          </p:cNvSpPr>
          <p:nvPr/>
        </p:nvSpPr>
        <p:spPr bwMode="auto">
          <a:xfrm>
            <a:off x="556963" y="155582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504442"/>
            <a:ext cx="1980029"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两种不同的链接</a:t>
            </a:r>
          </a:p>
        </p:txBody>
      </p:sp>
    </p:spTree>
    <p:extLst>
      <p:ext uri="{BB962C8B-B14F-4D97-AF65-F5344CB8AC3E}">
        <p14:creationId xmlns:p14="http://schemas.microsoft.com/office/powerpoint/2010/main" val="4044828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681980"/>
            <a:ext cx="8029253"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XML (Extensible Markup Language) </a:t>
            </a:r>
            <a:r>
              <a:rPr lang="zh-CN" altLang="en-US" sz="2000" b="1" dirty="0">
                <a:latin typeface="微软雅黑" pitchFamily="34" charset="-122"/>
                <a:ea typeface="微软雅黑" pitchFamily="34" charset="-122"/>
              </a:rPr>
              <a:t>是可扩展标记语言，它和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很相似。</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 </a:t>
            </a:r>
            <a:r>
              <a:rPr lang="en-US" altLang="zh-CN" sz="2000" b="1" dirty="0">
                <a:latin typeface="微软雅黑" pitchFamily="34" charset="-122"/>
                <a:ea typeface="微软雅黑" pitchFamily="34" charset="-122"/>
              </a:rPr>
              <a:t>XML </a:t>
            </a:r>
            <a:r>
              <a:rPr lang="zh-CN" altLang="en-US" sz="2000" b="1" dirty="0">
                <a:latin typeface="微软雅黑" pitchFamily="34" charset="-122"/>
                <a:ea typeface="微软雅黑" pitchFamily="34" charset="-122"/>
              </a:rPr>
              <a:t>的设计宗旨是</a:t>
            </a:r>
            <a:r>
              <a:rPr lang="zh-CN" altLang="en-US" sz="2000" b="1" dirty="0">
                <a:solidFill>
                  <a:srgbClr val="0000FF"/>
                </a:solidFill>
                <a:latin typeface="微软雅黑" pitchFamily="34" charset="-122"/>
                <a:ea typeface="微软雅黑" pitchFamily="34" charset="-122"/>
              </a:rPr>
              <a:t>传输数据</a:t>
            </a:r>
            <a:r>
              <a:rPr lang="zh-CN" altLang="en-US" sz="2000" b="1" dirty="0">
                <a:latin typeface="微软雅黑" pitchFamily="34" charset="-122"/>
                <a:ea typeface="微软雅黑" pitchFamily="34" charset="-122"/>
              </a:rPr>
              <a:t>，而不是显示数据（</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是为了在浏览器上显示数据）。</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XML </a:t>
            </a:r>
            <a:r>
              <a:rPr lang="zh-CN" altLang="en-US" sz="2000" b="1" dirty="0">
                <a:latin typeface="微软雅黑" pitchFamily="34" charset="-122"/>
                <a:ea typeface="微软雅黑" pitchFamily="34" charset="-122"/>
              </a:rPr>
              <a:t>不是要替换 </a:t>
            </a:r>
            <a:r>
              <a:rPr lang="en-US" altLang="zh-CN" sz="2000" b="1" dirty="0">
                <a:latin typeface="微软雅黑" pitchFamily="34" charset="-122"/>
                <a:ea typeface="微软雅黑" pitchFamily="34" charset="-122"/>
              </a:rPr>
              <a:t>HTML</a:t>
            </a:r>
            <a:r>
              <a:rPr lang="zh-CN" altLang="en-US" sz="2000" b="1" dirty="0">
                <a:latin typeface="微软雅黑" pitchFamily="34" charset="-122"/>
                <a:ea typeface="微软雅黑" pitchFamily="34" charset="-122"/>
              </a:rPr>
              <a:t>，而是对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的补充。</a:t>
            </a:r>
          </a:p>
        </p:txBody>
      </p:sp>
      <p:sp>
        <p:nvSpPr>
          <p:cNvPr id="3" name="AutoShape 5"/>
          <p:cNvSpPr>
            <a:spLocks noChangeArrowheads="1"/>
          </p:cNvSpPr>
          <p:nvPr/>
        </p:nvSpPr>
        <p:spPr bwMode="auto">
          <a:xfrm>
            <a:off x="556963" y="1340828"/>
            <a:ext cx="8029253"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298588"/>
            <a:ext cx="769763"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XML</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983835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407660"/>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XHTML (Extensible HTML) </a:t>
            </a:r>
            <a:r>
              <a:rPr lang="zh-CN" altLang="en-US" sz="2000" b="1" dirty="0">
                <a:latin typeface="微软雅黑" pitchFamily="34" charset="-122"/>
                <a:ea typeface="微软雅黑" pitchFamily="34" charset="-122"/>
              </a:rPr>
              <a:t>是可扩展超文本标记语言，它与 </a:t>
            </a:r>
            <a:r>
              <a:rPr lang="en-US" altLang="zh-CN" sz="2000" b="1" dirty="0">
                <a:latin typeface="微软雅黑" pitchFamily="34" charset="-122"/>
                <a:ea typeface="微软雅黑" pitchFamily="34" charset="-122"/>
              </a:rPr>
              <a:t>HTML 4.01 </a:t>
            </a:r>
            <a:r>
              <a:rPr lang="zh-CN" altLang="en-US" sz="2000" b="1" dirty="0">
                <a:latin typeface="微软雅黑" pitchFamily="34" charset="-122"/>
                <a:ea typeface="微软雅黑" pitchFamily="34" charset="-122"/>
              </a:rPr>
              <a:t>几乎是相同的。</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 </a:t>
            </a:r>
            <a:r>
              <a:rPr lang="en-US" altLang="zh-CN" sz="2000" b="1" dirty="0">
                <a:latin typeface="微软雅黑" pitchFamily="34" charset="-122"/>
                <a:ea typeface="微软雅黑" pitchFamily="34" charset="-122"/>
              </a:rPr>
              <a:t>XHTML </a:t>
            </a:r>
            <a:r>
              <a:rPr lang="zh-CN" altLang="en-US" sz="2000" b="1" dirty="0">
                <a:latin typeface="微软雅黑" pitchFamily="34" charset="-122"/>
                <a:ea typeface="微软雅黑" pitchFamily="34" charset="-122"/>
              </a:rPr>
              <a:t>是更严格的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版本，也是一个 </a:t>
            </a:r>
            <a:r>
              <a:rPr lang="en-US" altLang="zh-CN" sz="2000" b="1" dirty="0">
                <a:latin typeface="微软雅黑" pitchFamily="34" charset="-122"/>
                <a:ea typeface="微软雅黑" pitchFamily="34" charset="-122"/>
              </a:rPr>
              <a:t>W3C </a:t>
            </a:r>
            <a:r>
              <a:rPr lang="zh-CN" altLang="en-US" sz="2000" b="1" dirty="0">
                <a:latin typeface="微软雅黑" pitchFamily="34" charset="-122"/>
                <a:ea typeface="微软雅黑" pitchFamily="34" charset="-122"/>
              </a:rPr>
              <a:t>标准（</a:t>
            </a:r>
            <a:r>
              <a:rPr lang="en-US" altLang="zh-CN" sz="2000" b="1" dirty="0">
                <a:latin typeface="微软雅黑" pitchFamily="34" charset="-122"/>
                <a:ea typeface="微软雅黑" pitchFamily="34" charset="-122"/>
              </a:rPr>
              <a:t>2000</a:t>
            </a:r>
            <a:r>
              <a:rPr lang="zh-CN" altLang="en-US" sz="2000" b="1" dirty="0">
                <a:latin typeface="微软雅黑" pitchFamily="34" charset="-122"/>
                <a:ea typeface="微软雅黑" pitchFamily="34" charset="-122"/>
              </a:rPr>
              <a:t>年</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月），是作为一种 </a:t>
            </a:r>
            <a:r>
              <a:rPr lang="en-US" altLang="zh-CN" sz="2000" b="1" dirty="0">
                <a:latin typeface="微软雅黑" pitchFamily="34" charset="-122"/>
                <a:ea typeface="微软雅黑" pitchFamily="34" charset="-122"/>
              </a:rPr>
              <a:t>XML </a:t>
            </a:r>
            <a:r>
              <a:rPr lang="zh-CN" altLang="en-US" sz="2000" b="1" dirty="0">
                <a:latin typeface="微软雅黑" pitchFamily="34" charset="-122"/>
                <a:ea typeface="微软雅黑" pitchFamily="34" charset="-122"/>
              </a:rPr>
              <a:t>应用被重新定义的 </a:t>
            </a:r>
            <a:r>
              <a:rPr lang="en-US" altLang="zh-CN" sz="2000" b="1" dirty="0">
                <a:latin typeface="微软雅黑" pitchFamily="34" charset="-122"/>
                <a:ea typeface="微软雅黑" pitchFamily="34" charset="-122"/>
              </a:rPr>
              <a:t>HTML</a:t>
            </a:r>
            <a:r>
              <a:rPr lang="zh-CN" altLang="en-US" sz="2000" b="1" dirty="0">
                <a:latin typeface="微软雅黑" pitchFamily="34" charset="-122"/>
                <a:ea typeface="微软雅黑" pitchFamily="34" charset="-122"/>
              </a:rPr>
              <a:t>，并将逐渐取代 </a:t>
            </a:r>
            <a:r>
              <a:rPr lang="en-US" altLang="zh-CN" sz="2000" b="1" dirty="0">
                <a:latin typeface="微软雅黑" pitchFamily="34" charset="-122"/>
                <a:ea typeface="微软雅黑" pitchFamily="34" charset="-122"/>
              </a:rPr>
              <a:t>HTML</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新的浏览器都支持 </a:t>
            </a:r>
            <a:r>
              <a:rPr lang="en-US" altLang="zh-CN" sz="2000" b="1" dirty="0">
                <a:latin typeface="微软雅黑" pitchFamily="34" charset="-122"/>
                <a:ea typeface="微软雅黑" pitchFamily="34" charset="-122"/>
              </a:rPr>
              <a:t>XHTML</a:t>
            </a:r>
            <a:r>
              <a:rPr lang="zh-CN" altLang="en-US" sz="2000" b="1" dirty="0">
                <a:latin typeface="微软雅黑" pitchFamily="34" charset="-122"/>
                <a:ea typeface="微软雅黑" pitchFamily="34" charset="-122"/>
              </a:rPr>
              <a:t>。</a:t>
            </a:r>
          </a:p>
        </p:txBody>
      </p:sp>
      <p:sp>
        <p:nvSpPr>
          <p:cNvPr id="3" name="AutoShape 5"/>
          <p:cNvSpPr>
            <a:spLocks noChangeArrowheads="1"/>
          </p:cNvSpPr>
          <p:nvPr/>
        </p:nvSpPr>
        <p:spPr bwMode="auto">
          <a:xfrm>
            <a:off x="556963" y="106650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024268"/>
            <a:ext cx="1140056"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XHTML</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910200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718556"/>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CSS (Cascading Style Sheets) </a:t>
            </a:r>
            <a:r>
              <a:rPr lang="zh-CN" altLang="en-US" sz="2000" b="1" dirty="0">
                <a:latin typeface="微软雅黑" pitchFamily="34" charset="-122"/>
                <a:ea typeface="微软雅黑" pitchFamily="34" charset="-122"/>
              </a:rPr>
              <a:t>是层叠样式表，它是一种样式表语言，用于为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文档定义布局。</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CSS </a:t>
            </a:r>
            <a:r>
              <a:rPr lang="zh-CN" altLang="en-US" sz="2000" b="1" dirty="0">
                <a:latin typeface="微软雅黑" pitchFamily="34" charset="-122"/>
                <a:ea typeface="微软雅黑" pitchFamily="34" charset="-122"/>
              </a:rPr>
              <a:t>与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的</a:t>
            </a:r>
            <a:r>
              <a:rPr lang="zh-CN" altLang="en-US" sz="2000" b="1" dirty="0">
                <a:solidFill>
                  <a:srgbClr val="0000FF"/>
                </a:solidFill>
                <a:latin typeface="微软雅黑" pitchFamily="34" charset="-122"/>
                <a:ea typeface="微软雅黑" pitchFamily="34" charset="-122"/>
              </a:rPr>
              <a:t>区别</a:t>
            </a:r>
            <a:r>
              <a:rPr lang="zh-CN" altLang="en-US" sz="2000" b="1" dirty="0">
                <a:latin typeface="微软雅黑" pitchFamily="34" charset="-122"/>
                <a:ea typeface="微软雅黑" pitchFamily="34" charset="-122"/>
              </a:rPr>
              <a:t>就是：</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用于结构化内容，而 </a:t>
            </a:r>
            <a:r>
              <a:rPr lang="en-US" altLang="zh-CN" sz="2000" b="1" dirty="0">
                <a:latin typeface="微软雅黑" pitchFamily="34" charset="-122"/>
                <a:ea typeface="微软雅黑" pitchFamily="34" charset="-122"/>
              </a:rPr>
              <a:t>CSS </a:t>
            </a:r>
            <a:r>
              <a:rPr lang="zh-CN" altLang="en-US" sz="2000" b="1" dirty="0">
                <a:latin typeface="微软雅黑" pitchFamily="34" charset="-122"/>
                <a:ea typeface="微软雅黑" pitchFamily="34" charset="-122"/>
              </a:rPr>
              <a:t>则用于格式化结构化的内容。</a:t>
            </a:r>
          </a:p>
        </p:txBody>
      </p:sp>
      <p:sp>
        <p:nvSpPr>
          <p:cNvPr id="3" name="AutoShape 5"/>
          <p:cNvSpPr>
            <a:spLocks noChangeArrowheads="1"/>
          </p:cNvSpPr>
          <p:nvPr/>
        </p:nvSpPr>
        <p:spPr bwMode="auto">
          <a:xfrm>
            <a:off x="556963" y="1377404"/>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344308"/>
            <a:ext cx="66556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CSS</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028403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6675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398176" y="833540"/>
            <a:ext cx="2366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动态万维网文档</a:t>
            </a:r>
          </a:p>
        </p:txBody>
      </p:sp>
      <p:sp>
        <p:nvSpPr>
          <p:cNvPr id="4" name="Rectangle 68"/>
          <p:cNvSpPr>
            <a:spLocks noChangeArrowheads="1"/>
          </p:cNvSpPr>
          <p:nvPr/>
        </p:nvSpPr>
        <p:spPr bwMode="auto">
          <a:xfrm>
            <a:off x="556963" y="1227841"/>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静态文档</a:t>
            </a:r>
            <a:r>
              <a:rPr lang="zh-CN" altLang="en-US" sz="2000" b="1" dirty="0">
                <a:latin typeface="微软雅黑" pitchFamily="34" charset="-122"/>
                <a:ea typeface="微软雅黑" pitchFamily="34" charset="-122"/>
              </a:rPr>
              <a:t>是指该文档创作完毕后就存放在万维网服务器中，在被用户浏览的过程中，内容不会改变。 </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动态文档</a:t>
            </a:r>
            <a:r>
              <a:rPr lang="zh-CN" altLang="en-US" sz="2000" b="1" dirty="0">
                <a:latin typeface="微软雅黑" pitchFamily="34" charset="-122"/>
                <a:ea typeface="微软雅黑" pitchFamily="34" charset="-122"/>
              </a:rPr>
              <a:t>是指文档的内容是在浏览器访问万维网服务器时才由应用程序动态创建。</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动态文档和静态文档之间的主要差别体现在</a:t>
            </a:r>
            <a:r>
              <a:rPr lang="zh-CN" altLang="en-US" sz="2000" b="1" dirty="0">
                <a:solidFill>
                  <a:srgbClr val="0000FF"/>
                </a:solidFill>
                <a:latin typeface="微软雅黑" pitchFamily="34" charset="-122"/>
                <a:ea typeface="微软雅黑" pitchFamily="34" charset="-122"/>
              </a:rPr>
              <a:t>服务器</a:t>
            </a:r>
            <a:r>
              <a:rPr lang="zh-CN" altLang="en-US" sz="2000" b="1" dirty="0">
                <a:latin typeface="微软雅黑" pitchFamily="34" charset="-122"/>
                <a:ea typeface="微软雅黑" pitchFamily="34" charset="-122"/>
              </a:rPr>
              <a:t>一端。这主要是文档内容的生成方法不同。而从浏览器的角度看，这两种文档并没有区别。 </a:t>
            </a:r>
          </a:p>
        </p:txBody>
      </p:sp>
    </p:spTree>
    <p:extLst>
      <p:ext uri="{BB962C8B-B14F-4D97-AF65-F5344CB8AC3E}">
        <p14:creationId xmlns:p14="http://schemas.microsoft.com/office/powerpoint/2010/main" val="2386607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2" y="1681980"/>
            <a:ext cx="8120693"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应增加另一个应用程序，用来处理浏览器发来的数据，并创建动态文档。</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应增加一个机制，用来使万维网服务器把浏览器发来的数据传送给这个应用程序，然后万维网服务器能够解释这个应用程序的输出，并向浏览器返回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a:t>
            </a:r>
          </a:p>
        </p:txBody>
      </p:sp>
      <p:sp>
        <p:nvSpPr>
          <p:cNvPr id="3" name="AutoShape 5"/>
          <p:cNvSpPr>
            <a:spLocks noChangeArrowheads="1"/>
          </p:cNvSpPr>
          <p:nvPr/>
        </p:nvSpPr>
        <p:spPr bwMode="auto">
          <a:xfrm>
            <a:off x="556963" y="134082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289444"/>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万维网服务器功能的扩充</a:t>
            </a:r>
          </a:p>
        </p:txBody>
      </p:sp>
    </p:spTree>
    <p:extLst>
      <p:ext uri="{BB962C8B-B14F-4D97-AF65-F5344CB8AC3E}">
        <p14:creationId xmlns:p14="http://schemas.microsoft.com/office/powerpoint/2010/main" val="4016965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28838"/>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783425" y="595627"/>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新增加了下列的通用顶级域名</a:t>
            </a:r>
          </a:p>
        </p:txBody>
      </p:sp>
      <p:sp>
        <p:nvSpPr>
          <p:cNvPr id="7" name="Rectangle 68"/>
          <p:cNvSpPr>
            <a:spLocks noChangeArrowheads="1"/>
          </p:cNvSpPr>
          <p:nvPr/>
        </p:nvSpPr>
        <p:spPr bwMode="auto">
          <a:xfrm>
            <a:off x="483810" y="970473"/>
            <a:ext cx="8245143"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.aero </a:t>
            </a:r>
            <a:r>
              <a:rPr lang="zh-CN" altLang="en-US" sz="1700" b="1" dirty="0">
                <a:latin typeface="微软雅黑" pitchFamily="34" charset="-122"/>
                <a:ea typeface="微软雅黑" pitchFamily="34" charset="-122"/>
              </a:rPr>
              <a:t>（航空运输企业）</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.biz	</a:t>
            </a:r>
            <a:r>
              <a:rPr lang="zh-CN" altLang="en-US" sz="1700" b="1" dirty="0">
                <a:latin typeface="微软雅黑" pitchFamily="34" charset="-122"/>
                <a:ea typeface="微软雅黑" pitchFamily="34" charset="-122"/>
              </a:rPr>
              <a:t>（公司和企业）</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.cat	</a:t>
            </a:r>
            <a:r>
              <a:rPr lang="zh-CN" altLang="en-US" sz="1700" b="1" dirty="0">
                <a:latin typeface="微软雅黑" pitchFamily="34" charset="-122"/>
                <a:ea typeface="微软雅黑" pitchFamily="34" charset="-122"/>
              </a:rPr>
              <a:t>（加泰隆人的语言和文化团体）</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.coop</a:t>
            </a:r>
            <a:r>
              <a:rPr lang="zh-CN" altLang="en-US" sz="1700" b="1" dirty="0">
                <a:latin typeface="微软雅黑" pitchFamily="34" charset="-122"/>
                <a:ea typeface="微软雅黑" pitchFamily="34" charset="-122"/>
              </a:rPr>
              <a:t>（合作团体）</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.info	</a:t>
            </a:r>
            <a:r>
              <a:rPr lang="zh-CN" altLang="en-US" sz="1700" b="1" dirty="0">
                <a:latin typeface="微软雅黑" pitchFamily="34" charset="-122"/>
                <a:ea typeface="微软雅黑" pitchFamily="34" charset="-122"/>
              </a:rPr>
              <a:t>（各种情况）</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.jobs	</a:t>
            </a:r>
            <a:r>
              <a:rPr lang="zh-CN" altLang="en-US" sz="1700" b="1" dirty="0">
                <a:latin typeface="微软雅黑" pitchFamily="34" charset="-122"/>
                <a:ea typeface="微软雅黑" pitchFamily="34" charset="-122"/>
              </a:rPr>
              <a:t>（人力资源管理者）</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a:t>
            </a:r>
            <a:r>
              <a:rPr lang="en-US" altLang="zh-CN" sz="1700" b="1" dirty="0" err="1">
                <a:latin typeface="微软雅黑" pitchFamily="34" charset="-122"/>
                <a:ea typeface="微软雅黑" pitchFamily="34" charset="-122"/>
              </a:rPr>
              <a:t>mobi</a:t>
            </a:r>
            <a:r>
              <a:rPr lang="zh-CN" altLang="en-US" sz="1700" b="1" dirty="0">
                <a:latin typeface="微软雅黑" pitchFamily="34" charset="-122"/>
                <a:ea typeface="微软雅黑" pitchFamily="34" charset="-122"/>
              </a:rPr>
              <a:t>（移动产品与服务的用户和提供者）</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.museum </a:t>
            </a:r>
            <a:r>
              <a:rPr lang="zh-CN" altLang="en-US" sz="1700" b="1" dirty="0">
                <a:latin typeface="微软雅黑" pitchFamily="34" charset="-122"/>
                <a:ea typeface="微软雅黑" pitchFamily="34" charset="-122"/>
              </a:rPr>
              <a:t>（博物馆）</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.name</a:t>
            </a:r>
            <a:r>
              <a:rPr lang="zh-CN" altLang="en-US" sz="1700" b="1" dirty="0">
                <a:latin typeface="微软雅黑" pitchFamily="34" charset="-122"/>
                <a:ea typeface="微软雅黑" pitchFamily="34" charset="-122"/>
              </a:rPr>
              <a:t>（个人）</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.pro	</a:t>
            </a:r>
            <a:r>
              <a:rPr lang="zh-CN" altLang="en-US" sz="1700" b="1" dirty="0">
                <a:latin typeface="微软雅黑" pitchFamily="34" charset="-122"/>
                <a:ea typeface="微软雅黑" pitchFamily="34" charset="-122"/>
              </a:rPr>
              <a:t>（有证书的专业人员）</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.travel</a:t>
            </a:r>
            <a:r>
              <a:rPr lang="zh-CN" altLang="en-US" sz="1700" b="1" dirty="0">
                <a:latin typeface="微软雅黑" pitchFamily="34" charset="-122"/>
                <a:ea typeface="微软雅黑" pitchFamily="34" charset="-122"/>
              </a:rPr>
              <a:t>（旅游业） </a:t>
            </a:r>
          </a:p>
        </p:txBody>
      </p:sp>
    </p:spTree>
    <p:extLst>
      <p:ext uri="{BB962C8B-B14F-4D97-AF65-F5344CB8AC3E}">
        <p14:creationId xmlns:p14="http://schemas.microsoft.com/office/powerpoint/2010/main" val="300068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4089" y="1413080"/>
            <a:ext cx="1117348" cy="1564286"/>
          </a:xfrm>
          <a:prstGeom prst="rect">
            <a:avLst/>
          </a:prstGeom>
        </p:spPr>
      </p:pic>
      <p:pic>
        <p:nvPicPr>
          <p:cNvPr id="52"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9331" y="1672228"/>
            <a:ext cx="918304" cy="918306"/>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599186"/>
            <a:ext cx="3262432"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扩充了功能的万维网服务器</a:t>
            </a:r>
          </a:p>
        </p:txBody>
      </p:sp>
      <p:grpSp>
        <p:nvGrpSpPr>
          <p:cNvPr id="13" name="Group 49"/>
          <p:cNvGrpSpPr>
            <a:grpSpLocks/>
          </p:cNvGrpSpPr>
          <p:nvPr/>
        </p:nvGrpSpPr>
        <p:grpSpPr bwMode="auto">
          <a:xfrm>
            <a:off x="5765827" y="1959536"/>
            <a:ext cx="1421552" cy="806719"/>
            <a:chOff x="3530" y="1904"/>
            <a:chExt cx="1150" cy="707"/>
          </a:xfrm>
        </p:grpSpPr>
        <p:sp>
          <p:nvSpPr>
            <p:cNvPr id="14" name="AutoShape 5"/>
            <p:cNvSpPr>
              <a:spLocks noChangeArrowheads="1"/>
            </p:cNvSpPr>
            <p:nvPr/>
          </p:nvSpPr>
          <p:spPr bwMode="auto">
            <a:xfrm>
              <a:off x="4238" y="1904"/>
              <a:ext cx="442" cy="289"/>
            </a:xfrm>
            <a:prstGeom prst="can">
              <a:avLst>
                <a:gd name="adj" fmla="val 39583"/>
              </a:avLst>
            </a:prstGeom>
            <a:solidFill>
              <a:srgbClr val="00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15" name="Line 14"/>
            <p:cNvSpPr>
              <a:spLocks noChangeShapeType="1"/>
            </p:cNvSpPr>
            <p:nvPr/>
          </p:nvSpPr>
          <p:spPr bwMode="auto">
            <a:xfrm flipV="1">
              <a:off x="3985" y="2177"/>
              <a:ext cx="393" cy="232"/>
            </a:xfrm>
            <a:prstGeom prst="line">
              <a:avLst/>
            </a:prstGeom>
            <a:noFill/>
            <a:ln w="28575">
              <a:solidFill>
                <a:srgbClr val="FF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 name="Line 18"/>
            <p:cNvSpPr>
              <a:spLocks noChangeShapeType="1"/>
            </p:cNvSpPr>
            <p:nvPr/>
          </p:nvSpPr>
          <p:spPr bwMode="auto">
            <a:xfrm>
              <a:off x="3530" y="2276"/>
              <a:ext cx="186" cy="181"/>
            </a:xfrm>
            <a:prstGeom prst="line">
              <a:avLst/>
            </a:prstGeom>
            <a:noFill/>
            <a:ln w="25400">
              <a:solidFill>
                <a:srgbClr val="FF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7" name="Oval 13"/>
            <p:cNvSpPr>
              <a:spLocks noChangeArrowheads="1"/>
            </p:cNvSpPr>
            <p:nvPr/>
          </p:nvSpPr>
          <p:spPr bwMode="auto">
            <a:xfrm>
              <a:off x="3651" y="2385"/>
              <a:ext cx="450" cy="226"/>
            </a:xfrm>
            <a:prstGeom prst="ellipse">
              <a:avLst/>
            </a:prstGeom>
            <a:solidFill>
              <a:srgbClr val="00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400" b="1">
                  <a:latin typeface="微软雅黑" pitchFamily="34" charset="-122"/>
                  <a:ea typeface="微软雅黑" pitchFamily="34" charset="-122"/>
                </a:rPr>
                <a:t>CGI</a:t>
              </a:r>
            </a:p>
          </p:txBody>
        </p:sp>
      </p:grpSp>
      <p:grpSp>
        <p:nvGrpSpPr>
          <p:cNvPr id="18" name="Group 45"/>
          <p:cNvGrpSpPr>
            <a:grpSpLocks/>
          </p:cNvGrpSpPr>
          <p:nvPr/>
        </p:nvGrpSpPr>
        <p:grpSpPr bwMode="auto">
          <a:xfrm>
            <a:off x="2223070" y="3348191"/>
            <a:ext cx="4154643" cy="1200381"/>
            <a:chOff x="664" y="3124"/>
            <a:chExt cx="3361" cy="1052"/>
          </a:xfrm>
        </p:grpSpPr>
        <p:sp>
          <p:nvSpPr>
            <p:cNvPr id="19" name="Line 32"/>
            <p:cNvSpPr>
              <a:spLocks noChangeShapeType="1"/>
            </p:cNvSpPr>
            <p:nvPr/>
          </p:nvSpPr>
          <p:spPr bwMode="auto">
            <a:xfrm flipH="1" flipV="1">
              <a:off x="664" y="3680"/>
              <a:ext cx="2965" cy="11"/>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Text Box 34"/>
            <p:cNvSpPr txBox="1">
              <a:spLocks noChangeArrowheads="1"/>
            </p:cNvSpPr>
            <p:nvPr/>
          </p:nvSpPr>
          <p:spPr bwMode="auto">
            <a:xfrm>
              <a:off x="2336" y="3124"/>
              <a:ext cx="672" cy="1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7200" b="1" dirty="0">
                  <a:solidFill>
                    <a:srgbClr val="0000FF"/>
                  </a:solidFill>
                  <a:latin typeface="微软雅黑" pitchFamily="34" charset="-122"/>
                  <a:ea typeface="微软雅黑" pitchFamily="34" charset="-122"/>
                  <a:sym typeface="Wingdings" pitchFamily="2" charset="2"/>
                </a:rPr>
                <a:t></a:t>
              </a:r>
              <a:endParaRPr kumimoji="1" lang="en-US" altLang="zh-CN" sz="7200" b="1" dirty="0">
                <a:solidFill>
                  <a:srgbClr val="0000FF"/>
                </a:solidFill>
                <a:latin typeface="微软雅黑" pitchFamily="34" charset="-122"/>
                <a:ea typeface="微软雅黑" pitchFamily="34" charset="-122"/>
              </a:endParaRPr>
            </a:p>
          </p:txBody>
        </p:sp>
        <p:sp>
          <p:nvSpPr>
            <p:cNvPr id="21" name="Text Box 36"/>
            <p:cNvSpPr txBox="1">
              <a:spLocks noChangeArrowheads="1"/>
            </p:cNvSpPr>
            <p:nvPr/>
          </p:nvSpPr>
          <p:spPr bwMode="auto">
            <a:xfrm>
              <a:off x="2795" y="3217"/>
              <a:ext cx="1230"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800" b="1" dirty="0">
                  <a:latin typeface="微软雅黑" pitchFamily="34" charset="-122"/>
                  <a:ea typeface="微软雅黑" pitchFamily="34" charset="-122"/>
                  <a:sym typeface="Wingdings" pitchFamily="2" charset="2"/>
                </a:rPr>
                <a:t></a:t>
              </a:r>
              <a:r>
                <a:rPr kumimoji="1" lang="en-US" altLang="zh-CN" sz="1400" b="1" dirty="0">
                  <a:latin typeface="微软雅黑" pitchFamily="34" charset="-122"/>
                  <a:ea typeface="微软雅黑" pitchFamily="34" charset="-122"/>
                </a:rPr>
                <a:t> </a:t>
              </a:r>
              <a:r>
                <a:rPr kumimoji="1" lang="zh-CN" altLang="en-US" sz="1400" b="1" dirty="0">
                  <a:latin typeface="微软雅黑" pitchFamily="34" charset="-122"/>
                  <a:ea typeface="微软雅黑" pitchFamily="34" charset="-122"/>
                </a:rPr>
                <a:t>响应动态文档</a:t>
              </a:r>
            </a:p>
          </p:txBody>
        </p:sp>
        <p:grpSp>
          <p:nvGrpSpPr>
            <p:cNvPr id="22" name="Group 37"/>
            <p:cNvGrpSpPr>
              <a:grpSpLocks/>
            </p:cNvGrpSpPr>
            <p:nvPr/>
          </p:nvGrpSpPr>
          <p:grpSpPr bwMode="auto">
            <a:xfrm flipH="1">
              <a:off x="1039" y="3509"/>
              <a:ext cx="1433" cy="321"/>
              <a:chOff x="1152" y="1824"/>
              <a:chExt cx="1296" cy="240"/>
            </a:xfrm>
          </p:grpSpPr>
          <p:sp>
            <p:nvSpPr>
              <p:cNvPr id="23" name="AutoShape 38"/>
              <p:cNvSpPr>
                <a:spLocks noChangeArrowheads="1"/>
              </p:cNvSpPr>
              <p:nvPr/>
            </p:nvSpPr>
            <p:spPr bwMode="auto">
              <a:xfrm>
                <a:off x="2160" y="1872"/>
                <a:ext cx="288" cy="144"/>
              </a:xfrm>
              <a:prstGeom prst="rightArrow">
                <a:avLst>
                  <a:gd name="adj1" fmla="val 50000"/>
                  <a:gd name="adj2" fmla="val 50000"/>
                </a:avLst>
              </a:prstGeom>
              <a:solidFill>
                <a:srgbClr val="CC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24" name="Rectangle 39"/>
              <p:cNvSpPr>
                <a:spLocks noChangeArrowheads="1"/>
              </p:cNvSpPr>
              <p:nvPr/>
            </p:nvSpPr>
            <p:spPr bwMode="auto">
              <a:xfrm>
                <a:off x="1152" y="1824"/>
                <a:ext cx="1008" cy="240"/>
              </a:xfrm>
              <a:prstGeom prst="rect">
                <a:avLst/>
              </a:prstGeom>
              <a:solidFill>
                <a:srgbClr val="CC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dirty="0">
                    <a:solidFill>
                      <a:schemeClr val="bg1"/>
                    </a:solidFill>
                    <a:latin typeface="微软雅黑" pitchFamily="34" charset="-122"/>
                    <a:ea typeface="微软雅黑" pitchFamily="34" charset="-122"/>
                  </a:rPr>
                  <a:t>HTTP </a:t>
                </a:r>
                <a:r>
                  <a:rPr kumimoji="1" lang="zh-CN" altLang="en-US" sz="1400" b="1" dirty="0">
                    <a:solidFill>
                      <a:schemeClr val="bg1"/>
                    </a:solidFill>
                    <a:latin typeface="微软雅黑" pitchFamily="34" charset="-122"/>
                    <a:ea typeface="微软雅黑" pitchFamily="34" charset="-122"/>
                  </a:rPr>
                  <a:t>响应报文</a:t>
                </a:r>
              </a:p>
            </p:txBody>
          </p:sp>
        </p:grpSp>
      </p:grpSp>
      <p:sp>
        <p:nvSpPr>
          <p:cNvPr id="25" name="Rectangle 6"/>
          <p:cNvSpPr>
            <a:spLocks noChangeArrowheads="1"/>
          </p:cNvSpPr>
          <p:nvPr/>
        </p:nvSpPr>
        <p:spPr bwMode="auto">
          <a:xfrm>
            <a:off x="5439488" y="1136842"/>
            <a:ext cx="1259961"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400" b="1" dirty="0">
                <a:latin typeface="微软雅黑" pitchFamily="34" charset="-122"/>
                <a:ea typeface="微软雅黑" pitchFamily="34" charset="-122"/>
              </a:rPr>
              <a:t>万维网服务器</a:t>
            </a:r>
          </a:p>
        </p:txBody>
      </p:sp>
      <p:sp>
        <p:nvSpPr>
          <p:cNvPr id="26" name="Oval 7"/>
          <p:cNvSpPr>
            <a:spLocks noChangeArrowheads="1"/>
          </p:cNvSpPr>
          <p:nvPr/>
        </p:nvSpPr>
        <p:spPr bwMode="auto">
          <a:xfrm>
            <a:off x="5464090" y="2144254"/>
            <a:ext cx="531658" cy="259166"/>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27" name="Rectangle 8"/>
          <p:cNvSpPr>
            <a:spLocks noChangeArrowheads="1"/>
          </p:cNvSpPr>
          <p:nvPr/>
        </p:nvSpPr>
        <p:spPr bwMode="auto">
          <a:xfrm>
            <a:off x="2940772" y="1624054"/>
            <a:ext cx="721352"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400" b="1" dirty="0">
                <a:latin typeface="微软雅黑" pitchFamily="34" charset="-122"/>
                <a:ea typeface="微软雅黑" pitchFamily="34" charset="-122"/>
              </a:rPr>
              <a:t>浏览器</a:t>
            </a:r>
          </a:p>
          <a:p>
            <a:pPr>
              <a:lnSpc>
                <a:spcPct val="90000"/>
              </a:lnSpc>
            </a:pPr>
            <a:r>
              <a:rPr kumimoji="1" lang="zh-CN" altLang="en-US" sz="1400" b="1" dirty="0">
                <a:latin typeface="微软雅黑" pitchFamily="34" charset="-122"/>
                <a:ea typeface="微软雅黑" pitchFamily="34" charset="-122"/>
              </a:rPr>
              <a:t> 程序</a:t>
            </a:r>
          </a:p>
        </p:txBody>
      </p:sp>
      <p:sp>
        <p:nvSpPr>
          <p:cNvPr id="28" name="Rectangle 9"/>
          <p:cNvSpPr>
            <a:spLocks noChangeArrowheads="1"/>
          </p:cNvSpPr>
          <p:nvPr/>
        </p:nvSpPr>
        <p:spPr bwMode="auto">
          <a:xfrm>
            <a:off x="1815383" y="1397001"/>
            <a:ext cx="1080425"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400" b="1" dirty="0">
                <a:latin typeface="微软雅黑" pitchFamily="34" charset="-122"/>
                <a:ea typeface="微软雅黑" pitchFamily="34" charset="-122"/>
              </a:rPr>
              <a:t>万维网客户</a:t>
            </a:r>
          </a:p>
        </p:txBody>
      </p:sp>
      <p:sp>
        <p:nvSpPr>
          <p:cNvPr id="29" name="Line 10"/>
          <p:cNvSpPr>
            <a:spLocks noChangeShapeType="1"/>
          </p:cNvSpPr>
          <p:nvPr/>
        </p:nvSpPr>
        <p:spPr bwMode="auto">
          <a:xfrm>
            <a:off x="5067412" y="1910204"/>
            <a:ext cx="605705" cy="379093"/>
          </a:xfrm>
          <a:prstGeom prst="line">
            <a:avLst/>
          </a:prstGeom>
          <a:noFill/>
          <a:ln w="28575">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0" name="Rectangle 11"/>
          <p:cNvSpPr>
            <a:spLocks noChangeArrowheads="1"/>
          </p:cNvSpPr>
          <p:nvPr/>
        </p:nvSpPr>
        <p:spPr bwMode="auto">
          <a:xfrm>
            <a:off x="4460470" y="1636355"/>
            <a:ext cx="721352"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400" b="1">
                <a:latin typeface="微软雅黑" pitchFamily="34" charset="-122"/>
                <a:ea typeface="微软雅黑" pitchFamily="34" charset="-122"/>
              </a:rPr>
              <a:t>服务器</a:t>
            </a:r>
          </a:p>
          <a:p>
            <a:pPr>
              <a:lnSpc>
                <a:spcPct val="90000"/>
              </a:lnSpc>
            </a:pPr>
            <a:r>
              <a:rPr kumimoji="1" lang="zh-CN" altLang="en-US" sz="1400" b="1">
                <a:latin typeface="微软雅黑" pitchFamily="34" charset="-122"/>
                <a:ea typeface="微软雅黑" pitchFamily="34" charset="-122"/>
              </a:rPr>
              <a:t> 程序</a:t>
            </a:r>
          </a:p>
        </p:txBody>
      </p:sp>
      <p:sp>
        <p:nvSpPr>
          <p:cNvPr id="31" name="Rectangle 12"/>
          <p:cNvSpPr>
            <a:spLocks noChangeArrowheads="1"/>
          </p:cNvSpPr>
          <p:nvPr/>
        </p:nvSpPr>
        <p:spPr bwMode="auto">
          <a:xfrm>
            <a:off x="3686651" y="2041691"/>
            <a:ext cx="67704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en-US" altLang="zh-CN" sz="1400" b="1">
                <a:latin typeface="微软雅黑" pitchFamily="34" charset="-122"/>
                <a:ea typeface="微软雅黑" pitchFamily="34" charset="-122"/>
              </a:rPr>
              <a:t>HTTP</a:t>
            </a:r>
          </a:p>
        </p:txBody>
      </p:sp>
      <p:sp>
        <p:nvSpPr>
          <p:cNvPr id="32" name="Rectangle 16"/>
          <p:cNvSpPr>
            <a:spLocks noChangeArrowheads="1"/>
          </p:cNvSpPr>
          <p:nvPr/>
        </p:nvSpPr>
        <p:spPr bwMode="auto">
          <a:xfrm>
            <a:off x="6544861" y="1678838"/>
            <a:ext cx="72135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400" b="1" dirty="0">
                <a:latin typeface="微软雅黑" pitchFamily="34" charset="-122"/>
                <a:ea typeface="微软雅黑" pitchFamily="34" charset="-122"/>
              </a:rPr>
              <a:t>数据库</a:t>
            </a:r>
          </a:p>
        </p:txBody>
      </p:sp>
      <p:sp>
        <p:nvSpPr>
          <p:cNvPr id="34" name="Oval 20"/>
          <p:cNvSpPr>
            <a:spLocks noChangeArrowheads="1"/>
          </p:cNvSpPr>
          <p:nvPr/>
        </p:nvSpPr>
        <p:spPr bwMode="auto">
          <a:xfrm>
            <a:off x="2054028" y="2164594"/>
            <a:ext cx="567551" cy="257114"/>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35" name="Line 21"/>
          <p:cNvSpPr>
            <a:spLocks noChangeShapeType="1"/>
          </p:cNvSpPr>
          <p:nvPr/>
        </p:nvSpPr>
        <p:spPr bwMode="auto">
          <a:xfrm flipH="1">
            <a:off x="2423324" y="1910204"/>
            <a:ext cx="585052" cy="397351"/>
          </a:xfrm>
          <a:prstGeom prst="line">
            <a:avLst/>
          </a:prstGeom>
          <a:noFill/>
          <a:ln w="28575">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nvGrpSpPr>
          <p:cNvPr id="37" name="Group 50"/>
          <p:cNvGrpSpPr>
            <a:grpSpLocks/>
          </p:cNvGrpSpPr>
          <p:nvPr/>
        </p:nvGrpSpPr>
        <p:grpSpPr bwMode="auto">
          <a:xfrm>
            <a:off x="1935051" y="2889486"/>
            <a:ext cx="3964277" cy="1325894"/>
            <a:chOff x="431" y="2722"/>
            <a:chExt cx="3207" cy="1162"/>
          </a:xfrm>
        </p:grpSpPr>
        <p:sp>
          <p:nvSpPr>
            <p:cNvPr id="38" name="Line 27"/>
            <p:cNvSpPr>
              <a:spLocks noChangeShapeType="1"/>
            </p:cNvSpPr>
            <p:nvPr/>
          </p:nvSpPr>
          <p:spPr bwMode="auto">
            <a:xfrm>
              <a:off x="664" y="2791"/>
              <a:ext cx="0" cy="1093"/>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9" name="Line 28"/>
            <p:cNvSpPr>
              <a:spLocks noChangeShapeType="1"/>
            </p:cNvSpPr>
            <p:nvPr/>
          </p:nvSpPr>
          <p:spPr bwMode="auto">
            <a:xfrm>
              <a:off x="3638" y="2855"/>
              <a:ext cx="0" cy="1029"/>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40" name="Group 44"/>
            <p:cNvGrpSpPr>
              <a:grpSpLocks/>
            </p:cNvGrpSpPr>
            <p:nvPr/>
          </p:nvGrpSpPr>
          <p:grpSpPr bwMode="auto">
            <a:xfrm>
              <a:off x="431" y="2722"/>
              <a:ext cx="3207" cy="519"/>
              <a:chOff x="431" y="2722"/>
              <a:chExt cx="3207" cy="519"/>
            </a:xfrm>
          </p:grpSpPr>
          <p:sp>
            <p:nvSpPr>
              <p:cNvPr id="41" name="Line 23"/>
              <p:cNvSpPr>
                <a:spLocks noChangeShapeType="1"/>
              </p:cNvSpPr>
              <p:nvPr/>
            </p:nvSpPr>
            <p:spPr bwMode="auto">
              <a:xfrm flipV="1">
                <a:off x="673" y="3080"/>
                <a:ext cx="2965" cy="11"/>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42" name="Group 24"/>
              <p:cNvGrpSpPr>
                <a:grpSpLocks/>
              </p:cNvGrpSpPr>
              <p:nvPr/>
            </p:nvGrpSpPr>
            <p:grpSpPr bwMode="auto">
              <a:xfrm>
                <a:off x="1419" y="2919"/>
                <a:ext cx="1461" cy="322"/>
                <a:chOff x="1152" y="1824"/>
                <a:chExt cx="1296" cy="240"/>
              </a:xfrm>
            </p:grpSpPr>
            <p:sp>
              <p:nvSpPr>
                <p:cNvPr id="44" name="AutoShape 25"/>
                <p:cNvSpPr>
                  <a:spLocks noChangeArrowheads="1"/>
                </p:cNvSpPr>
                <p:nvPr/>
              </p:nvSpPr>
              <p:spPr bwMode="auto">
                <a:xfrm>
                  <a:off x="2160" y="1872"/>
                  <a:ext cx="288" cy="144"/>
                </a:xfrm>
                <a:prstGeom prst="rightArrow">
                  <a:avLst>
                    <a:gd name="adj1" fmla="val 50000"/>
                    <a:gd name="adj2"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45" name="Rectangle 26"/>
                <p:cNvSpPr>
                  <a:spLocks noChangeArrowheads="1"/>
                </p:cNvSpPr>
                <p:nvPr/>
              </p:nvSpPr>
              <p:spPr bwMode="auto">
                <a:xfrm>
                  <a:off x="1152" y="1824"/>
                  <a:ext cx="1008" cy="24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dirty="0">
                      <a:solidFill>
                        <a:schemeClr val="bg1"/>
                      </a:solidFill>
                      <a:latin typeface="微软雅黑" pitchFamily="34" charset="-122"/>
                      <a:ea typeface="微软雅黑" pitchFamily="34" charset="-122"/>
                    </a:rPr>
                    <a:t>HTTP </a:t>
                  </a:r>
                  <a:r>
                    <a:rPr kumimoji="1" lang="zh-CN" altLang="en-US" sz="1400" b="1" dirty="0">
                      <a:solidFill>
                        <a:schemeClr val="bg1"/>
                      </a:solidFill>
                      <a:latin typeface="微软雅黑" pitchFamily="34" charset="-122"/>
                      <a:ea typeface="微软雅黑" pitchFamily="34" charset="-122"/>
                    </a:rPr>
                    <a:t>请求报文</a:t>
                  </a:r>
                </a:p>
              </p:txBody>
            </p:sp>
          </p:grpSp>
          <p:sp>
            <p:nvSpPr>
              <p:cNvPr id="43" name="Text Box 29"/>
              <p:cNvSpPr txBox="1">
                <a:spLocks noChangeArrowheads="1"/>
              </p:cNvSpPr>
              <p:nvPr/>
            </p:nvSpPr>
            <p:spPr bwMode="auto">
              <a:xfrm>
                <a:off x="431" y="2722"/>
                <a:ext cx="939" cy="32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800" b="1" dirty="0">
                    <a:latin typeface="微软雅黑" pitchFamily="34" charset="-122"/>
                    <a:ea typeface="微软雅黑" pitchFamily="34" charset="-122"/>
                    <a:sym typeface="Wingdings" pitchFamily="2" charset="2"/>
                  </a:rPr>
                  <a:t></a:t>
                </a:r>
                <a:r>
                  <a:rPr kumimoji="1" lang="en-US" altLang="zh-CN" sz="1400" b="1" dirty="0">
                    <a:latin typeface="微软雅黑" pitchFamily="34" charset="-122"/>
                    <a:ea typeface="微软雅黑" pitchFamily="34" charset="-122"/>
                  </a:rPr>
                  <a:t> </a:t>
                </a:r>
                <a:r>
                  <a:rPr kumimoji="1" lang="zh-CN" altLang="en-US" sz="1400" b="1" dirty="0">
                    <a:latin typeface="微软雅黑" pitchFamily="34" charset="-122"/>
                    <a:ea typeface="微软雅黑" pitchFamily="34" charset="-122"/>
                  </a:rPr>
                  <a:t>请求文档</a:t>
                </a:r>
              </a:p>
            </p:txBody>
          </p:sp>
        </p:grpSp>
      </p:grpSp>
      <p:grpSp>
        <p:nvGrpSpPr>
          <p:cNvPr id="46" name="Group 42"/>
          <p:cNvGrpSpPr>
            <a:grpSpLocks/>
          </p:cNvGrpSpPr>
          <p:nvPr/>
        </p:nvGrpSpPr>
        <p:grpSpPr bwMode="auto">
          <a:xfrm>
            <a:off x="6355464" y="2730890"/>
            <a:ext cx="1976577" cy="1353282"/>
            <a:chOff x="3909" y="2533"/>
            <a:chExt cx="1599" cy="1186"/>
          </a:xfrm>
        </p:grpSpPr>
        <p:sp>
          <p:nvSpPr>
            <p:cNvPr id="47" name="Line 30"/>
            <p:cNvSpPr>
              <a:spLocks noChangeShapeType="1"/>
            </p:cNvSpPr>
            <p:nvPr/>
          </p:nvSpPr>
          <p:spPr bwMode="auto">
            <a:xfrm>
              <a:off x="3909" y="2533"/>
              <a:ext cx="278" cy="336"/>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8" name="Text Box 31"/>
            <p:cNvSpPr txBox="1">
              <a:spLocks noChangeArrowheads="1"/>
            </p:cNvSpPr>
            <p:nvPr/>
          </p:nvSpPr>
          <p:spPr bwMode="auto">
            <a:xfrm>
              <a:off x="4260" y="2552"/>
              <a:ext cx="1248"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800" b="1" dirty="0">
                  <a:latin typeface="微软雅黑" pitchFamily="34" charset="-122"/>
                  <a:ea typeface="微软雅黑" pitchFamily="34" charset="-122"/>
                  <a:sym typeface="Wingdings" pitchFamily="2" charset="2"/>
                </a:rPr>
                <a:t></a:t>
              </a:r>
              <a:r>
                <a:rPr kumimoji="1" lang="en-US" altLang="zh-CN" sz="1800" b="1" dirty="0">
                  <a:latin typeface="微软雅黑" pitchFamily="34" charset="-122"/>
                  <a:ea typeface="微软雅黑" pitchFamily="34" charset="-122"/>
                </a:rPr>
                <a:t> </a:t>
              </a:r>
              <a:r>
                <a:rPr kumimoji="1" lang="en-US" altLang="zh-CN" sz="1400" b="1" dirty="0">
                  <a:latin typeface="微软雅黑" pitchFamily="34" charset="-122"/>
                  <a:ea typeface="微软雅黑" pitchFamily="34" charset="-122"/>
                </a:rPr>
                <a:t>CGI </a:t>
              </a:r>
              <a:r>
                <a:rPr kumimoji="1" lang="zh-CN" altLang="en-US" sz="1400" b="1" dirty="0">
                  <a:latin typeface="微软雅黑" pitchFamily="34" charset="-122"/>
                  <a:ea typeface="微软雅黑" pitchFamily="34" charset="-122"/>
                </a:rPr>
                <a:t>程序创建</a:t>
              </a:r>
            </a:p>
            <a:p>
              <a:pPr algn="ctr" eaLnBrk="1" hangingPunct="1"/>
              <a:r>
                <a:rPr kumimoji="1" lang="zh-CN" altLang="en-US" sz="1400" b="1" dirty="0">
                  <a:latin typeface="微软雅黑" pitchFamily="34" charset="-122"/>
                  <a:ea typeface="微软雅黑" pitchFamily="34" charset="-122"/>
                </a:rPr>
                <a:t>动态文档</a:t>
              </a:r>
            </a:p>
          </p:txBody>
        </p:sp>
        <p:sp>
          <p:nvSpPr>
            <p:cNvPr id="49" name="Text Box 35"/>
            <p:cNvSpPr txBox="1">
              <a:spLocks noChangeArrowheads="1"/>
            </p:cNvSpPr>
            <p:nvPr/>
          </p:nvSpPr>
          <p:spPr bwMode="auto">
            <a:xfrm>
              <a:off x="4035" y="2667"/>
              <a:ext cx="672" cy="1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7200" b="1" dirty="0">
                  <a:solidFill>
                    <a:srgbClr val="0000FF"/>
                  </a:solidFill>
                  <a:latin typeface="微软雅黑" pitchFamily="34" charset="-122"/>
                  <a:ea typeface="微软雅黑" pitchFamily="34" charset="-122"/>
                  <a:sym typeface="Wingdings" pitchFamily="2" charset="2"/>
                </a:rPr>
                <a:t></a:t>
              </a:r>
              <a:endParaRPr kumimoji="1" lang="en-US" altLang="zh-CN" sz="7200" b="1" dirty="0">
                <a:solidFill>
                  <a:srgbClr val="0000FF"/>
                </a:solidFill>
                <a:latin typeface="微软雅黑" pitchFamily="34" charset="-122"/>
                <a:ea typeface="微软雅黑" pitchFamily="34" charset="-122"/>
              </a:endParaRPr>
            </a:p>
          </p:txBody>
        </p:sp>
      </p:grpSp>
      <p:sp>
        <p:nvSpPr>
          <p:cNvPr id="50" name="Line 15"/>
          <p:cNvSpPr>
            <a:spLocks noChangeShapeType="1"/>
          </p:cNvSpPr>
          <p:nvPr/>
        </p:nvSpPr>
        <p:spPr bwMode="auto">
          <a:xfrm>
            <a:off x="2490075" y="2325843"/>
            <a:ext cx="3142249" cy="0"/>
          </a:xfrm>
          <a:prstGeom prst="line">
            <a:avLst/>
          </a:prstGeom>
          <a:noFill/>
          <a:ln w="38100">
            <a:solidFill>
              <a:srgbClr val="CC00CC"/>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Tree>
    <p:extLst>
      <p:ext uri="{BB962C8B-B14F-4D97-AF65-F5344CB8AC3E}">
        <p14:creationId xmlns:p14="http://schemas.microsoft.com/office/powerpoint/2010/main" val="3720742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2000"/>
                                        <p:tgtEl>
                                          <p:spTgt spid="37"/>
                                        </p:tgtEl>
                                      </p:cBhvr>
                                    </p:animEffect>
                                  </p:childTnLst>
                                </p:cTn>
                              </p:par>
                            </p:childTnLst>
                          </p:cTn>
                        </p:par>
                        <p:par>
                          <p:cTn id="8" fill="hold">
                            <p:stCondLst>
                              <p:cond delay="2000"/>
                            </p:stCondLst>
                            <p:childTnLst>
                              <p:par>
                                <p:cTn id="9" presetID="1" presetClass="entr" presetSubtype="0" fill="hold" nodeType="afterEffect">
                                  <p:stCondLst>
                                    <p:cond delay="500"/>
                                  </p:stCondLst>
                                  <p:childTnLst>
                                    <p:set>
                                      <p:cBhvr>
                                        <p:cTn id="10" dur="1" fill="hold">
                                          <p:stCondLst>
                                            <p:cond delay="0"/>
                                          </p:stCondLst>
                                        </p:cTn>
                                        <p:tgtEl>
                                          <p:spTgt spid="13"/>
                                        </p:tgtEl>
                                        <p:attrNameLst>
                                          <p:attrName>style.visibility</p:attrName>
                                        </p:attrNameLst>
                                      </p:cBhvr>
                                      <p:to>
                                        <p:strVal val="visible"/>
                                      </p:to>
                                    </p:set>
                                  </p:childTnLst>
                                </p:cTn>
                              </p:par>
                            </p:childTnLst>
                          </p:cTn>
                        </p:par>
                        <p:par>
                          <p:cTn id="11" fill="hold">
                            <p:stCondLst>
                              <p:cond delay="2500"/>
                            </p:stCondLst>
                            <p:childTnLst>
                              <p:par>
                                <p:cTn id="12" presetID="22" presetClass="entr" presetSubtype="1" fill="hold" nodeType="afterEffect">
                                  <p:stCondLst>
                                    <p:cond delay="500"/>
                                  </p:stCondLst>
                                  <p:childTnLst>
                                    <p:set>
                                      <p:cBhvr>
                                        <p:cTn id="13" dur="1" fill="hold">
                                          <p:stCondLst>
                                            <p:cond delay="0"/>
                                          </p:stCondLst>
                                        </p:cTn>
                                        <p:tgtEl>
                                          <p:spTgt spid="46"/>
                                        </p:tgtEl>
                                        <p:attrNameLst>
                                          <p:attrName>style.visibility</p:attrName>
                                        </p:attrNameLst>
                                      </p:cBhvr>
                                      <p:to>
                                        <p:strVal val="visible"/>
                                      </p:to>
                                    </p:set>
                                    <p:animEffect transition="in" filter="wipe(up)">
                                      <p:cBhvr>
                                        <p:cTn id="14" dur="1250"/>
                                        <p:tgtEl>
                                          <p:spTgt spid="46"/>
                                        </p:tgtEl>
                                      </p:cBhvr>
                                    </p:animEffect>
                                  </p:childTnLst>
                                </p:cTn>
                              </p:par>
                            </p:childTnLst>
                          </p:cTn>
                        </p:par>
                        <p:par>
                          <p:cTn id="15" fill="hold">
                            <p:stCondLst>
                              <p:cond delay="4250"/>
                            </p:stCondLst>
                            <p:childTnLst>
                              <p:par>
                                <p:cTn id="16" presetID="22" presetClass="entr" presetSubtype="2" fill="hold" nodeType="afterEffect">
                                  <p:stCondLst>
                                    <p:cond delay="500"/>
                                  </p:stCondLst>
                                  <p:childTnLst>
                                    <p:set>
                                      <p:cBhvr>
                                        <p:cTn id="17" dur="1" fill="hold">
                                          <p:stCondLst>
                                            <p:cond delay="0"/>
                                          </p:stCondLst>
                                        </p:cTn>
                                        <p:tgtEl>
                                          <p:spTgt spid="18"/>
                                        </p:tgtEl>
                                        <p:attrNameLst>
                                          <p:attrName>style.visibility</p:attrName>
                                        </p:attrNameLst>
                                      </p:cBhvr>
                                      <p:to>
                                        <p:strVal val="visible"/>
                                      </p:to>
                                    </p:set>
                                    <p:animEffect transition="in" filter="wipe(right)">
                                      <p:cBhvr>
                                        <p:cTn id="18"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2" y="1151628"/>
            <a:ext cx="8212134"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CGI (Common Gateway Interface) </a:t>
            </a:r>
            <a:r>
              <a:rPr lang="zh-CN" altLang="en-US" sz="2000" b="1" dirty="0">
                <a:latin typeface="微软雅黑" pitchFamily="34" charset="-122"/>
                <a:ea typeface="微软雅黑" pitchFamily="34" charset="-122"/>
              </a:rPr>
              <a:t>是一种标准，它定义了动态文档应如何创建，输入数据应如何提供给应用程序，以及输出结果应如何使用。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万维网服务器与 </a:t>
            </a:r>
            <a:r>
              <a:rPr lang="en-US" altLang="zh-CN" sz="2000" b="1" dirty="0">
                <a:latin typeface="微软雅黑" pitchFamily="34" charset="-122"/>
                <a:ea typeface="微软雅黑" pitchFamily="34" charset="-122"/>
              </a:rPr>
              <a:t>CGI </a:t>
            </a:r>
            <a:r>
              <a:rPr lang="zh-CN" altLang="en-US" sz="2000" b="1" dirty="0">
                <a:latin typeface="微软雅黑" pitchFamily="34" charset="-122"/>
                <a:ea typeface="微软雅黑" pitchFamily="34" charset="-122"/>
              </a:rPr>
              <a:t>的通信遵循 </a:t>
            </a:r>
            <a:r>
              <a:rPr lang="en-US" altLang="zh-CN" sz="2000" b="1" dirty="0">
                <a:latin typeface="微软雅黑" pitchFamily="34" charset="-122"/>
                <a:ea typeface="微软雅黑" pitchFamily="34" charset="-122"/>
              </a:rPr>
              <a:t>CGI </a:t>
            </a:r>
            <a:r>
              <a:rPr lang="zh-CN" altLang="en-US" sz="2000" b="1" dirty="0">
                <a:latin typeface="微软雅黑" pitchFamily="34" charset="-122"/>
                <a:ea typeface="微软雅黑" pitchFamily="34" charset="-122"/>
              </a:rPr>
              <a:t>标准。</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通用</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CGI </a:t>
            </a:r>
            <a:r>
              <a:rPr lang="zh-CN" altLang="en-US" sz="2000" b="1" dirty="0">
                <a:latin typeface="微软雅黑" pitchFamily="34" charset="-122"/>
                <a:ea typeface="微软雅黑" pitchFamily="34" charset="-122"/>
              </a:rPr>
              <a:t>标准所定义的规则对其他任何语言都是通用的。</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网关</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CGI </a:t>
            </a:r>
            <a:r>
              <a:rPr lang="zh-CN" altLang="en-US" sz="2000" b="1" dirty="0">
                <a:latin typeface="微软雅黑" pitchFamily="34" charset="-122"/>
                <a:ea typeface="微软雅黑" pitchFamily="34" charset="-122"/>
              </a:rPr>
              <a:t>程序的作用像网关。</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接口</a:t>
            </a:r>
            <a:r>
              <a:rPr lang="zh-CN" altLang="en-US" sz="2000" b="1" dirty="0">
                <a:latin typeface="微软雅黑" pitchFamily="34" charset="-122"/>
                <a:ea typeface="微软雅黑" pitchFamily="34" charset="-122"/>
              </a:rPr>
              <a:t>”：有一些已定义好的变量和调用等可供其他 </a:t>
            </a:r>
            <a:r>
              <a:rPr lang="en-US" altLang="zh-CN" sz="2000" b="1" dirty="0">
                <a:latin typeface="微软雅黑" pitchFamily="34" charset="-122"/>
                <a:ea typeface="微软雅黑" pitchFamily="34" charset="-122"/>
              </a:rPr>
              <a:t>CGI </a:t>
            </a:r>
            <a:r>
              <a:rPr lang="zh-CN" altLang="en-US" sz="2000" b="1" dirty="0">
                <a:latin typeface="微软雅黑" pitchFamily="34" charset="-122"/>
                <a:ea typeface="微软雅黑" pitchFamily="34" charset="-122"/>
              </a:rPr>
              <a:t>程序使用。 </a:t>
            </a:r>
          </a:p>
        </p:txBody>
      </p:sp>
      <p:sp>
        <p:nvSpPr>
          <p:cNvPr id="3" name="AutoShape 5"/>
          <p:cNvSpPr>
            <a:spLocks noChangeArrowheads="1"/>
          </p:cNvSpPr>
          <p:nvPr/>
        </p:nvSpPr>
        <p:spPr bwMode="auto">
          <a:xfrm>
            <a:off x="556963" y="81047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768236"/>
            <a:ext cx="2247603"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通用网关接口 </a:t>
            </a:r>
            <a:r>
              <a:rPr lang="en-US" altLang="zh-CN" sz="2000" b="1" dirty="0">
                <a:latin typeface="微软雅黑" pitchFamily="34" charset="-122"/>
                <a:ea typeface="微软雅黑" pitchFamily="34" charset="-122"/>
              </a:rPr>
              <a:t>CGI</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075846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380228"/>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CGI </a:t>
            </a:r>
            <a:r>
              <a:rPr lang="zh-CN" altLang="en-US" sz="2000" b="1" dirty="0">
                <a:latin typeface="微软雅黑" pitchFamily="34" charset="-122"/>
                <a:ea typeface="微软雅黑" pitchFamily="34" charset="-122"/>
              </a:rPr>
              <a:t>程序的正式名字是 </a:t>
            </a:r>
            <a:r>
              <a:rPr lang="en-US" altLang="zh-CN" sz="2000" b="1" dirty="0">
                <a:latin typeface="微软雅黑" pitchFamily="34" charset="-122"/>
                <a:ea typeface="微软雅黑" pitchFamily="34" charset="-122"/>
              </a:rPr>
              <a:t>CGI </a:t>
            </a:r>
            <a:r>
              <a:rPr lang="zh-CN" altLang="en-US" sz="2000" b="1" dirty="0">
                <a:solidFill>
                  <a:srgbClr val="0000FF"/>
                </a:solidFill>
                <a:latin typeface="微软雅黑" pitchFamily="34" charset="-122"/>
                <a:ea typeface="微软雅黑" pitchFamily="34" charset="-122"/>
              </a:rPr>
              <a:t>脚本</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(script)</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脚本</a:t>
            </a:r>
            <a:r>
              <a:rPr lang="zh-CN" altLang="en-US" sz="2000" b="1" dirty="0">
                <a:latin typeface="微软雅黑" pitchFamily="34" charset="-122"/>
                <a:ea typeface="微软雅黑" pitchFamily="34" charset="-122"/>
              </a:rPr>
              <a:t>”指的是一个程序，它被另一个程序（解释程序）而不是计算机的处理机来解释或执行。</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脚本运行起来要比一般的编译程序要慢，因为它的每一条指令先要被另一个程序来处理（这就要一些附加的指令），而不是直接被指令处理器来处理。 </a:t>
            </a:r>
          </a:p>
        </p:txBody>
      </p:sp>
      <p:sp>
        <p:nvSpPr>
          <p:cNvPr id="3" name="AutoShape 5"/>
          <p:cNvSpPr>
            <a:spLocks noChangeArrowheads="1"/>
          </p:cNvSpPr>
          <p:nvPr/>
        </p:nvSpPr>
        <p:spPr bwMode="auto">
          <a:xfrm>
            <a:off x="556963" y="103907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996836"/>
            <a:ext cx="122168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CGI </a:t>
            </a:r>
            <a:r>
              <a:rPr lang="zh-CN" altLang="en-US" sz="2000" b="1" dirty="0">
                <a:latin typeface="微软雅黑" pitchFamily="34" charset="-122"/>
                <a:ea typeface="微软雅黑" pitchFamily="34" charset="-122"/>
              </a:rPr>
              <a:t>程序</a:t>
            </a:r>
          </a:p>
        </p:txBody>
      </p:sp>
    </p:spTree>
    <p:extLst>
      <p:ext uri="{BB962C8B-B14F-4D97-AF65-F5344CB8AC3E}">
        <p14:creationId xmlns:p14="http://schemas.microsoft.com/office/powerpoint/2010/main" val="3969896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8620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398176" y="1052996"/>
            <a:ext cx="2366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活动万维网文档</a:t>
            </a:r>
          </a:p>
        </p:txBody>
      </p:sp>
      <p:sp>
        <p:nvSpPr>
          <p:cNvPr id="4" name="Rectangle 68"/>
          <p:cNvSpPr>
            <a:spLocks noChangeArrowheads="1"/>
          </p:cNvSpPr>
          <p:nvPr/>
        </p:nvSpPr>
        <p:spPr bwMode="auto">
          <a:xfrm>
            <a:off x="483810" y="1447297"/>
            <a:ext cx="828528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活动文档 </a:t>
            </a:r>
            <a:r>
              <a:rPr lang="en-US" altLang="zh-CN" sz="2000" b="1" dirty="0">
                <a:latin typeface="微软雅黑" pitchFamily="34" charset="-122"/>
                <a:ea typeface="微软雅黑" pitchFamily="34" charset="-122"/>
              </a:rPr>
              <a:t>(active document) </a:t>
            </a:r>
            <a:r>
              <a:rPr lang="zh-CN" altLang="en-US" sz="2000" b="1" dirty="0">
                <a:latin typeface="微软雅黑" pitchFamily="34" charset="-122"/>
                <a:ea typeface="微软雅黑" pitchFamily="34" charset="-122"/>
              </a:rPr>
              <a:t>技术把所有的工作都</a:t>
            </a:r>
            <a:r>
              <a:rPr lang="zh-CN" altLang="en-US" sz="2000" b="1" dirty="0">
                <a:solidFill>
                  <a:srgbClr val="0000FF"/>
                </a:solidFill>
                <a:latin typeface="微软雅黑" pitchFamily="34" charset="-122"/>
                <a:ea typeface="微软雅黑" pitchFamily="34" charset="-122"/>
              </a:rPr>
              <a:t>转移给浏览器端</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每当浏览器请求一个活动文档时，服务器就返回一段程序副本在浏览器端运行。</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活动文档程序可与用户直接交互，并可连续地改变屏幕的显示。</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由于活动文档技术不需要服务器的连续更新传送，对网络带宽的要求也不会太高。 </a:t>
            </a:r>
          </a:p>
        </p:txBody>
      </p:sp>
    </p:spTree>
    <p:extLst>
      <p:ext uri="{BB962C8B-B14F-4D97-AF65-F5344CB8AC3E}">
        <p14:creationId xmlns:p14="http://schemas.microsoft.com/office/powerpoint/2010/main" val="441446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 Box 35"/>
          <p:cNvSpPr txBox="1">
            <a:spLocks noChangeArrowheads="1"/>
          </p:cNvSpPr>
          <p:nvPr/>
        </p:nvSpPr>
        <p:spPr bwMode="auto">
          <a:xfrm>
            <a:off x="6787313" y="1564398"/>
            <a:ext cx="830681" cy="1200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7200" b="1" dirty="0">
                <a:solidFill>
                  <a:srgbClr val="0000FF"/>
                </a:solidFill>
                <a:latin typeface="微软雅黑" pitchFamily="34" charset="-122"/>
                <a:ea typeface="微软雅黑" pitchFamily="34" charset="-122"/>
                <a:sym typeface="Wingdings" pitchFamily="2" charset="2"/>
              </a:rPr>
              <a:t></a:t>
            </a:r>
            <a:endParaRPr kumimoji="1" lang="en-US" altLang="zh-CN" sz="7200" b="1" dirty="0">
              <a:solidFill>
                <a:srgbClr val="0000FF"/>
              </a:solidFill>
              <a:latin typeface="微软雅黑" pitchFamily="34" charset="-122"/>
              <a:ea typeface="微软雅黑"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4089" y="1413080"/>
            <a:ext cx="1117348" cy="1564286"/>
          </a:xfrm>
          <a:prstGeom prst="rect">
            <a:avLst/>
          </a:prstGeom>
        </p:spPr>
      </p:pic>
      <p:pic>
        <p:nvPicPr>
          <p:cNvPr id="4"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9331" y="1672228"/>
            <a:ext cx="918304" cy="91830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599186"/>
            <a:ext cx="274947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活动文档在客户端创建</a:t>
            </a:r>
          </a:p>
        </p:txBody>
      </p:sp>
      <p:sp>
        <p:nvSpPr>
          <p:cNvPr id="8" name="AutoShape 5"/>
          <p:cNvSpPr>
            <a:spLocks noChangeArrowheads="1"/>
          </p:cNvSpPr>
          <p:nvPr/>
        </p:nvSpPr>
        <p:spPr bwMode="auto">
          <a:xfrm>
            <a:off x="6920814" y="2710584"/>
            <a:ext cx="546370" cy="329762"/>
          </a:xfrm>
          <a:prstGeom prst="can">
            <a:avLst>
              <a:gd name="adj" fmla="val 39583"/>
            </a:avLst>
          </a:prstGeom>
          <a:solidFill>
            <a:srgbClr val="00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grpSp>
        <p:nvGrpSpPr>
          <p:cNvPr id="12" name="Group 45"/>
          <p:cNvGrpSpPr>
            <a:grpSpLocks/>
          </p:cNvGrpSpPr>
          <p:nvPr/>
        </p:nvGrpSpPr>
        <p:grpSpPr bwMode="auto">
          <a:xfrm>
            <a:off x="2223070" y="3348191"/>
            <a:ext cx="3759079" cy="1200381"/>
            <a:chOff x="664" y="3124"/>
            <a:chExt cx="3041" cy="1052"/>
          </a:xfrm>
        </p:grpSpPr>
        <p:sp>
          <p:nvSpPr>
            <p:cNvPr id="13" name="Line 32"/>
            <p:cNvSpPr>
              <a:spLocks noChangeShapeType="1"/>
            </p:cNvSpPr>
            <p:nvPr/>
          </p:nvSpPr>
          <p:spPr bwMode="auto">
            <a:xfrm flipH="1" flipV="1">
              <a:off x="664" y="3680"/>
              <a:ext cx="2965" cy="11"/>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 name="Text Box 34"/>
            <p:cNvSpPr txBox="1">
              <a:spLocks noChangeArrowheads="1"/>
            </p:cNvSpPr>
            <p:nvPr/>
          </p:nvSpPr>
          <p:spPr bwMode="auto">
            <a:xfrm>
              <a:off x="2336" y="3124"/>
              <a:ext cx="672" cy="1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7200" b="1" dirty="0">
                  <a:solidFill>
                    <a:srgbClr val="0000FF"/>
                  </a:solidFill>
                  <a:latin typeface="微软雅黑" pitchFamily="34" charset="-122"/>
                  <a:ea typeface="微软雅黑" pitchFamily="34" charset="-122"/>
                  <a:sym typeface="Wingdings" pitchFamily="2" charset="2"/>
                </a:rPr>
                <a:t></a:t>
              </a:r>
              <a:endParaRPr kumimoji="1" lang="en-US" altLang="zh-CN" sz="7200" b="1" dirty="0">
                <a:solidFill>
                  <a:srgbClr val="0000FF"/>
                </a:solidFill>
                <a:latin typeface="微软雅黑" pitchFamily="34" charset="-122"/>
                <a:ea typeface="微软雅黑" pitchFamily="34" charset="-122"/>
              </a:endParaRPr>
            </a:p>
          </p:txBody>
        </p:sp>
        <p:sp>
          <p:nvSpPr>
            <p:cNvPr id="15" name="Text Box 36"/>
            <p:cNvSpPr txBox="1">
              <a:spLocks noChangeArrowheads="1"/>
            </p:cNvSpPr>
            <p:nvPr/>
          </p:nvSpPr>
          <p:spPr bwMode="auto">
            <a:xfrm>
              <a:off x="2809" y="3369"/>
              <a:ext cx="896"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800" b="1" dirty="0">
                  <a:latin typeface="微软雅黑" pitchFamily="34" charset="-122"/>
                  <a:ea typeface="微软雅黑" pitchFamily="34" charset="-122"/>
                  <a:sym typeface="Wingdings" pitchFamily="2" charset="2"/>
                </a:rPr>
                <a:t></a:t>
              </a:r>
              <a:r>
                <a:rPr kumimoji="1" lang="zh-CN" altLang="en-US" sz="1400" b="1" dirty="0">
                  <a:latin typeface="微软雅黑" pitchFamily="34" charset="-122"/>
                  <a:ea typeface="微软雅黑" pitchFamily="34" charset="-122"/>
                </a:rPr>
                <a:t>响应程序</a:t>
              </a:r>
            </a:p>
          </p:txBody>
        </p:sp>
        <p:grpSp>
          <p:nvGrpSpPr>
            <p:cNvPr id="16" name="Group 37"/>
            <p:cNvGrpSpPr>
              <a:grpSpLocks/>
            </p:cNvGrpSpPr>
            <p:nvPr/>
          </p:nvGrpSpPr>
          <p:grpSpPr bwMode="auto">
            <a:xfrm flipH="1">
              <a:off x="1039" y="3509"/>
              <a:ext cx="1433" cy="321"/>
              <a:chOff x="1152" y="1824"/>
              <a:chExt cx="1296" cy="240"/>
            </a:xfrm>
          </p:grpSpPr>
          <p:sp>
            <p:nvSpPr>
              <p:cNvPr id="17" name="AutoShape 38"/>
              <p:cNvSpPr>
                <a:spLocks noChangeArrowheads="1"/>
              </p:cNvSpPr>
              <p:nvPr/>
            </p:nvSpPr>
            <p:spPr bwMode="auto">
              <a:xfrm>
                <a:off x="2160" y="1872"/>
                <a:ext cx="288" cy="144"/>
              </a:xfrm>
              <a:prstGeom prst="rightArrow">
                <a:avLst>
                  <a:gd name="adj1" fmla="val 50000"/>
                  <a:gd name="adj2" fmla="val 50000"/>
                </a:avLst>
              </a:prstGeom>
              <a:solidFill>
                <a:srgbClr val="CC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18" name="Rectangle 39"/>
              <p:cNvSpPr>
                <a:spLocks noChangeArrowheads="1"/>
              </p:cNvSpPr>
              <p:nvPr/>
            </p:nvSpPr>
            <p:spPr bwMode="auto">
              <a:xfrm>
                <a:off x="1152" y="1824"/>
                <a:ext cx="1008" cy="240"/>
              </a:xfrm>
              <a:prstGeom prst="rect">
                <a:avLst/>
              </a:prstGeom>
              <a:solidFill>
                <a:srgbClr val="CC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dirty="0">
                    <a:solidFill>
                      <a:schemeClr val="bg1"/>
                    </a:solidFill>
                    <a:latin typeface="微软雅黑" pitchFamily="34" charset="-122"/>
                    <a:ea typeface="微软雅黑" pitchFamily="34" charset="-122"/>
                  </a:rPr>
                  <a:t>HTTP </a:t>
                </a:r>
                <a:r>
                  <a:rPr kumimoji="1" lang="zh-CN" altLang="en-US" sz="1400" b="1" dirty="0">
                    <a:solidFill>
                      <a:schemeClr val="bg1"/>
                    </a:solidFill>
                    <a:latin typeface="微软雅黑" pitchFamily="34" charset="-122"/>
                    <a:ea typeface="微软雅黑" pitchFamily="34" charset="-122"/>
                  </a:rPr>
                  <a:t>响应报文</a:t>
                </a:r>
              </a:p>
            </p:txBody>
          </p:sp>
        </p:grpSp>
      </p:grpSp>
      <p:sp>
        <p:nvSpPr>
          <p:cNvPr id="19" name="Rectangle 6"/>
          <p:cNvSpPr>
            <a:spLocks noChangeArrowheads="1"/>
          </p:cNvSpPr>
          <p:nvPr/>
        </p:nvSpPr>
        <p:spPr bwMode="auto">
          <a:xfrm>
            <a:off x="5439488" y="1136842"/>
            <a:ext cx="1259961"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400" b="1" dirty="0">
                <a:latin typeface="微软雅黑" pitchFamily="34" charset="-122"/>
                <a:ea typeface="微软雅黑" pitchFamily="34" charset="-122"/>
              </a:rPr>
              <a:t>万维网服务器</a:t>
            </a:r>
          </a:p>
        </p:txBody>
      </p:sp>
      <p:sp>
        <p:nvSpPr>
          <p:cNvPr id="20" name="Oval 7"/>
          <p:cNvSpPr>
            <a:spLocks noChangeArrowheads="1"/>
          </p:cNvSpPr>
          <p:nvPr/>
        </p:nvSpPr>
        <p:spPr bwMode="auto">
          <a:xfrm>
            <a:off x="5464090" y="2144254"/>
            <a:ext cx="531658" cy="259166"/>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21" name="Rectangle 8"/>
          <p:cNvSpPr>
            <a:spLocks noChangeArrowheads="1"/>
          </p:cNvSpPr>
          <p:nvPr/>
        </p:nvSpPr>
        <p:spPr bwMode="auto">
          <a:xfrm>
            <a:off x="2940772" y="1624054"/>
            <a:ext cx="721352"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400" b="1" dirty="0">
                <a:latin typeface="微软雅黑" pitchFamily="34" charset="-122"/>
                <a:ea typeface="微软雅黑" pitchFamily="34" charset="-122"/>
              </a:rPr>
              <a:t>浏览器</a:t>
            </a:r>
          </a:p>
          <a:p>
            <a:pPr>
              <a:lnSpc>
                <a:spcPct val="90000"/>
              </a:lnSpc>
            </a:pPr>
            <a:r>
              <a:rPr kumimoji="1" lang="zh-CN" altLang="en-US" sz="1400" b="1" dirty="0">
                <a:latin typeface="微软雅黑" pitchFamily="34" charset="-122"/>
                <a:ea typeface="微软雅黑" pitchFamily="34" charset="-122"/>
              </a:rPr>
              <a:t> 程序</a:t>
            </a:r>
          </a:p>
        </p:txBody>
      </p:sp>
      <p:sp>
        <p:nvSpPr>
          <p:cNvPr id="22" name="Rectangle 9"/>
          <p:cNvSpPr>
            <a:spLocks noChangeArrowheads="1"/>
          </p:cNvSpPr>
          <p:nvPr/>
        </p:nvSpPr>
        <p:spPr bwMode="auto">
          <a:xfrm>
            <a:off x="1815383" y="1397001"/>
            <a:ext cx="1080425"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400" b="1" dirty="0">
                <a:latin typeface="微软雅黑" pitchFamily="34" charset="-122"/>
                <a:ea typeface="微软雅黑" pitchFamily="34" charset="-122"/>
              </a:rPr>
              <a:t>万维网客户</a:t>
            </a:r>
          </a:p>
        </p:txBody>
      </p:sp>
      <p:sp>
        <p:nvSpPr>
          <p:cNvPr id="23" name="Line 10"/>
          <p:cNvSpPr>
            <a:spLocks noChangeShapeType="1"/>
          </p:cNvSpPr>
          <p:nvPr/>
        </p:nvSpPr>
        <p:spPr bwMode="auto">
          <a:xfrm>
            <a:off x="5067412" y="1910204"/>
            <a:ext cx="605705" cy="379093"/>
          </a:xfrm>
          <a:prstGeom prst="line">
            <a:avLst/>
          </a:prstGeom>
          <a:noFill/>
          <a:ln w="28575">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24" name="Rectangle 11"/>
          <p:cNvSpPr>
            <a:spLocks noChangeArrowheads="1"/>
          </p:cNvSpPr>
          <p:nvPr/>
        </p:nvSpPr>
        <p:spPr bwMode="auto">
          <a:xfrm>
            <a:off x="4460470" y="1636355"/>
            <a:ext cx="721352"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400" b="1">
                <a:latin typeface="微软雅黑" pitchFamily="34" charset="-122"/>
                <a:ea typeface="微软雅黑" pitchFamily="34" charset="-122"/>
              </a:rPr>
              <a:t>服务器</a:t>
            </a:r>
          </a:p>
          <a:p>
            <a:pPr>
              <a:lnSpc>
                <a:spcPct val="90000"/>
              </a:lnSpc>
            </a:pPr>
            <a:r>
              <a:rPr kumimoji="1" lang="zh-CN" altLang="en-US" sz="1400" b="1">
                <a:latin typeface="微软雅黑" pitchFamily="34" charset="-122"/>
                <a:ea typeface="微软雅黑" pitchFamily="34" charset="-122"/>
              </a:rPr>
              <a:t> 程序</a:t>
            </a:r>
          </a:p>
        </p:txBody>
      </p:sp>
      <p:sp>
        <p:nvSpPr>
          <p:cNvPr id="25" name="Rectangle 12"/>
          <p:cNvSpPr>
            <a:spLocks noChangeArrowheads="1"/>
          </p:cNvSpPr>
          <p:nvPr/>
        </p:nvSpPr>
        <p:spPr bwMode="auto">
          <a:xfrm>
            <a:off x="3686651" y="2041691"/>
            <a:ext cx="67704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en-US" altLang="zh-CN" sz="1400" b="1">
                <a:latin typeface="微软雅黑" pitchFamily="34" charset="-122"/>
                <a:ea typeface="微软雅黑" pitchFamily="34" charset="-122"/>
              </a:rPr>
              <a:t>HTTP</a:t>
            </a:r>
          </a:p>
        </p:txBody>
      </p:sp>
      <p:sp>
        <p:nvSpPr>
          <p:cNvPr id="27" name="Oval 20"/>
          <p:cNvSpPr>
            <a:spLocks noChangeArrowheads="1"/>
          </p:cNvSpPr>
          <p:nvPr/>
        </p:nvSpPr>
        <p:spPr bwMode="auto">
          <a:xfrm>
            <a:off x="2054028" y="2164594"/>
            <a:ext cx="567551" cy="257114"/>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28" name="Line 21"/>
          <p:cNvSpPr>
            <a:spLocks noChangeShapeType="1"/>
          </p:cNvSpPr>
          <p:nvPr/>
        </p:nvSpPr>
        <p:spPr bwMode="auto">
          <a:xfrm flipH="1">
            <a:off x="2423324" y="1910204"/>
            <a:ext cx="585052" cy="397351"/>
          </a:xfrm>
          <a:prstGeom prst="line">
            <a:avLst/>
          </a:prstGeom>
          <a:noFill/>
          <a:ln w="28575">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nvGrpSpPr>
          <p:cNvPr id="29" name="Group 50"/>
          <p:cNvGrpSpPr>
            <a:grpSpLocks/>
          </p:cNvGrpSpPr>
          <p:nvPr/>
        </p:nvGrpSpPr>
        <p:grpSpPr bwMode="auto">
          <a:xfrm>
            <a:off x="1935051" y="2889486"/>
            <a:ext cx="3964277" cy="1325894"/>
            <a:chOff x="431" y="2722"/>
            <a:chExt cx="3207" cy="1162"/>
          </a:xfrm>
        </p:grpSpPr>
        <p:sp>
          <p:nvSpPr>
            <p:cNvPr id="30" name="Line 27"/>
            <p:cNvSpPr>
              <a:spLocks noChangeShapeType="1"/>
            </p:cNvSpPr>
            <p:nvPr/>
          </p:nvSpPr>
          <p:spPr bwMode="auto">
            <a:xfrm>
              <a:off x="664" y="2791"/>
              <a:ext cx="0" cy="1093"/>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Line 28"/>
            <p:cNvSpPr>
              <a:spLocks noChangeShapeType="1"/>
            </p:cNvSpPr>
            <p:nvPr/>
          </p:nvSpPr>
          <p:spPr bwMode="auto">
            <a:xfrm>
              <a:off x="3638" y="2855"/>
              <a:ext cx="0" cy="1029"/>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32" name="Group 44"/>
            <p:cNvGrpSpPr>
              <a:grpSpLocks/>
            </p:cNvGrpSpPr>
            <p:nvPr/>
          </p:nvGrpSpPr>
          <p:grpSpPr bwMode="auto">
            <a:xfrm>
              <a:off x="431" y="2722"/>
              <a:ext cx="3207" cy="519"/>
              <a:chOff x="431" y="2722"/>
              <a:chExt cx="3207" cy="519"/>
            </a:xfrm>
          </p:grpSpPr>
          <p:sp>
            <p:nvSpPr>
              <p:cNvPr id="33" name="Line 23"/>
              <p:cNvSpPr>
                <a:spLocks noChangeShapeType="1"/>
              </p:cNvSpPr>
              <p:nvPr/>
            </p:nvSpPr>
            <p:spPr bwMode="auto">
              <a:xfrm flipV="1">
                <a:off x="673" y="3080"/>
                <a:ext cx="2965" cy="11"/>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34" name="Group 24"/>
              <p:cNvGrpSpPr>
                <a:grpSpLocks/>
              </p:cNvGrpSpPr>
              <p:nvPr/>
            </p:nvGrpSpPr>
            <p:grpSpPr bwMode="auto">
              <a:xfrm>
                <a:off x="1419" y="2919"/>
                <a:ext cx="1461" cy="322"/>
                <a:chOff x="1152" y="1824"/>
                <a:chExt cx="1296" cy="240"/>
              </a:xfrm>
            </p:grpSpPr>
            <p:sp>
              <p:nvSpPr>
                <p:cNvPr id="36" name="AutoShape 25"/>
                <p:cNvSpPr>
                  <a:spLocks noChangeArrowheads="1"/>
                </p:cNvSpPr>
                <p:nvPr/>
              </p:nvSpPr>
              <p:spPr bwMode="auto">
                <a:xfrm>
                  <a:off x="2160" y="1872"/>
                  <a:ext cx="288" cy="144"/>
                </a:xfrm>
                <a:prstGeom prst="rightArrow">
                  <a:avLst>
                    <a:gd name="adj1" fmla="val 50000"/>
                    <a:gd name="adj2"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37" name="Rectangle 26"/>
                <p:cNvSpPr>
                  <a:spLocks noChangeArrowheads="1"/>
                </p:cNvSpPr>
                <p:nvPr/>
              </p:nvSpPr>
              <p:spPr bwMode="auto">
                <a:xfrm>
                  <a:off x="1152" y="1824"/>
                  <a:ext cx="1008" cy="24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dirty="0">
                      <a:solidFill>
                        <a:schemeClr val="bg1"/>
                      </a:solidFill>
                      <a:latin typeface="微软雅黑" pitchFamily="34" charset="-122"/>
                      <a:ea typeface="微软雅黑" pitchFamily="34" charset="-122"/>
                    </a:rPr>
                    <a:t>HTTP </a:t>
                  </a:r>
                  <a:r>
                    <a:rPr kumimoji="1" lang="zh-CN" altLang="en-US" sz="1400" b="1" dirty="0">
                      <a:solidFill>
                        <a:schemeClr val="bg1"/>
                      </a:solidFill>
                      <a:latin typeface="微软雅黑" pitchFamily="34" charset="-122"/>
                      <a:ea typeface="微软雅黑" pitchFamily="34" charset="-122"/>
                    </a:rPr>
                    <a:t>请求报文</a:t>
                  </a:r>
                </a:p>
              </p:txBody>
            </p:sp>
          </p:grpSp>
          <p:sp>
            <p:nvSpPr>
              <p:cNvPr id="35" name="Text Box 29"/>
              <p:cNvSpPr txBox="1">
                <a:spLocks noChangeArrowheads="1"/>
              </p:cNvSpPr>
              <p:nvPr/>
            </p:nvSpPr>
            <p:spPr bwMode="auto">
              <a:xfrm>
                <a:off x="431" y="2722"/>
                <a:ext cx="939" cy="32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800" b="1" dirty="0">
                    <a:latin typeface="微软雅黑" pitchFamily="34" charset="-122"/>
                    <a:ea typeface="微软雅黑" pitchFamily="34" charset="-122"/>
                    <a:sym typeface="Wingdings" pitchFamily="2" charset="2"/>
                  </a:rPr>
                  <a:t></a:t>
                </a:r>
                <a:r>
                  <a:rPr kumimoji="1" lang="en-US" altLang="zh-CN" sz="1400" b="1" dirty="0">
                    <a:latin typeface="微软雅黑" pitchFamily="34" charset="-122"/>
                    <a:ea typeface="微软雅黑" pitchFamily="34" charset="-122"/>
                  </a:rPr>
                  <a:t> </a:t>
                </a:r>
                <a:r>
                  <a:rPr kumimoji="1" lang="zh-CN" altLang="en-US" sz="1400" b="1" dirty="0">
                    <a:latin typeface="微软雅黑" pitchFamily="34" charset="-122"/>
                    <a:ea typeface="微软雅黑" pitchFamily="34" charset="-122"/>
                  </a:rPr>
                  <a:t>请求文档</a:t>
                </a:r>
              </a:p>
            </p:txBody>
          </p:sp>
        </p:grpSp>
      </p:grpSp>
      <p:sp>
        <p:nvSpPr>
          <p:cNvPr id="40" name="Text Box 31"/>
          <p:cNvSpPr txBox="1">
            <a:spLocks noChangeArrowheads="1"/>
          </p:cNvSpPr>
          <p:nvPr/>
        </p:nvSpPr>
        <p:spPr bwMode="auto">
          <a:xfrm>
            <a:off x="1074048" y="3547566"/>
            <a:ext cx="1107996"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kumimoji="1" lang="en-US" altLang="zh-CN" sz="1800" b="1" dirty="0">
                <a:latin typeface="微软雅黑" pitchFamily="34" charset="-122"/>
                <a:ea typeface="微软雅黑" pitchFamily="34" charset="-122"/>
                <a:sym typeface="Wingdings" pitchFamily="2" charset="2"/>
              </a:rPr>
              <a:t></a:t>
            </a:r>
            <a:r>
              <a:rPr kumimoji="1" lang="zh-CN" altLang="en-US" sz="1400" b="1" dirty="0">
                <a:latin typeface="微软雅黑" pitchFamily="34" charset="-122"/>
                <a:ea typeface="微软雅黑" pitchFamily="34" charset="-122"/>
              </a:rPr>
              <a:t>此程序在</a:t>
            </a:r>
          </a:p>
          <a:p>
            <a:pPr algn="ctr"/>
            <a:r>
              <a:rPr kumimoji="1" lang="zh-CN" altLang="en-US" sz="1400" b="1" dirty="0">
                <a:latin typeface="微软雅黑" pitchFamily="34" charset="-122"/>
                <a:ea typeface="微软雅黑" pitchFamily="34" charset="-122"/>
              </a:rPr>
              <a:t>客户端创建</a:t>
            </a:r>
          </a:p>
          <a:p>
            <a:pPr algn="ctr"/>
            <a:r>
              <a:rPr kumimoji="1" lang="zh-CN" altLang="en-US" sz="1400" b="1" dirty="0">
                <a:latin typeface="微软雅黑" pitchFamily="34" charset="-122"/>
                <a:ea typeface="微软雅黑" pitchFamily="34" charset="-122"/>
              </a:rPr>
              <a:t>出活动文档</a:t>
            </a:r>
          </a:p>
        </p:txBody>
      </p:sp>
      <p:sp>
        <p:nvSpPr>
          <p:cNvPr id="42" name="Line 15"/>
          <p:cNvSpPr>
            <a:spLocks noChangeShapeType="1"/>
          </p:cNvSpPr>
          <p:nvPr/>
        </p:nvSpPr>
        <p:spPr bwMode="auto">
          <a:xfrm>
            <a:off x="2490075" y="2325843"/>
            <a:ext cx="3142249" cy="0"/>
          </a:xfrm>
          <a:prstGeom prst="line">
            <a:avLst/>
          </a:prstGeom>
          <a:noFill/>
          <a:ln w="38100">
            <a:solidFill>
              <a:srgbClr val="CC00CC"/>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5" name="Text Box 31"/>
          <p:cNvSpPr txBox="1">
            <a:spLocks noChangeArrowheads="1"/>
          </p:cNvSpPr>
          <p:nvPr/>
        </p:nvSpPr>
        <p:spPr bwMode="auto">
          <a:xfrm>
            <a:off x="6490906" y="3057583"/>
            <a:ext cx="14394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kumimoji="1" lang="zh-CN" altLang="en-US" sz="1400" b="1" dirty="0">
                <a:latin typeface="微软雅黑" pitchFamily="34" charset="-122"/>
                <a:ea typeface="微软雅黑" pitchFamily="34" charset="-122"/>
              </a:rPr>
              <a:t>程序事先被编译成二进制代码，存放为文件</a:t>
            </a:r>
          </a:p>
        </p:txBody>
      </p:sp>
      <p:sp>
        <p:nvSpPr>
          <p:cNvPr id="10" name="Line 18"/>
          <p:cNvSpPr>
            <a:spLocks noChangeShapeType="1"/>
          </p:cNvSpPr>
          <p:nvPr/>
        </p:nvSpPr>
        <p:spPr bwMode="auto">
          <a:xfrm>
            <a:off x="5845975" y="2289297"/>
            <a:ext cx="1176617" cy="586168"/>
          </a:xfrm>
          <a:prstGeom prst="line">
            <a:avLst/>
          </a:prstGeom>
          <a:noFill/>
          <a:ln w="25400">
            <a:solidFill>
              <a:srgbClr val="FF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6" name="Text Box 31"/>
          <p:cNvSpPr txBox="1">
            <a:spLocks noChangeArrowheads="1"/>
          </p:cNvSpPr>
          <p:nvPr/>
        </p:nvSpPr>
        <p:spPr bwMode="auto">
          <a:xfrm>
            <a:off x="6490906" y="2427734"/>
            <a:ext cx="14394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kumimoji="1" lang="zh-CN" altLang="en-US" sz="1400" b="1" dirty="0">
                <a:latin typeface="微软雅黑" pitchFamily="34" charset="-122"/>
                <a:ea typeface="微软雅黑" pitchFamily="34" charset="-122"/>
              </a:rPr>
              <a:t>程序</a:t>
            </a:r>
          </a:p>
        </p:txBody>
      </p:sp>
    </p:spTree>
    <p:extLst>
      <p:ext uri="{BB962C8B-B14F-4D97-AF65-F5344CB8AC3E}">
        <p14:creationId xmlns:p14="http://schemas.microsoft.com/office/powerpoint/2010/main" val="2941926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000"/>
                                        <p:tgtEl>
                                          <p:spTgt spid="29"/>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2000"/>
                                        <p:tgtEl>
                                          <p:spTgt spid="12"/>
                                        </p:tgtEl>
                                      </p:cBhvr>
                                    </p:animEffect>
                                  </p:childTnLst>
                                </p:cTn>
                              </p:par>
                            </p:childTnLst>
                          </p:cTn>
                        </p:par>
                        <p:par>
                          <p:cTn id="12" fill="hold">
                            <p:stCondLst>
                              <p:cond delay="4500"/>
                            </p:stCondLst>
                            <p:childTnLst>
                              <p:par>
                                <p:cTn id="13" presetID="1" presetClass="entr" presetSubtype="0" fill="hold" grpId="0" nodeType="afterEffect">
                                  <p:stCondLst>
                                    <p:cond delay="25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206492"/>
            <a:ext cx="8230421"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由美国 </a:t>
            </a:r>
            <a:r>
              <a:rPr lang="en-US" altLang="zh-CN" sz="2000" b="1" dirty="0">
                <a:latin typeface="微软雅黑" pitchFamily="34" charset="-122"/>
                <a:ea typeface="微软雅黑" pitchFamily="34" charset="-122"/>
              </a:rPr>
              <a:t>Sun </a:t>
            </a:r>
            <a:r>
              <a:rPr lang="zh-CN" altLang="en-US" sz="2000" b="1" dirty="0">
                <a:latin typeface="微软雅黑" pitchFamily="34" charset="-122"/>
                <a:ea typeface="微软雅黑" pitchFamily="34" charset="-122"/>
              </a:rPr>
              <a:t>公司开发的</a:t>
            </a:r>
            <a:r>
              <a:rPr lang="zh-CN" altLang="en-US" sz="2000" b="1" dirty="0">
                <a:solidFill>
                  <a:srgbClr val="0000FF"/>
                </a:solidFill>
                <a:latin typeface="微软雅黑" pitchFamily="34" charset="-122"/>
                <a:ea typeface="微软雅黑" pitchFamily="34" charset="-122"/>
              </a:rPr>
              <a:t> </a:t>
            </a:r>
            <a:r>
              <a:rPr lang="en-US" altLang="zh-CN" sz="2000" b="1" dirty="0">
                <a:solidFill>
                  <a:srgbClr val="0000FF"/>
                </a:solidFill>
                <a:latin typeface="微软雅黑" pitchFamily="34" charset="-122"/>
                <a:ea typeface="微软雅黑" pitchFamily="34" charset="-122"/>
              </a:rPr>
              <a:t>Java </a:t>
            </a:r>
            <a:r>
              <a:rPr lang="zh-CN" altLang="en-US" sz="2000" b="1" dirty="0">
                <a:latin typeface="微软雅黑" pitchFamily="34" charset="-122"/>
                <a:ea typeface="微软雅黑" pitchFamily="34" charset="-122"/>
              </a:rPr>
              <a:t>语言是一项用于创建和运行活动文档的技术。</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技术中使用 “</a:t>
            </a:r>
            <a:r>
              <a:rPr lang="zh-CN" altLang="en-US" sz="2000" b="1" dirty="0">
                <a:solidFill>
                  <a:srgbClr val="0000FF"/>
                </a:solidFill>
                <a:latin typeface="微软雅黑" pitchFamily="34" charset="-122"/>
                <a:ea typeface="微软雅黑" pitchFamily="34" charset="-122"/>
              </a:rPr>
              <a:t>小应用程序</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(applet) </a:t>
            </a:r>
            <a:r>
              <a:rPr lang="zh-CN" altLang="en-US" sz="2000" b="1" dirty="0">
                <a:latin typeface="微软雅黑" pitchFamily="34" charset="-122"/>
                <a:ea typeface="微软雅黑" pitchFamily="34" charset="-122"/>
              </a:rPr>
              <a:t>来描述活动文档程序。</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用户从万维网服务器下载嵌入了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小应用程序的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文档后，可在浏览器的屏幕上点击某个图像，就可看到动画效果，或在下拉式菜单中点击某个项目，就可看到计算结果。</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技术是活动文档技术的一部分。 </a:t>
            </a:r>
          </a:p>
        </p:txBody>
      </p:sp>
      <p:sp>
        <p:nvSpPr>
          <p:cNvPr id="3" name="AutoShape 5"/>
          <p:cNvSpPr>
            <a:spLocks noChangeArrowheads="1"/>
          </p:cNvSpPr>
          <p:nvPr/>
        </p:nvSpPr>
        <p:spPr bwMode="auto">
          <a:xfrm>
            <a:off x="556963" y="86534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813956"/>
            <a:ext cx="320228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用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技术创建活动文档</a:t>
            </a:r>
          </a:p>
        </p:txBody>
      </p:sp>
    </p:spTree>
    <p:extLst>
      <p:ext uri="{BB962C8B-B14F-4D97-AF65-F5344CB8AC3E}">
        <p14:creationId xmlns:p14="http://schemas.microsoft.com/office/powerpoint/2010/main" val="2561351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645269" y="1252212"/>
            <a:ext cx="7853463"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程序设计语言。</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包含一个新的程序设计语言，用来编写传统的计算机程序和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小应用程序。</a:t>
            </a: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运行 </a:t>
            </a:r>
            <a:r>
              <a:rPr lang="en-US" altLang="zh-CN" sz="2000" b="1" dirty="0">
                <a:solidFill>
                  <a:srgbClr val="0000FF"/>
                </a:solidFill>
                <a:latin typeface="微软雅黑" pitchFamily="34" charset="-122"/>
                <a:ea typeface="微软雅黑" pitchFamily="34" charset="-122"/>
              </a:rPr>
              <a:t>(runtime) </a:t>
            </a:r>
            <a:r>
              <a:rPr lang="zh-CN" altLang="en-US" sz="2000" b="1" dirty="0">
                <a:solidFill>
                  <a:srgbClr val="0000FF"/>
                </a:solidFill>
                <a:latin typeface="微软雅黑" pitchFamily="34" charset="-122"/>
                <a:ea typeface="微软雅黑" pitchFamily="34" charset="-122"/>
              </a:rPr>
              <a:t>环境。</a:t>
            </a:r>
            <a:r>
              <a:rPr lang="zh-CN" altLang="en-US" sz="2000" b="1" dirty="0">
                <a:latin typeface="微软雅黑" pitchFamily="34" charset="-122"/>
                <a:ea typeface="微软雅黑" pitchFamily="34" charset="-122"/>
              </a:rPr>
              <a:t>这是运行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程序所必须的运行环境，其中包括 </a:t>
            </a:r>
            <a:r>
              <a:rPr lang="en-US" altLang="zh-CN" sz="2000" b="1" dirty="0">
                <a:latin typeface="微软雅黑" pitchFamily="34" charset="-122"/>
                <a:ea typeface="微软雅黑" pitchFamily="34" charset="-122"/>
              </a:rPr>
              <a:t>Java</a:t>
            </a:r>
            <a:r>
              <a:rPr lang="zh-CN" altLang="en-US" sz="2000" b="1" dirty="0">
                <a:latin typeface="微软雅黑" pitchFamily="34" charset="-122"/>
                <a:ea typeface="微软雅黑" pitchFamily="34" charset="-122"/>
              </a:rPr>
              <a:t>虚拟机（简称为</a:t>
            </a:r>
            <a:r>
              <a:rPr lang="en-US" altLang="zh-CN" sz="2000" b="1" dirty="0">
                <a:latin typeface="微软雅黑" pitchFamily="34" charset="-122"/>
                <a:ea typeface="微软雅黑" pitchFamily="34" charset="-122"/>
              </a:rPr>
              <a:t>JVM</a:t>
            </a:r>
            <a:r>
              <a:rPr lang="zh-CN" altLang="en-US" sz="2000" b="1" dirty="0">
                <a:latin typeface="微软雅黑" pitchFamily="34" charset="-122"/>
                <a:ea typeface="微软雅黑" pitchFamily="34" charset="-122"/>
              </a:rPr>
              <a:t>），该软件定义了</a:t>
            </a:r>
            <a:r>
              <a:rPr lang="en-US" altLang="zh-CN" sz="2000" b="1" dirty="0">
                <a:latin typeface="微软雅黑" pitchFamily="34" charset="-122"/>
                <a:ea typeface="微软雅黑" pitchFamily="34" charset="-122"/>
              </a:rPr>
              <a:t>Java</a:t>
            </a:r>
            <a:r>
              <a:rPr lang="zh-CN" altLang="en-US" sz="2000" b="1" dirty="0">
                <a:latin typeface="微软雅黑" pitchFamily="34" charset="-122"/>
                <a:ea typeface="微软雅黑" pitchFamily="34" charset="-122"/>
              </a:rPr>
              <a:t>二进制代码的执行模型。</a:t>
            </a: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类库 </a:t>
            </a:r>
            <a:r>
              <a:rPr lang="en-US" altLang="zh-CN" sz="2000" b="1" dirty="0">
                <a:solidFill>
                  <a:srgbClr val="0000FF"/>
                </a:solidFill>
                <a:latin typeface="微软雅黑" pitchFamily="34" charset="-122"/>
                <a:ea typeface="微软雅黑" pitchFamily="34" charset="-122"/>
              </a:rPr>
              <a:t>(class library)</a:t>
            </a:r>
            <a:r>
              <a:rPr lang="zh-CN" altLang="en-US" sz="2000" b="1" dirty="0">
                <a:solidFill>
                  <a:srgbClr val="0000FF"/>
                </a:solidFill>
                <a:latin typeface="微软雅黑" pitchFamily="34" charset="-122"/>
                <a:ea typeface="微软雅黑" pitchFamily="34" charset="-122"/>
              </a:rPr>
              <a:t>。</a:t>
            </a:r>
            <a:r>
              <a:rPr lang="zh-CN" altLang="en-US" sz="2000" b="1" dirty="0">
                <a:latin typeface="微软雅黑" pitchFamily="34" charset="-122"/>
                <a:ea typeface="微软雅黑" pitchFamily="34" charset="-122"/>
              </a:rPr>
              <a:t>为了更容易编写</a:t>
            </a:r>
            <a:r>
              <a:rPr lang="en-US" altLang="zh-CN" sz="2000" b="1" dirty="0">
                <a:latin typeface="微软雅黑" pitchFamily="34" charset="-122"/>
                <a:ea typeface="微软雅黑" pitchFamily="34" charset="-122"/>
              </a:rPr>
              <a:t>Java</a:t>
            </a:r>
            <a:r>
              <a:rPr lang="zh-CN" altLang="en-US" sz="2000" b="1" dirty="0">
                <a:latin typeface="微软雅黑" pitchFamily="34" charset="-122"/>
                <a:ea typeface="微软雅黑" pitchFamily="34" charset="-122"/>
              </a:rPr>
              <a:t>小应用程序，</a:t>
            </a:r>
            <a:r>
              <a:rPr lang="en-US" altLang="zh-CN" sz="2000" b="1" dirty="0">
                <a:latin typeface="微软雅黑" pitchFamily="34" charset="-122"/>
                <a:ea typeface="微软雅黑" pitchFamily="34" charset="-122"/>
              </a:rPr>
              <a:t>Java</a:t>
            </a:r>
            <a:r>
              <a:rPr lang="zh-CN" altLang="en-US" sz="2000" b="1" dirty="0">
                <a:latin typeface="微软雅黑" pitchFamily="34" charset="-122"/>
                <a:ea typeface="微软雅黑" pitchFamily="34" charset="-122"/>
              </a:rPr>
              <a:t>提供了强大的类库支持。 </a:t>
            </a:r>
          </a:p>
        </p:txBody>
      </p:sp>
      <p:sp>
        <p:nvSpPr>
          <p:cNvPr id="3" name="AutoShape 5"/>
          <p:cNvSpPr>
            <a:spLocks noChangeArrowheads="1"/>
          </p:cNvSpPr>
          <p:nvPr/>
        </p:nvSpPr>
        <p:spPr bwMode="auto">
          <a:xfrm>
            <a:off x="645268" y="911060"/>
            <a:ext cx="7853464"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859676"/>
            <a:ext cx="3638304"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技术有三个主要组成部分</a:t>
            </a:r>
          </a:p>
        </p:txBody>
      </p:sp>
    </p:spTree>
    <p:extLst>
      <p:ext uri="{BB962C8B-B14F-4D97-AF65-F5344CB8AC3E}">
        <p14:creationId xmlns:p14="http://schemas.microsoft.com/office/powerpoint/2010/main" val="1950679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197348"/>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是一种面向对象的高级语言，从 </a:t>
            </a:r>
            <a:r>
              <a:rPr lang="en-US" altLang="zh-CN" sz="2000" b="1" dirty="0">
                <a:latin typeface="微软雅黑" pitchFamily="34" charset="-122"/>
                <a:ea typeface="微软雅黑" pitchFamily="34" charset="-122"/>
              </a:rPr>
              <a:t>C++ </a:t>
            </a:r>
            <a:r>
              <a:rPr lang="zh-CN" altLang="en-US" sz="2000" b="1" dirty="0">
                <a:latin typeface="微软雅黑" pitchFamily="34" charset="-122"/>
                <a:ea typeface="微软雅黑" pitchFamily="34" charset="-122"/>
              </a:rPr>
              <a:t>派生出来的，它省略了 </a:t>
            </a:r>
            <a:r>
              <a:rPr lang="en-US" altLang="zh-CN" sz="2000" b="1" dirty="0">
                <a:latin typeface="微软雅黑" pitchFamily="34" charset="-122"/>
                <a:ea typeface="微软雅黑" pitchFamily="34" charset="-122"/>
              </a:rPr>
              <a:t>C++ </a:t>
            </a:r>
            <a:r>
              <a:rPr lang="zh-CN" altLang="en-US" sz="2000" b="1" dirty="0">
                <a:latin typeface="微软雅黑" pitchFamily="34" charset="-122"/>
                <a:ea typeface="微软雅黑" pitchFamily="34" charset="-122"/>
              </a:rPr>
              <a:t>很多复杂的、很少用的语言特点。</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的每一个数据项都有一个确定的类型。对数据的操作严格按照该数据的类型来进行。</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的编译程序将源程序转换成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字节码 </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bytecode</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，这是一种与机器无关的二进制代码。计算机程序调用解释程序读取字节码，并解释执行。 </a:t>
            </a:r>
          </a:p>
        </p:txBody>
      </p:sp>
      <p:sp>
        <p:nvSpPr>
          <p:cNvPr id="3" name="AutoShape 5"/>
          <p:cNvSpPr>
            <a:spLocks noChangeArrowheads="1"/>
          </p:cNvSpPr>
          <p:nvPr/>
        </p:nvSpPr>
        <p:spPr bwMode="auto">
          <a:xfrm>
            <a:off x="556963" y="85619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804812"/>
            <a:ext cx="740074"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Java</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051499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11242" y="950460"/>
            <a:ext cx="8094497"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语言、字节码以及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运行系统都被设计成与计算机硬件无关。一旦形成了字节码，就可在任何计算机上运行并产生相同的输出。</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小应用程序与机器无关可使在任何计算机上运行的浏览器程序能够下载并运行活动文档。</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可保证活动文档在所有的浏览器上产生同样的正确输出。</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可大大地降低活动文档的创建和测试费用，因为不必为每一种计算机都制作一个副本。</a:t>
            </a:r>
          </a:p>
        </p:txBody>
      </p:sp>
      <p:sp>
        <p:nvSpPr>
          <p:cNvPr id="3" name="AutoShape 5"/>
          <p:cNvSpPr>
            <a:spLocks noChangeArrowheads="1"/>
          </p:cNvSpPr>
          <p:nvPr/>
        </p:nvSpPr>
        <p:spPr bwMode="auto">
          <a:xfrm>
            <a:off x="556963" y="645884"/>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594500"/>
            <a:ext cx="1980029"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计算机硬件无关</a:t>
            </a:r>
          </a:p>
        </p:txBody>
      </p:sp>
    </p:spTree>
    <p:extLst>
      <p:ext uri="{BB962C8B-B14F-4D97-AF65-F5344CB8AC3E}">
        <p14:creationId xmlns:p14="http://schemas.microsoft.com/office/powerpoint/2010/main" val="129184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492954" y="1307076"/>
            <a:ext cx="8175557"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运行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的浏览器需要有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解释程序和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小应用程序解释程序。</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解释程序的核心是一个模仿计算机的简单循环。</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解释程序维持一个指令指针，在初始化时指在小应用程序的开始处。</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在每一次循环操作时，解释程序在指令指针指向的地址读取字节码。然后解释程序对字节码进行解码，并完成指明的操作。</a:t>
            </a:r>
          </a:p>
        </p:txBody>
      </p:sp>
      <p:sp>
        <p:nvSpPr>
          <p:cNvPr id="3" name="AutoShape 5"/>
          <p:cNvSpPr>
            <a:spLocks noChangeArrowheads="1"/>
          </p:cNvSpPr>
          <p:nvPr/>
        </p:nvSpPr>
        <p:spPr bwMode="auto">
          <a:xfrm>
            <a:off x="556963" y="965924"/>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914540"/>
            <a:ext cx="184294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解释程序</a:t>
            </a:r>
          </a:p>
        </p:txBody>
      </p:sp>
    </p:spTree>
    <p:extLst>
      <p:ext uri="{BB962C8B-B14F-4D97-AF65-F5344CB8AC3E}">
        <p14:creationId xmlns:p14="http://schemas.microsoft.com/office/powerpoint/2010/main" val="1925081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9" name="Rectangle 6"/>
          <p:cNvSpPr>
            <a:spLocks noChangeArrowheads="1"/>
          </p:cNvSpPr>
          <p:nvPr/>
        </p:nvSpPr>
        <p:spPr bwMode="auto">
          <a:xfrm>
            <a:off x="3424626" y="600654"/>
            <a:ext cx="23134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互联网的域名空间</a:t>
            </a:r>
          </a:p>
        </p:txBody>
      </p:sp>
      <p:sp>
        <p:nvSpPr>
          <p:cNvPr id="80" name="圆角矩形 79"/>
          <p:cNvSpPr/>
          <p:nvPr/>
        </p:nvSpPr>
        <p:spPr>
          <a:xfrm>
            <a:off x="547612" y="1061255"/>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ectangle 122"/>
          <p:cNvSpPr>
            <a:spLocks noChangeArrowheads="1"/>
          </p:cNvSpPr>
          <p:nvPr/>
        </p:nvSpPr>
        <p:spPr bwMode="auto">
          <a:xfrm>
            <a:off x="4927416" y="1108154"/>
            <a:ext cx="409790" cy="324229"/>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en-US" sz="1400" b="1" dirty="0">
                <a:solidFill>
                  <a:srgbClr val="CC00CC"/>
                </a:solidFill>
                <a:latin typeface="微软雅黑" pitchFamily="34" charset="-122"/>
                <a:ea typeface="微软雅黑" pitchFamily="34" charset="-122"/>
              </a:rPr>
              <a:t>根</a:t>
            </a:r>
          </a:p>
        </p:txBody>
      </p:sp>
      <p:grpSp>
        <p:nvGrpSpPr>
          <p:cNvPr id="82" name="Group 216"/>
          <p:cNvGrpSpPr>
            <a:grpSpLocks/>
          </p:cNvGrpSpPr>
          <p:nvPr/>
        </p:nvGrpSpPr>
        <p:grpSpPr bwMode="auto">
          <a:xfrm>
            <a:off x="1111677" y="3483492"/>
            <a:ext cx="6369560" cy="760061"/>
            <a:chOff x="113" y="2435"/>
            <a:chExt cx="5005" cy="647"/>
          </a:xfrm>
        </p:grpSpPr>
        <p:sp>
          <p:nvSpPr>
            <p:cNvPr id="83" name="Rectangle 211"/>
            <p:cNvSpPr>
              <a:spLocks noChangeArrowheads="1"/>
            </p:cNvSpPr>
            <p:nvPr/>
          </p:nvSpPr>
          <p:spPr bwMode="auto">
            <a:xfrm>
              <a:off x="950" y="2822"/>
              <a:ext cx="144" cy="260"/>
            </a:xfrm>
            <a:prstGeom prst="rect">
              <a:avLst/>
            </a:prstGeom>
            <a:solidFill>
              <a:srgbClr val="008000"/>
            </a:solidFill>
            <a:ln>
              <a:noFill/>
            </a:ln>
            <a:effectLst/>
            <a:extLst>
              <a:ext uri="{91240B29-F687-4F45-9708-019B960494DF}">
                <a14:hiddenLine xmlns:a14="http://schemas.microsoft.com/office/drawing/2010/main" w="19050" algn="ctr">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1" hangingPunct="1"/>
              <a:endParaRPr lang="zh-CN" altLang="en-US" sz="1400" b="1">
                <a:latin typeface="微软雅黑" pitchFamily="34" charset="-122"/>
                <a:ea typeface="微软雅黑" pitchFamily="34" charset="-122"/>
              </a:endParaRPr>
            </a:p>
          </p:txBody>
        </p:sp>
        <p:sp>
          <p:nvSpPr>
            <p:cNvPr id="84" name="Rectangle 130"/>
            <p:cNvSpPr>
              <a:spLocks noChangeArrowheads="1"/>
            </p:cNvSpPr>
            <p:nvPr/>
          </p:nvSpPr>
          <p:spPr bwMode="auto">
            <a:xfrm>
              <a:off x="113" y="2819"/>
              <a:ext cx="708" cy="260"/>
            </a:xfrm>
            <a:prstGeom prst="rect">
              <a:avLst/>
            </a:prstGeom>
            <a:solidFill>
              <a:srgbClr val="008000"/>
            </a:solidFill>
            <a:ln>
              <a:noFill/>
            </a:ln>
            <a:effectLst/>
            <a:extLst>
              <a:ext uri="{91240B29-F687-4F45-9708-019B960494DF}">
                <a14:hiddenLine xmlns:a14="http://schemas.microsoft.com/office/drawing/2010/main" w="19050" algn="ctr">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400" b="1" dirty="0">
                  <a:solidFill>
                    <a:schemeClr val="bg1"/>
                  </a:solidFill>
                  <a:latin typeface="微软雅黑" pitchFamily="34" charset="-122"/>
                  <a:ea typeface="微软雅黑" pitchFamily="34" charset="-122"/>
                </a:rPr>
                <a:t>四级域名</a:t>
              </a:r>
            </a:p>
          </p:txBody>
        </p:sp>
        <p:sp>
          <p:nvSpPr>
            <p:cNvPr id="85" name="Text Box 131"/>
            <p:cNvSpPr txBox="1">
              <a:spLocks noChangeArrowheads="1"/>
            </p:cNvSpPr>
            <p:nvPr/>
          </p:nvSpPr>
          <p:spPr bwMode="auto">
            <a:xfrm>
              <a:off x="3556" y="2817"/>
              <a:ext cx="449" cy="26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dirty="0">
                  <a:solidFill>
                    <a:schemeClr val="tx1"/>
                  </a:solidFill>
                  <a:latin typeface="微软雅黑" pitchFamily="34" charset="-122"/>
                  <a:ea typeface="微软雅黑" pitchFamily="34" charset="-122"/>
                </a:rPr>
                <a:t>mail</a:t>
              </a:r>
            </a:p>
          </p:txBody>
        </p:sp>
        <p:sp>
          <p:nvSpPr>
            <p:cNvPr id="86" name="Text Box 132"/>
            <p:cNvSpPr txBox="1">
              <a:spLocks noChangeArrowheads="1"/>
            </p:cNvSpPr>
            <p:nvPr/>
          </p:nvSpPr>
          <p:spPr bwMode="auto">
            <a:xfrm>
              <a:off x="4165" y="2801"/>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t>
              </a:r>
            </a:p>
          </p:txBody>
        </p:sp>
        <p:sp>
          <p:nvSpPr>
            <p:cNvPr id="87" name="Text Box 151"/>
            <p:cNvSpPr txBox="1">
              <a:spLocks noChangeArrowheads="1"/>
            </p:cNvSpPr>
            <p:nvPr/>
          </p:nvSpPr>
          <p:spPr bwMode="auto">
            <a:xfrm>
              <a:off x="4614" y="2817"/>
              <a:ext cx="504" cy="26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www</a:t>
              </a:r>
            </a:p>
          </p:txBody>
        </p:sp>
        <p:sp>
          <p:nvSpPr>
            <p:cNvPr id="88" name="Line 155"/>
            <p:cNvSpPr>
              <a:spLocks noChangeShapeType="1"/>
            </p:cNvSpPr>
            <p:nvPr/>
          </p:nvSpPr>
          <p:spPr bwMode="auto">
            <a:xfrm>
              <a:off x="4381" y="2435"/>
              <a:ext cx="437" cy="470"/>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9" name="Line 156"/>
            <p:cNvSpPr>
              <a:spLocks noChangeShapeType="1"/>
            </p:cNvSpPr>
            <p:nvPr/>
          </p:nvSpPr>
          <p:spPr bwMode="auto">
            <a:xfrm flipH="1">
              <a:off x="3819" y="2440"/>
              <a:ext cx="560" cy="44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90" name="Group 214"/>
          <p:cNvGrpSpPr>
            <a:grpSpLocks/>
          </p:cNvGrpSpPr>
          <p:nvPr/>
        </p:nvGrpSpPr>
        <p:grpSpPr bwMode="auto">
          <a:xfrm>
            <a:off x="1111677" y="2051474"/>
            <a:ext cx="6915523" cy="775332"/>
            <a:chOff x="113" y="1216"/>
            <a:chExt cx="5434" cy="660"/>
          </a:xfrm>
        </p:grpSpPr>
        <p:sp>
          <p:nvSpPr>
            <p:cNvPr id="91" name="Rectangle 210"/>
            <p:cNvSpPr>
              <a:spLocks noChangeArrowheads="1"/>
            </p:cNvSpPr>
            <p:nvPr/>
          </p:nvSpPr>
          <p:spPr bwMode="auto">
            <a:xfrm>
              <a:off x="950" y="1616"/>
              <a:ext cx="144" cy="260"/>
            </a:xfrm>
            <a:prstGeom prst="rect">
              <a:avLst/>
            </a:prstGeom>
            <a:solidFill>
              <a:srgbClr val="0066FF"/>
            </a:solidFill>
            <a:ln>
              <a:noFill/>
            </a:ln>
            <a:effectLst/>
            <a:extLst>
              <a:ext uri="{91240B29-F687-4F45-9708-019B960494DF}">
                <a14:hiddenLine xmlns:a14="http://schemas.microsoft.com/office/drawing/2010/main" w="19050" algn="ctr">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1" hangingPunct="1"/>
              <a:endParaRPr lang="zh-CN" altLang="en-US" sz="1400" b="1">
                <a:latin typeface="微软雅黑" pitchFamily="34" charset="-122"/>
                <a:ea typeface="微软雅黑" pitchFamily="34" charset="-122"/>
              </a:endParaRPr>
            </a:p>
          </p:txBody>
        </p:sp>
        <p:sp>
          <p:nvSpPr>
            <p:cNvPr id="92" name="Text Box 105"/>
            <p:cNvSpPr txBox="1">
              <a:spLocks noChangeArrowheads="1"/>
            </p:cNvSpPr>
            <p:nvPr/>
          </p:nvSpPr>
          <p:spPr bwMode="auto">
            <a:xfrm>
              <a:off x="1882" y="1576"/>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t>
              </a:r>
            </a:p>
          </p:txBody>
        </p:sp>
        <p:sp>
          <p:nvSpPr>
            <p:cNvPr id="93" name="Text Box 115"/>
            <p:cNvSpPr txBox="1">
              <a:spLocks noChangeArrowheads="1"/>
            </p:cNvSpPr>
            <p:nvPr/>
          </p:nvSpPr>
          <p:spPr bwMode="auto">
            <a:xfrm>
              <a:off x="3956" y="1593"/>
              <a:ext cx="28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bj</a:t>
              </a:r>
            </a:p>
          </p:txBody>
        </p:sp>
        <p:sp>
          <p:nvSpPr>
            <p:cNvPr id="94" name="Text Box 116"/>
            <p:cNvSpPr txBox="1">
              <a:spLocks noChangeArrowheads="1"/>
            </p:cNvSpPr>
            <p:nvPr/>
          </p:nvSpPr>
          <p:spPr bwMode="auto">
            <a:xfrm>
              <a:off x="4554" y="1592"/>
              <a:ext cx="41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edu</a:t>
              </a:r>
            </a:p>
          </p:txBody>
        </p:sp>
        <p:sp>
          <p:nvSpPr>
            <p:cNvPr id="95" name="Text Box 117"/>
            <p:cNvSpPr txBox="1">
              <a:spLocks noChangeArrowheads="1"/>
            </p:cNvSpPr>
            <p:nvPr/>
          </p:nvSpPr>
          <p:spPr bwMode="auto">
            <a:xfrm>
              <a:off x="5097" y="1592"/>
              <a:ext cx="45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com</a:t>
              </a:r>
            </a:p>
          </p:txBody>
        </p:sp>
        <p:sp>
          <p:nvSpPr>
            <p:cNvPr id="96" name="Text Box 118"/>
            <p:cNvSpPr txBox="1">
              <a:spLocks noChangeArrowheads="1"/>
            </p:cNvSpPr>
            <p:nvPr/>
          </p:nvSpPr>
          <p:spPr bwMode="auto">
            <a:xfrm>
              <a:off x="4277" y="1576"/>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t>
              </a:r>
            </a:p>
          </p:txBody>
        </p:sp>
        <p:sp>
          <p:nvSpPr>
            <p:cNvPr id="97" name="Text Box 123"/>
            <p:cNvSpPr txBox="1">
              <a:spLocks noChangeArrowheads="1"/>
            </p:cNvSpPr>
            <p:nvPr/>
          </p:nvSpPr>
          <p:spPr bwMode="auto">
            <a:xfrm>
              <a:off x="1437" y="1592"/>
              <a:ext cx="43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dirty="0" err="1">
                  <a:solidFill>
                    <a:schemeClr val="tx1"/>
                  </a:solidFill>
                  <a:latin typeface="微软雅黑" pitchFamily="34" charset="-122"/>
                  <a:ea typeface="微软雅黑" pitchFamily="34" charset="-122"/>
                </a:rPr>
                <a:t>cctv</a:t>
              </a:r>
              <a:endParaRPr kumimoji="1" lang="en-US" altLang="zh-CN" sz="1400" b="1" dirty="0">
                <a:solidFill>
                  <a:schemeClr val="tx1"/>
                </a:solidFill>
                <a:latin typeface="微软雅黑" pitchFamily="34" charset="-122"/>
                <a:ea typeface="微软雅黑" pitchFamily="34" charset="-122"/>
              </a:endParaRPr>
            </a:p>
          </p:txBody>
        </p:sp>
        <p:sp>
          <p:nvSpPr>
            <p:cNvPr id="98" name="Text Box 124"/>
            <p:cNvSpPr txBox="1">
              <a:spLocks noChangeArrowheads="1"/>
            </p:cNvSpPr>
            <p:nvPr/>
          </p:nvSpPr>
          <p:spPr bwMode="auto">
            <a:xfrm>
              <a:off x="2185" y="1591"/>
              <a:ext cx="42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ibm</a:t>
              </a:r>
            </a:p>
          </p:txBody>
        </p:sp>
        <p:sp>
          <p:nvSpPr>
            <p:cNvPr id="99" name="Text Box 125"/>
            <p:cNvSpPr txBox="1">
              <a:spLocks noChangeArrowheads="1"/>
            </p:cNvSpPr>
            <p:nvPr/>
          </p:nvSpPr>
          <p:spPr bwMode="auto">
            <a:xfrm>
              <a:off x="2595" y="1592"/>
              <a:ext cx="33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dirty="0" err="1">
                  <a:solidFill>
                    <a:schemeClr val="tx1"/>
                  </a:solidFill>
                  <a:latin typeface="微软雅黑" pitchFamily="34" charset="-122"/>
                  <a:ea typeface="微软雅黑" pitchFamily="34" charset="-122"/>
                </a:rPr>
                <a:t>hp</a:t>
              </a:r>
              <a:endParaRPr kumimoji="1" lang="en-US" altLang="zh-CN" sz="1400" b="1" dirty="0">
                <a:solidFill>
                  <a:schemeClr val="tx1"/>
                </a:solidFill>
                <a:latin typeface="微软雅黑" pitchFamily="34" charset="-122"/>
                <a:ea typeface="微软雅黑" pitchFamily="34" charset="-122"/>
              </a:endParaRPr>
            </a:p>
          </p:txBody>
        </p:sp>
        <p:sp>
          <p:nvSpPr>
            <p:cNvPr id="100" name="Rectangle 127"/>
            <p:cNvSpPr>
              <a:spLocks noChangeArrowheads="1"/>
            </p:cNvSpPr>
            <p:nvPr/>
          </p:nvSpPr>
          <p:spPr bwMode="auto">
            <a:xfrm>
              <a:off x="113" y="1608"/>
              <a:ext cx="708" cy="260"/>
            </a:xfrm>
            <a:prstGeom prst="rect">
              <a:avLst/>
            </a:prstGeom>
            <a:solidFill>
              <a:srgbClr val="0066FF"/>
            </a:solidFill>
            <a:ln>
              <a:noFill/>
            </a:ln>
            <a:effectLst/>
            <a:extLst>
              <a:ext uri="{91240B29-F687-4F45-9708-019B960494DF}">
                <a14:hiddenLine xmlns:a14="http://schemas.microsoft.com/office/drawing/2010/main" w="19050" algn="ctr">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400" b="1" dirty="0">
                  <a:solidFill>
                    <a:schemeClr val="bg1"/>
                  </a:solidFill>
                  <a:latin typeface="微软雅黑" pitchFamily="34" charset="-122"/>
                  <a:ea typeface="微软雅黑" pitchFamily="34" charset="-122"/>
                </a:rPr>
                <a:t>二级域名</a:t>
              </a:r>
            </a:p>
          </p:txBody>
        </p:sp>
        <p:sp>
          <p:nvSpPr>
            <p:cNvPr id="101" name="Line 142"/>
            <p:cNvSpPr>
              <a:spLocks noChangeShapeType="1"/>
            </p:cNvSpPr>
            <p:nvPr/>
          </p:nvSpPr>
          <p:spPr bwMode="auto">
            <a:xfrm>
              <a:off x="2173" y="1258"/>
              <a:ext cx="213" cy="373"/>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2" name="Line 143"/>
            <p:cNvSpPr>
              <a:spLocks noChangeShapeType="1"/>
            </p:cNvSpPr>
            <p:nvPr/>
          </p:nvSpPr>
          <p:spPr bwMode="auto">
            <a:xfrm>
              <a:off x="2173" y="1269"/>
              <a:ext cx="546" cy="34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3" name="Line 144"/>
            <p:cNvSpPr>
              <a:spLocks noChangeShapeType="1"/>
            </p:cNvSpPr>
            <p:nvPr/>
          </p:nvSpPr>
          <p:spPr bwMode="auto">
            <a:xfrm flipV="1">
              <a:off x="1672" y="1279"/>
              <a:ext cx="501" cy="348"/>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4" name="Line 145"/>
            <p:cNvSpPr>
              <a:spLocks noChangeShapeType="1"/>
            </p:cNvSpPr>
            <p:nvPr/>
          </p:nvSpPr>
          <p:spPr bwMode="auto">
            <a:xfrm>
              <a:off x="4662" y="1216"/>
              <a:ext cx="111" cy="431"/>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5" name="Line 146"/>
            <p:cNvSpPr>
              <a:spLocks noChangeShapeType="1"/>
            </p:cNvSpPr>
            <p:nvPr/>
          </p:nvSpPr>
          <p:spPr bwMode="auto">
            <a:xfrm>
              <a:off x="4665" y="1224"/>
              <a:ext cx="626" cy="40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6" name="Line 147"/>
            <p:cNvSpPr>
              <a:spLocks noChangeShapeType="1"/>
            </p:cNvSpPr>
            <p:nvPr/>
          </p:nvSpPr>
          <p:spPr bwMode="auto">
            <a:xfrm flipH="1">
              <a:off x="4090" y="1224"/>
              <a:ext cx="572" cy="39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107" name="Group 157"/>
            <p:cNvGrpSpPr>
              <a:grpSpLocks/>
            </p:cNvGrpSpPr>
            <p:nvPr/>
          </p:nvGrpSpPr>
          <p:grpSpPr bwMode="auto">
            <a:xfrm>
              <a:off x="1168" y="1244"/>
              <a:ext cx="268" cy="101"/>
              <a:chOff x="2875" y="1143"/>
              <a:chExt cx="330" cy="132"/>
            </a:xfrm>
          </p:grpSpPr>
          <p:sp>
            <p:nvSpPr>
              <p:cNvPr id="133" name="Line 158"/>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4" name="Line 159"/>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5" name="Line 160"/>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6" name="Line 161"/>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08" name="Group 162"/>
            <p:cNvGrpSpPr>
              <a:grpSpLocks/>
            </p:cNvGrpSpPr>
            <p:nvPr/>
          </p:nvGrpSpPr>
          <p:grpSpPr bwMode="auto">
            <a:xfrm>
              <a:off x="2507" y="1244"/>
              <a:ext cx="268" cy="101"/>
              <a:chOff x="2875" y="1143"/>
              <a:chExt cx="330" cy="132"/>
            </a:xfrm>
          </p:grpSpPr>
          <p:sp>
            <p:nvSpPr>
              <p:cNvPr id="129" name="Line 163"/>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0" name="Line 164"/>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1" name="Line 165"/>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2" name="Line 166"/>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09" name="Group 167"/>
            <p:cNvGrpSpPr>
              <a:grpSpLocks/>
            </p:cNvGrpSpPr>
            <p:nvPr/>
          </p:nvGrpSpPr>
          <p:grpSpPr bwMode="auto">
            <a:xfrm>
              <a:off x="2936" y="1244"/>
              <a:ext cx="268" cy="101"/>
              <a:chOff x="2875" y="1143"/>
              <a:chExt cx="330" cy="132"/>
            </a:xfrm>
          </p:grpSpPr>
          <p:sp>
            <p:nvSpPr>
              <p:cNvPr id="125" name="Line 168"/>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6" name="Line 169"/>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7" name="Line 170"/>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8" name="Line 171"/>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10" name="Group 172"/>
            <p:cNvGrpSpPr>
              <a:grpSpLocks/>
            </p:cNvGrpSpPr>
            <p:nvPr/>
          </p:nvGrpSpPr>
          <p:grpSpPr bwMode="auto">
            <a:xfrm>
              <a:off x="3363" y="1244"/>
              <a:ext cx="268" cy="101"/>
              <a:chOff x="2875" y="1143"/>
              <a:chExt cx="330" cy="132"/>
            </a:xfrm>
          </p:grpSpPr>
          <p:sp>
            <p:nvSpPr>
              <p:cNvPr id="121" name="Line 173"/>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2" name="Line 174"/>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3" name="Line 175"/>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4" name="Line 176"/>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11" name="Group 177"/>
            <p:cNvGrpSpPr>
              <a:grpSpLocks/>
            </p:cNvGrpSpPr>
            <p:nvPr/>
          </p:nvGrpSpPr>
          <p:grpSpPr bwMode="auto">
            <a:xfrm>
              <a:off x="3792" y="1244"/>
              <a:ext cx="268" cy="101"/>
              <a:chOff x="2875" y="1143"/>
              <a:chExt cx="330" cy="132"/>
            </a:xfrm>
          </p:grpSpPr>
          <p:sp>
            <p:nvSpPr>
              <p:cNvPr id="117" name="Line 178"/>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8" name="Line 179"/>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9" name="Line 180"/>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0" name="Line 181"/>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12" name="Group 182"/>
            <p:cNvGrpSpPr>
              <a:grpSpLocks/>
            </p:cNvGrpSpPr>
            <p:nvPr/>
          </p:nvGrpSpPr>
          <p:grpSpPr bwMode="auto">
            <a:xfrm>
              <a:off x="4935" y="1244"/>
              <a:ext cx="268" cy="101"/>
              <a:chOff x="2875" y="1143"/>
              <a:chExt cx="330" cy="132"/>
            </a:xfrm>
          </p:grpSpPr>
          <p:sp>
            <p:nvSpPr>
              <p:cNvPr id="113" name="Line 183"/>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4" name="Line 184"/>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5" name="Line 185"/>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6" name="Line 186"/>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grpSp>
        <p:nvGrpSpPr>
          <p:cNvPr id="137" name="Group 215"/>
          <p:cNvGrpSpPr>
            <a:grpSpLocks/>
          </p:cNvGrpSpPr>
          <p:nvPr/>
        </p:nvGrpSpPr>
        <p:grpSpPr bwMode="auto">
          <a:xfrm>
            <a:off x="1111677" y="2705803"/>
            <a:ext cx="6939704" cy="815271"/>
            <a:chOff x="113" y="1773"/>
            <a:chExt cx="5453" cy="694"/>
          </a:xfrm>
        </p:grpSpPr>
        <p:sp>
          <p:nvSpPr>
            <p:cNvPr id="138" name="Rectangle 212"/>
            <p:cNvSpPr>
              <a:spLocks noChangeArrowheads="1"/>
            </p:cNvSpPr>
            <p:nvPr/>
          </p:nvSpPr>
          <p:spPr bwMode="auto">
            <a:xfrm>
              <a:off x="939" y="2205"/>
              <a:ext cx="144" cy="260"/>
            </a:xfrm>
            <a:prstGeom prst="rect">
              <a:avLst/>
            </a:prstGeom>
            <a:solidFill>
              <a:srgbClr val="CC00CC"/>
            </a:solidFill>
            <a:ln w="19050"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1" hangingPunct="1"/>
              <a:endParaRPr lang="zh-CN" altLang="en-US" sz="1400" b="1">
                <a:latin typeface="微软雅黑" pitchFamily="34" charset="-122"/>
                <a:ea typeface="微软雅黑" pitchFamily="34" charset="-122"/>
              </a:endParaRPr>
            </a:p>
          </p:txBody>
        </p:sp>
        <p:sp>
          <p:nvSpPr>
            <p:cNvPr id="139" name="Text Box 119"/>
            <p:cNvSpPr txBox="1">
              <a:spLocks noChangeArrowheads="1"/>
            </p:cNvSpPr>
            <p:nvPr/>
          </p:nvSpPr>
          <p:spPr bwMode="auto">
            <a:xfrm>
              <a:off x="5150" y="2205"/>
              <a:ext cx="416"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pku</a:t>
              </a:r>
            </a:p>
          </p:txBody>
        </p:sp>
        <p:sp>
          <p:nvSpPr>
            <p:cNvPr id="140" name="Text Box 120"/>
            <p:cNvSpPr txBox="1">
              <a:spLocks noChangeArrowheads="1"/>
            </p:cNvSpPr>
            <p:nvPr/>
          </p:nvSpPr>
          <p:spPr bwMode="auto">
            <a:xfrm>
              <a:off x="3924" y="2205"/>
              <a:ext cx="764"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tsinghua</a:t>
              </a:r>
            </a:p>
          </p:txBody>
        </p:sp>
        <p:sp>
          <p:nvSpPr>
            <p:cNvPr id="141" name="Text Box 121"/>
            <p:cNvSpPr txBox="1">
              <a:spLocks noChangeArrowheads="1"/>
            </p:cNvSpPr>
            <p:nvPr/>
          </p:nvSpPr>
          <p:spPr bwMode="auto">
            <a:xfrm>
              <a:off x="4754" y="2166"/>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t>
              </a:r>
            </a:p>
          </p:txBody>
        </p:sp>
        <p:sp>
          <p:nvSpPr>
            <p:cNvPr id="142" name="Rectangle 128"/>
            <p:cNvSpPr>
              <a:spLocks noChangeArrowheads="1"/>
            </p:cNvSpPr>
            <p:nvPr/>
          </p:nvSpPr>
          <p:spPr bwMode="auto">
            <a:xfrm>
              <a:off x="113" y="2182"/>
              <a:ext cx="708" cy="260"/>
            </a:xfrm>
            <a:prstGeom prst="rect">
              <a:avLst/>
            </a:prstGeom>
            <a:solidFill>
              <a:srgbClr val="CC00CC"/>
            </a:solidFill>
            <a:ln>
              <a:noFill/>
            </a:ln>
            <a:effectLst/>
            <a:extLst>
              <a:ext uri="{91240B29-F687-4F45-9708-019B960494DF}">
                <a14:hiddenLine xmlns:a14="http://schemas.microsoft.com/office/drawing/2010/main" w="19050" algn="ctr">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400" b="1" dirty="0">
                  <a:solidFill>
                    <a:schemeClr val="bg1"/>
                  </a:solidFill>
                  <a:latin typeface="微软雅黑" pitchFamily="34" charset="-122"/>
                  <a:ea typeface="微软雅黑" pitchFamily="34" charset="-122"/>
                </a:rPr>
                <a:t>三级域名</a:t>
              </a:r>
            </a:p>
          </p:txBody>
        </p:sp>
        <p:sp>
          <p:nvSpPr>
            <p:cNvPr id="143" name="Text Box 129"/>
            <p:cNvSpPr txBox="1">
              <a:spLocks noChangeArrowheads="1"/>
            </p:cNvSpPr>
            <p:nvPr/>
          </p:nvSpPr>
          <p:spPr bwMode="auto">
            <a:xfrm>
              <a:off x="1064" y="2205"/>
              <a:ext cx="449" cy="26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mail</a:t>
              </a:r>
            </a:p>
          </p:txBody>
        </p:sp>
        <p:sp>
          <p:nvSpPr>
            <p:cNvPr id="144" name="Line 148"/>
            <p:cNvSpPr>
              <a:spLocks noChangeShapeType="1"/>
            </p:cNvSpPr>
            <p:nvPr/>
          </p:nvSpPr>
          <p:spPr bwMode="auto">
            <a:xfrm flipH="1">
              <a:off x="4386" y="1773"/>
              <a:ext cx="387" cy="420"/>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5" name="Line 149"/>
            <p:cNvSpPr>
              <a:spLocks noChangeShapeType="1"/>
            </p:cNvSpPr>
            <p:nvPr/>
          </p:nvSpPr>
          <p:spPr bwMode="auto">
            <a:xfrm>
              <a:off x="4792" y="1784"/>
              <a:ext cx="548" cy="430"/>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6" name="Text Box 150"/>
            <p:cNvSpPr txBox="1">
              <a:spLocks noChangeArrowheads="1"/>
            </p:cNvSpPr>
            <p:nvPr/>
          </p:nvSpPr>
          <p:spPr bwMode="auto">
            <a:xfrm>
              <a:off x="1826" y="2205"/>
              <a:ext cx="504" cy="26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dirty="0">
                  <a:solidFill>
                    <a:schemeClr val="tx1"/>
                  </a:solidFill>
                  <a:latin typeface="微软雅黑" pitchFamily="34" charset="-122"/>
                  <a:ea typeface="微软雅黑" pitchFamily="34" charset="-122"/>
                </a:rPr>
                <a:t>www</a:t>
              </a:r>
            </a:p>
          </p:txBody>
        </p:sp>
        <p:sp>
          <p:nvSpPr>
            <p:cNvPr id="147" name="Text Box 152"/>
            <p:cNvSpPr txBox="1">
              <a:spLocks noChangeArrowheads="1"/>
            </p:cNvSpPr>
            <p:nvPr/>
          </p:nvSpPr>
          <p:spPr bwMode="auto">
            <a:xfrm>
              <a:off x="1519" y="2166"/>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t>
              </a:r>
            </a:p>
          </p:txBody>
        </p:sp>
        <p:sp>
          <p:nvSpPr>
            <p:cNvPr id="148" name="Line 153"/>
            <p:cNvSpPr>
              <a:spLocks noChangeShapeType="1"/>
            </p:cNvSpPr>
            <p:nvPr/>
          </p:nvSpPr>
          <p:spPr bwMode="auto">
            <a:xfrm flipV="1">
              <a:off x="1274" y="1794"/>
              <a:ext cx="383" cy="44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9" name="Line 154"/>
            <p:cNvSpPr>
              <a:spLocks noChangeShapeType="1"/>
            </p:cNvSpPr>
            <p:nvPr/>
          </p:nvSpPr>
          <p:spPr bwMode="auto">
            <a:xfrm>
              <a:off x="1657" y="1794"/>
              <a:ext cx="361" cy="473"/>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150" name="Group 187"/>
            <p:cNvGrpSpPr>
              <a:grpSpLocks/>
            </p:cNvGrpSpPr>
            <p:nvPr/>
          </p:nvGrpSpPr>
          <p:grpSpPr bwMode="auto">
            <a:xfrm>
              <a:off x="2613" y="1797"/>
              <a:ext cx="269" cy="101"/>
              <a:chOff x="2875" y="1143"/>
              <a:chExt cx="330" cy="132"/>
            </a:xfrm>
          </p:grpSpPr>
          <p:sp>
            <p:nvSpPr>
              <p:cNvPr id="166" name="Line 188"/>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7" name="Line 189"/>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8" name="Line 190"/>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9" name="Line 191"/>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51" name="Group 192"/>
            <p:cNvGrpSpPr>
              <a:grpSpLocks/>
            </p:cNvGrpSpPr>
            <p:nvPr/>
          </p:nvGrpSpPr>
          <p:grpSpPr bwMode="auto">
            <a:xfrm>
              <a:off x="5131" y="1797"/>
              <a:ext cx="268" cy="101"/>
              <a:chOff x="2875" y="1143"/>
              <a:chExt cx="330" cy="132"/>
            </a:xfrm>
          </p:grpSpPr>
          <p:sp>
            <p:nvSpPr>
              <p:cNvPr id="162" name="Line 193"/>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3" name="Line 194"/>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4" name="Line 195"/>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5" name="Line 196"/>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52" name="Group 197"/>
            <p:cNvGrpSpPr>
              <a:grpSpLocks/>
            </p:cNvGrpSpPr>
            <p:nvPr/>
          </p:nvGrpSpPr>
          <p:grpSpPr bwMode="auto">
            <a:xfrm>
              <a:off x="2239" y="1797"/>
              <a:ext cx="268" cy="101"/>
              <a:chOff x="2875" y="1143"/>
              <a:chExt cx="330" cy="132"/>
            </a:xfrm>
          </p:grpSpPr>
          <p:sp>
            <p:nvSpPr>
              <p:cNvPr id="158" name="Line 198"/>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9" name="Line 199"/>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0" name="Line 200"/>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1" name="Line 201"/>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53" name="Group 202"/>
            <p:cNvGrpSpPr>
              <a:grpSpLocks/>
            </p:cNvGrpSpPr>
            <p:nvPr/>
          </p:nvGrpSpPr>
          <p:grpSpPr bwMode="auto">
            <a:xfrm>
              <a:off x="3953" y="1797"/>
              <a:ext cx="268" cy="101"/>
              <a:chOff x="2875" y="1143"/>
              <a:chExt cx="330" cy="132"/>
            </a:xfrm>
          </p:grpSpPr>
          <p:sp>
            <p:nvSpPr>
              <p:cNvPr id="154" name="Line 203"/>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5" name="Line 204"/>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6" name="Line 205"/>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7" name="Line 206"/>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grpSp>
        <p:nvGrpSpPr>
          <p:cNvPr id="170" name="Group 213"/>
          <p:cNvGrpSpPr>
            <a:grpSpLocks/>
          </p:cNvGrpSpPr>
          <p:nvPr/>
        </p:nvGrpSpPr>
        <p:grpSpPr bwMode="auto">
          <a:xfrm>
            <a:off x="1111677" y="1453526"/>
            <a:ext cx="6902798" cy="682525"/>
            <a:chOff x="113" y="707"/>
            <a:chExt cx="5424" cy="581"/>
          </a:xfrm>
        </p:grpSpPr>
        <p:sp>
          <p:nvSpPr>
            <p:cNvPr id="171" name="Rectangle 209"/>
            <p:cNvSpPr>
              <a:spLocks noChangeArrowheads="1"/>
            </p:cNvSpPr>
            <p:nvPr/>
          </p:nvSpPr>
          <p:spPr bwMode="auto">
            <a:xfrm>
              <a:off x="950" y="1026"/>
              <a:ext cx="144" cy="260"/>
            </a:xfrm>
            <a:prstGeom prst="rect">
              <a:avLst/>
            </a:prstGeom>
            <a:solidFill>
              <a:srgbClr val="0000FF"/>
            </a:solidFill>
            <a:ln>
              <a:noFill/>
            </a:ln>
            <a:effectLst/>
            <a:extLst>
              <a:ext uri="{91240B29-F687-4F45-9708-019B960494DF}">
                <a14:hiddenLine xmlns:a14="http://schemas.microsoft.com/office/drawing/2010/main" w="19050" algn="ctr">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1" hangingPunct="1"/>
              <a:endParaRPr lang="zh-CN" altLang="en-US" sz="1400" b="1">
                <a:latin typeface="微软雅黑" pitchFamily="34" charset="-122"/>
                <a:ea typeface="微软雅黑" pitchFamily="34" charset="-122"/>
              </a:endParaRPr>
            </a:p>
          </p:txBody>
        </p:sp>
        <p:sp>
          <p:nvSpPr>
            <p:cNvPr id="172" name="Text Box 106"/>
            <p:cNvSpPr txBox="1">
              <a:spLocks noChangeArrowheads="1"/>
            </p:cNvSpPr>
            <p:nvPr/>
          </p:nvSpPr>
          <p:spPr bwMode="auto">
            <a:xfrm>
              <a:off x="1975" y="1026"/>
              <a:ext cx="45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com</a:t>
              </a:r>
            </a:p>
          </p:txBody>
        </p:sp>
        <p:sp>
          <p:nvSpPr>
            <p:cNvPr id="173" name="Text Box 107"/>
            <p:cNvSpPr txBox="1">
              <a:spLocks noChangeArrowheads="1"/>
            </p:cNvSpPr>
            <p:nvPr/>
          </p:nvSpPr>
          <p:spPr bwMode="auto">
            <a:xfrm>
              <a:off x="2472" y="1026"/>
              <a:ext cx="377"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net</a:t>
              </a:r>
            </a:p>
          </p:txBody>
        </p:sp>
        <p:sp>
          <p:nvSpPr>
            <p:cNvPr id="174" name="Text Box 108"/>
            <p:cNvSpPr txBox="1">
              <a:spLocks noChangeArrowheads="1"/>
            </p:cNvSpPr>
            <p:nvPr/>
          </p:nvSpPr>
          <p:spPr bwMode="auto">
            <a:xfrm>
              <a:off x="2900" y="1026"/>
              <a:ext cx="39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org</a:t>
              </a:r>
            </a:p>
          </p:txBody>
        </p:sp>
        <p:sp>
          <p:nvSpPr>
            <p:cNvPr id="175" name="Text Box 109"/>
            <p:cNvSpPr txBox="1">
              <a:spLocks noChangeArrowheads="1"/>
            </p:cNvSpPr>
            <p:nvPr/>
          </p:nvSpPr>
          <p:spPr bwMode="auto">
            <a:xfrm>
              <a:off x="3329" y="1026"/>
              <a:ext cx="41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edu</a:t>
              </a:r>
            </a:p>
          </p:txBody>
        </p:sp>
        <p:sp>
          <p:nvSpPr>
            <p:cNvPr id="176" name="Text Box 110"/>
            <p:cNvSpPr txBox="1">
              <a:spLocks noChangeArrowheads="1"/>
            </p:cNvSpPr>
            <p:nvPr/>
          </p:nvSpPr>
          <p:spPr bwMode="auto">
            <a:xfrm>
              <a:off x="3758" y="1026"/>
              <a:ext cx="41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gov</a:t>
              </a:r>
            </a:p>
          </p:txBody>
        </p:sp>
        <p:sp>
          <p:nvSpPr>
            <p:cNvPr id="177" name="Text Box 111"/>
            <p:cNvSpPr txBox="1">
              <a:spLocks noChangeArrowheads="1"/>
            </p:cNvSpPr>
            <p:nvPr/>
          </p:nvSpPr>
          <p:spPr bwMode="auto">
            <a:xfrm>
              <a:off x="1114" y="1026"/>
              <a:ext cx="46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aero</a:t>
              </a:r>
            </a:p>
          </p:txBody>
        </p:sp>
        <p:sp>
          <p:nvSpPr>
            <p:cNvPr id="178" name="Text Box 112"/>
            <p:cNvSpPr txBox="1">
              <a:spLocks noChangeArrowheads="1"/>
            </p:cNvSpPr>
            <p:nvPr/>
          </p:nvSpPr>
          <p:spPr bwMode="auto">
            <a:xfrm>
              <a:off x="4489" y="1026"/>
              <a:ext cx="31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cn</a:t>
              </a:r>
            </a:p>
          </p:txBody>
        </p:sp>
        <p:sp>
          <p:nvSpPr>
            <p:cNvPr id="179" name="Text Box 113"/>
            <p:cNvSpPr txBox="1">
              <a:spLocks noChangeArrowheads="1"/>
            </p:cNvSpPr>
            <p:nvPr/>
          </p:nvSpPr>
          <p:spPr bwMode="auto">
            <a:xfrm>
              <a:off x="4918" y="1026"/>
              <a:ext cx="32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uk</a:t>
              </a:r>
            </a:p>
          </p:txBody>
        </p:sp>
        <p:sp>
          <p:nvSpPr>
            <p:cNvPr id="180" name="Text Box 114"/>
            <p:cNvSpPr txBox="1">
              <a:spLocks noChangeArrowheads="1"/>
            </p:cNvSpPr>
            <p:nvPr/>
          </p:nvSpPr>
          <p:spPr bwMode="auto">
            <a:xfrm>
              <a:off x="5256" y="987"/>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t>
              </a:r>
            </a:p>
          </p:txBody>
        </p:sp>
        <p:sp>
          <p:nvSpPr>
            <p:cNvPr id="181" name="Rectangle 126"/>
            <p:cNvSpPr>
              <a:spLocks noChangeArrowheads="1"/>
            </p:cNvSpPr>
            <p:nvPr/>
          </p:nvSpPr>
          <p:spPr bwMode="auto">
            <a:xfrm>
              <a:off x="113" y="1005"/>
              <a:ext cx="708" cy="260"/>
            </a:xfrm>
            <a:prstGeom prst="rect">
              <a:avLst/>
            </a:prstGeom>
            <a:solidFill>
              <a:srgbClr val="0000FF"/>
            </a:solidFill>
            <a:ln>
              <a:noFill/>
            </a:ln>
            <a:effectLst/>
            <a:extLst>
              <a:ext uri="{91240B29-F687-4F45-9708-019B960494DF}">
                <a14:hiddenLine xmlns:a14="http://schemas.microsoft.com/office/drawing/2010/main" w="19050">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400" b="1" dirty="0">
                  <a:solidFill>
                    <a:schemeClr val="bg1"/>
                  </a:solidFill>
                  <a:latin typeface="微软雅黑" pitchFamily="34" charset="-122"/>
                  <a:ea typeface="微软雅黑" pitchFamily="34" charset="-122"/>
                </a:rPr>
                <a:t>顶级域名</a:t>
              </a:r>
            </a:p>
          </p:txBody>
        </p:sp>
        <p:sp>
          <p:nvSpPr>
            <p:cNvPr id="182" name="Line 133"/>
            <p:cNvSpPr>
              <a:spLocks noChangeShapeType="1"/>
            </p:cNvSpPr>
            <p:nvPr/>
          </p:nvSpPr>
          <p:spPr bwMode="auto">
            <a:xfrm flipH="1">
              <a:off x="2201" y="712"/>
              <a:ext cx="1068" cy="38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3" name="Line 134"/>
            <p:cNvSpPr>
              <a:spLocks noChangeShapeType="1"/>
            </p:cNvSpPr>
            <p:nvPr/>
          </p:nvSpPr>
          <p:spPr bwMode="auto">
            <a:xfrm flipH="1">
              <a:off x="2681" y="730"/>
              <a:ext cx="575" cy="35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4" name="Line 135"/>
            <p:cNvSpPr>
              <a:spLocks noChangeShapeType="1"/>
            </p:cNvSpPr>
            <p:nvPr/>
          </p:nvSpPr>
          <p:spPr bwMode="auto">
            <a:xfrm flipH="1">
              <a:off x="3134" y="730"/>
              <a:ext cx="131" cy="344"/>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5" name="Line 136"/>
            <p:cNvSpPr>
              <a:spLocks noChangeShapeType="1"/>
            </p:cNvSpPr>
            <p:nvPr/>
          </p:nvSpPr>
          <p:spPr bwMode="auto">
            <a:xfrm>
              <a:off x="3277" y="723"/>
              <a:ext cx="249" cy="365"/>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6" name="Line 137"/>
            <p:cNvSpPr>
              <a:spLocks noChangeShapeType="1"/>
            </p:cNvSpPr>
            <p:nvPr/>
          </p:nvSpPr>
          <p:spPr bwMode="auto">
            <a:xfrm>
              <a:off x="3275" y="715"/>
              <a:ext cx="681" cy="375"/>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7" name="Line 138"/>
            <p:cNvSpPr>
              <a:spLocks noChangeShapeType="1"/>
            </p:cNvSpPr>
            <p:nvPr/>
          </p:nvSpPr>
          <p:spPr bwMode="auto">
            <a:xfrm>
              <a:off x="3288" y="708"/>
              <a:ext cx="1353" cy="377"/>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8" name="Line 139"/>
            <p:cNvSpPr>
              <a:spLocks noChangeShapeType="1"/>
            </p:cNvSpPr>
            <p:nvPr/>
          </p:nvSpPr>
          <p:spPr bwMode="auto">
            <a:xfrm flipH="1">
              <a:off x="1358" y="707"/>
              <a:ext cx="1933" cy="370"/>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9" name="Line 140"/>
            <p:cNvSpPr>
              <a:spLocks noChangeShapeType="1"/>
            </p:cNvSpPr>
            <p:nvPr/>
          </p:nvSpPr>
          <p:spPr bwMode="auto">
            <a:xfrm>
              <a:off x="3250" y="709"/>
              <a:ext cx="1777" cy="351"/>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90" name="Text Box 141"/>
            <p:cNvSpPr txBox="1">
              <a:spLocks noChangeArrowheads="1"/>
            </p:cNvSpPr>
            <p:nvPr/>
          </p:nvSpPr>
          <p:spPr bwMode="auto">
            <a:xfrm>
              <a:off x="1647" y="986"/>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dirty="0">
                  <a:solidFill>
                    <a:schemeClr val="tx1"/>
                  </a:solidFill>
                  <a:latin typeface="微软雅黑" pitchFamily="34" charset="-122"/>
                  <a:ea typeface="微软雅黑" pitchFamily="34" charset="-122"/>
                </a:rPr>
                <a:t>…</a:t>
              </a:r>
            </a:p>
          </p:txBody>
        </p:sp>
        <p:sp>
          <p:nvSpPr>
            <p:cNvPr id="191" name="Text Box 207"/>
            <p:cNvSpPr txBox="1">
              <a:spLocks noChangeArrowheads="1"/>
            </p:cNvSpPr>
            <p:nvPr/>
          </p:nvSpPr>
          <p:spPr bwMode="auto">
            <a:xfrm>
              <a:off x="4147" y="985"/>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t>
              </a:r>
            </a:p>
          </p:txBody>
        </p:sp>
      </p:grpSp>
    </p:spTree>
    <p:extLst>
      <p:ext uri="{BB962C8B-B14F-4D97-AF65-F5344CB8AC3E}">
        <p14:creationId xmlns:p14="http://schemas.microsoft.com/office/powerpoint/2010/main" val="3122274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wipe(up)">
                                      <p:cBhvr>
                                        <p:cTn id="7" dur="1000"/>
                                        <p:tgtEl>
                                          <p:spTgt spid="170"/>
                                        </p:tgtEl>
                                      </p:cBhvr>
                                    </p:animEffect>
                                  </p:childTnLst>
                                </p:cTn>
                              </p:par>
                            </p:childTnLst>
                          </p:cTn>
                        </p:par>
                        <p:par>
                          <p:cTn id="8" fill="hold">
                            <p:stCondLst>
                              <p:cond delay="1000"/>
                            </p:stCondLst>
                            <p:childTnLst>
                              <p:par>
                                <p:cTn id="9" presetID="22" presetClass="entr" presetSubtype="1" fill="hold" nodeType="afterEffect">
                                  <p:stCondLst>
                                    <p:cond delay="500"/>
                                  </p:stCondLst>
                                  <p:childTnLst>
                                    <p:set>
                                      <p:cBhvr>
                                        <p:cTn id="10" dur="1" fill="hold">
                                          <p:stCondLst>
                                            <p:cond delay="0"/>
                                          </p:stCondLst>
                                        </p:cTn>
                                        <p:tgtEl>
                                          <p:spTgt spid="90"/>
                                        </p:tgtEl>
                                        <p:attrNameLst>
                                          <p:attrName>style.visibility</p:attrName>
                                        </p:attrNameLst>
                                      </p:cBhvr>
                                      <p:to>
                                        <p:strVal val="visible"/>
                                      </p:to>
                                    </p:set>
                                    <p:animEffect transition="in" filter="wipe(up)">
                                      <p:cBhvr>
                                        <p:cTn id="11" dur="1000"/>
                                        <p:tgtEl>
                                          <p:spTgt spid="90"/>
                                        </p:tgtEl>
                                      </p:cBhvr>
                                    </p:animEffect>
                                  </p:childTnLst>
                                </p:cTn>
                              </p:par>
                            </p:childTnLst>
                          </p:cTn>
                        </p:par>
                        <p:par>
                          <p:cTn id="12" fill="hold">
                            <p:stCondLst>
                              <p:cond delay="2500"/>
                            </p:stCondLst>
                            <p:childTnLst>
                              <p:par>
                                <p:cTn id="13" presetID="22" presetClass="entr" presetSubtype="1" fill="hold" nodeType="afterEffect">
                                  <p:stCondLst>
                                    <p:cond delay="500"/>
                                  </p:stCondLst>
                                  <p:childTnLst>
                                    <p:set>
                                      <p:cBhvr>
                                        <p:cTn id="14" dur="1" fill="hold">
                                          <p:stCondLst>
                                            <p:cond delay="0"/>
                                          </p:stCondLst>
                                        </p:cTn>
                                        <p:tgtEl>
                                          <p:spTgt spid="137"/>
                                        </p:tgtEl>
                                        <p:attrNameLst>
                                          <p:attrName>style.visibility</p:attrName>
                                        </p:attrNameLst>
                                      </p:cBhvr>
                                      <p:to>
                                        <p:strVal val="visible"/>
                                      </p:to>
                                    </p:set>
                                    <p:animEffect transition="in" filter="wipe(up)">
                                      <p:cBhvr>
                                        <p:cTn id="15" dur="1000"/>
                                        <p:tgtEl>
                                          <p:spTgt spid="137"/>
                                        </p:tgtEl>
                                      </p:cBhvr>
                                    </p:animEffect>
                                  </p:childTnLst>
                                </p:cTn>
                              </p:par>
                            </p:childTnLst>
                          </p:cTn>
                        </p:par>
                        <p:par>
                          <p:cTn id="16" fill="hold">
                            <p:stCondLst>
                              <p:cond delay="4000"/>
                            </p:stCondLst>
                            <p:childTnLst>
                              <p:par>
                                <p:cTn id="17" presetID="22" presetClass="entr" presetSubtype="1" fill="hold" nodeType="afterEffect">
                                  <p:stCondLst>
                                    <p:cond delay="500"/>
                                  </p:stCondLst>
                                  <p:childTnLst>
                                    <p:set>
                                      <p:cBhvr>
                                        <p:cTn id="18" dur="1" fill="hold">
                                          <p:stCondLst>
                                            <p:cond delay="0"/>
                                          </p:stCondLst>
                                        </p:cTn>
                                        <p:tgtEl>
                                          <p:spTgt spid="82"/>
                                        </p:tgtEl>
                                        <p:attrNameLst>
                                          <p:attrName>style.visibility</p:attrName>
                                        </p:attrNameLst>
                                      </p:cBhvr>
                                      <p:to>
                                        <p:strVal val="visible"/>
                                      </p:to>
                                    </p:set>
                                    <p:animEffect transition="in" filter="wipe(up)">
                                      <p:cBhvr>
                                        <p:cTn id="19"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94763"/>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477520" y="652492"/>
            <a:ext cx="41889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6.4.5  </a:t>
            </a:r>
            <a:r>
              <a:rPr lang="zh-CN" altLang="en-US" sz="2400" b="1" dirty="0">
                <a:solidFill>
                  <a:schemeClr val="bg1"/>
                </a:solidFill>
                <a:latin typeface="微软雅黑" pitchFamily="34" charset="-122"/>
                <a:ea typeface="微软雅黑" pitchFamily="34" charset="-122"/>
              </a:rPr>
              <a:t>万维网的信息检索系统</a:t>
            </a:r>
          </a:p>
        </p:txBody>
      </p:sp>
      <p:sp>
        <p:nvSpPr>
          <p:cNvPr id="7" name="AutoShape 5"/>
          <p:cNvSpPr>
            <a:spLocks noChangeArrowheads="1"/>
          </p:cNvSpPr>
          <p:nvPr/>
        </p:nvSpPr>
        <p:spPr bwMode="auto">
          <a:xfrm>
            <a:off x="556963" y="125824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8" name="Rectangle 6"/>
          <p:cNvSpPr>
            <a:spLocks noChangeArrowheads="1"/>
          </p:cNvSpPr>
          <p:nvPr/>
        </p:nvSpPr>
        <p:spPr bwMode="auto">
          <a:xfrm>
            <a:off x="2628737" y="1225032"/>
            <a:ext cx="39052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全文检索搜索和分类目录搜索</a:t>
            </a:r>
          </a:p>
        </p:txBody>
      </p:sp>
      <p:sp>
        <p:nvSpPr>
          <p:cNvPr id="9" name="Rectangle 68"/>
          <p:cNvSpPr>
            <a:spLocks noChangeArrowheads="1"/>
          </p:cNvSpPr>
          <p:nvPr/>
        </p:nvSpPr>
        <p:spPr bwMode="auto">
          <a:xfrm>
            <a:off x="483810" y="1619333"/>
            <a:ext cx="8121929" cy="2875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100"/>
              </a:lnSpc>
              <a:buClr>
                <a:srgbClr val="0070C0"/>
              </a:buClr>
              <a:buFont typeface="Wingdings" pitchFamily="2" charset="2"/>
              <a:buChar char="l"/>
            </a:pPr>
            <a:r>
              <a:rPr lang="zh-CN" altLang="en-US" sz="2000" b="1" dirty="0">
                <a:latin typeface="微软雅黑" pitchFamily="34" charset="-122"/>
                <a:ea typeface="微软雅黑" pitchFamily="34" charset="-122"/>
              </a:rPr>
              <a:t>在万维网中用来进行搜索的程序叫做</a:t>
            </a:r>
            <a:r>
              <a:rPr lang="zh-CN" altLang="en-US" sz="2000" b="1" dirty="0">
                <a:solidFill>
                  <a:srgbClr val="0000FF"/>
                </a:solidFill>
                <a:latin typeface="微软雅黑" pitchFamily="34" charset="-122"/>
                <a:ea typeface="微软雅黑" pitchFamily="34" charset="-122"/>
              </a:rPr>
              <a:t>搜索引擎</a:t>
            </a:r>
            <a:r>
              <a:rPr lang="zh-CN" altLang="en-US" sz="2000" b="1" dirty="0">
                <a:latin typeface="微软雅黑" pitchFamily="34" charset="-122"/>
                <a:ea typeface="微软雅黑" pitchFamily="34" charset="-122"/>
              </a:rPr>
              <a:t>。</a:t>
            </a:r>
          </a:p>
          <a:p>
            <a:pPr marL="285750" indent="-285750" eaLnBrk="0" hangingPunct="0">
              <a:lnSpc>
                <a:spcPts val="31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全文检索搜索引擎</a:t>
            </a:r>
            <a:r>
              <a:rPr lang="zh-CN" altLang="en-US" sz="2000" b="1" dirty="0">
                <a:latin typeface="微软雅黑" pitchFamily="34" charset="-122"/>
                <a:ea typeface="微软雅黑" pitchFamily="34" charset="-122"/>
              </a:rPr>
              <a:t>是一种纯技术型的检索工具。它的工作原理是通过搜索软件到互联网上的各网站收集信息，找到一个网站后可以从这个网站再链接到另一个网站。然后按照一定的规则建立一个很大的在线数据库供用户查询。</a:t>
            </a:r>
          </a:p>
          <a:p>
            <a:pPr marL="285750" indent="-285750" eaLnBrk="0" hangingPunct="0">
              <a:lnSpc>
                <a:spcPts val="3100"/>
              </a:lnSpc>
              <a:buClr>
                <a:srgbClr val="0070C0"/>
              </a:buClr>
              <a:buFont typeface="Wingdings" pitchFamily="2" charset="2"/>
              <a:buChar char="l"/>
            </a:pPr>
            <a:r>
              <a:rPr lang="zh-CN" altLang="en-US" sz="2000" b="1" dirty="0">
                <a:latin typeface="微软雅黑" pitchFamily="34" charset="-122"/>
                <a:ea typeface="微软雅黑" pitchFamily="34" charset="-122"/>
              </a:rPr>
              <a:t>用户在查询时只要输入关键词，就从已经建立的索引数据库上进行查询（并不是实时地在互联网上检索到的信息）。</a:t>
            </a:r>
          </a:p>
        </p:txBody>
      </p:sp>
    </p:spTree>
    <p:extLst>
      <p:ext uri="{BB962C8B-B14F-4D97-AF65-F5344CB8AC3E}">
        <p14:creationId xmlns:p14="http://schemas.microsoft.com/office/powerpoint/2010/main" val="2285146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563108"/>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分类目录搜索引擎</a:t>
            </a:r>
            <a:r>
              <a:rPr lang="zh-CN" altLang="en-US" sz="2000" b="1" dirty="0">
                <a:latin typeface="微软雅黑" pitchFamily="34" charset="-122"/>
                <a:ea typeface="微软雅黑" pitchFamily="34" charset="-122"/>
              </a:rPr>
              <a:t>并不采集网站的任何信息，而是利用各网站向搜索引擎提交的网站信息时填写的关键词和网站描述等信息，经过人工审核编辑后，如果认为符合网站登录的条件，则输入到分类目录的数据库中，供网上用户查询。</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分类目录搜索也叫做</a:t>
            </a:r>
            <a:r>
              <a:rPr lang="zh-CN" altLang="en-US" sz="2000" b="1" dirty="0">
                <a:solidFill>
                  <a:srgbClr val="0000FF"/>
                </a:solidFill>
                <a:latin typeface="微软雅黑" pitchFamily="34" charset="-122"/>
                <a:ea typeface="微软雅黑" pitchFamily="34" charset="-122"/>
              </a:rPr>
              <a:t>分类网站搜索</a:t>
            </a:r>
            <a:r>
              <a:rPr lang="zh-CN" altLang="en-US" sz="2000" b="1" dirty="0">
                <a:latin typeface="微软雅黑" pitchFamily="34" charset="-122"/>
                <a:ea typeface="微软雅黑" pitchFamily="34" charset="-122"/>
              </a:rPr>
              <a:t>。 </a:t>
            </a:r>
          </a:p>
        </p:txBody>
      </p:sp>
      <p:sp>
        <p:nvSpPr>
          <p:cNvPr id="3" name="AutoShape 5"/>
          <p:cNvSpPr>
            <a:spLocks noChangeArrowheads="1"/>
          </p:cNvSpPr>
          <p:nvPr/>
        </p:nvSpPr>
        <p:spPr bwMode="auto">
          <a:xfrm>
            <a:off x="556963" y="122195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170572"/>
            <a:ext cx="1723549"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分类目录搜索</a:t>
            </a:r>
          </a:p>
        </p:txBody>
      </p:sp>
    </p:spTree>
    <p:extLst>
      <p:ext uri="{BB962C8B-B14F-4D97-AF65-F5344CB8AC3E}">
        <p14:creationId xmlns:p14="http://schemas.microsoft.com/office/powerpoint/2010/main" val="3605791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895596"/>
            <a:ext cx="7837229" cy="3554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最著名的全文检索搜索引擎：</a:t>
            </a:r>
          </a:p>
          <a:p>
            <a:pPr marL="633413" indent="-342900" eaLnBrk="0" hangingPunct="0">
              <a:lnSpc>
                <a:spcPts val="3000"/>
              </a:lnSpc>
              <a:buClr>
                <a:srgbClr val="7030A0"/>
              </a:buClr>
              <a:buFont typeface="+mj-lt"/>
              <a:buAutoNum type="arabicPeriod"/>
            </a:pPr>
            <a:r>
              <a:rPr lang="en-US" altLang="zh-CN" sz="2000" b="1" dirty="0">
                <a:solidFill>
                  <a:srgbClr val="0000FF"/>
                </a:solidFill>
                <a:latin typeface="微软雅黑" pitchFamily="34" charset="-122"/>
                <a:ea typeface="微软雅黑" pitchFamily="34" charset="-122"/>
              </a:rPr>
              <a:t>Google</a:t>
            </a:r>
            <a:r>
              <a:rPr lang="zh-CN" altLang="en-US" sz="2000" b="1" dirty="0">
                <a:solidFill>
                  <a:srgbClr val="0000FF"/>
                </a:solidFill>
                <a:latin typeface="微软雅黑" pitchFamily="34" charset="-122"/>
                <a:ea typeface="微软雅黑" pitchFamily="34" charset="-122"/>
              </a:rPr>
              <a:t>（谷歌）</a:t>
            </a:r>
            <a:r>
              <a:rPr lang="en-US" altLang="zh-CN" sz="2000" b="1" dirty="0">
                <a:solidFill>
                  <a:srgbClr val="0000FF"/>
                </a:solidFill>
                <a:latin typeface="微软雅黑" pitchFamily="34" charset="-122"/>
                <a:ea typeface="微软雅黑" pitchFamily="34" charset="-122"/>
              </a:rPr>
              <a:t>(www.google.com) </a:t>
            </a:r>
          </a:p>
          <a:p>
            <a:pPr marL="633413" indent="-34290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百度 </a:t>
            </a:r>
            <a:r>
              <a:rPr lang="en-US" altLang="zh-CN" sz="2000" b="1" dirty="0">
                <a:solidFill>
                  <a:srgbClr val="0000FF"/>
                </a:solidFill>
                <a:latin typeface="微软雅黑" pitchFamily="34" charset="-122"/>
                <a:ea typeface="微软雅黑" pitchFamily="34" charset="-122"/>
              </a:rPr>
              <a:t>(www.baidu.com) </a:t>
            </a:r>
          </a:p>
          <a:p>
            <a:pPr marL="342900" indent="-34290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最著名的分类目录搜索引擎：</a:t>
            </a:r>
          </a:p>
          <a:p>
            <a:pPr marL="633413" indent="-34290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雅虎 </a:t>
            </a:r>
            <a:r>
              <a:rPr lang="en-US" altLang="zh-CN" sz="2000" b="1" dirty="0">
                <a:solidFill>
                  <a:srgbClr val="0000FF"/>
                </a:solidFill>
                <a:latin typeface="微软雅黑" pitchFamily="34" charset="-122"/>
                <a:ea typeface="微软雅黑" pitchFamily="34" charset="-122"/>
              </a:rPr>
              <a:t>(www.yahoo.com)</a:t>
            </a:r>
          </a:p>
          <a:p>
            <a:pPr marL="633413" indent="-34290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雅虎中国 </a:t>
            </a:r>
            <a:r>
              <a:rPr lang="en-US" altLang="zh-CN" sz="2000" b="1" dirty="0">
                <a:solidFill>
                  <a:srgbClr val="0000FF"/>
                </a:solidFill>
                <a:latin typeface="微软雅黑" pitchFamily="34" charset="-122"/>
                <a:ea typeface="微软雅黑" pitchFamily="34" charset="-122"/>
              </a:rPr>
              <a:t>(cn.yahoo.com)</a:t>
            </a:r>
          </a:p>
          <a:p>
            <a:pPr marL="633413" indent="-34290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新浪 </a:t>
            </a:r>
            <a:r>
              <a:rPr lang="en-US" altLang="zh-CN" sz="2000" b="1" dirty="0">
                <a:solidFill>
                  <a:srgbClr val="0000FF"/>
                </a:solidFill>
                <a:latin typeface="微软雅黑" pitchFamily="34" charset="-122"/>
                <a:ea typeface="微软雅黑" pitchFamily="34" charset="-122"/>
              </a:rPr>
              <a:t>(www.sina.com)</a:t>
            </a:r>
          </a:p>
          <a:p>
            <a:pPr marL="633413" indent="-34290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搜狐 </a:t>
            </a:r>
            <a:r>
              <a:rPr lang="en-US" altLang="zh-CN" sz="2000" b="1" dirty="0">
                <a:solidFill>
                  <a:srgbClr val="0000FF"/>
                </a:solidFill>
                <a:latin typeface="微软雅黑" pitchFamily="34" charset="-122"/>
                <a:ea typeface="微软雅黑" pitchFamily="34" charset="-122"/>
              </a:rPr>
              <a:t>(www.sohu.com)</a:t>
            </a:r>
          </a:p>
          <a:p>
            <a:pPr marL="633413" indent="-34290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网易 </a:t>
            </a:r>
            <a:r>
              <a:rPr lang="en-US" altLang="zh-CN" sz="2000" b="1" dirty="0">
                <a:solidFill>
                  <a:srgbClr val="0000FF"/>
                </a:solidFill>
                <a:latin typeface="微软雅黑" pitchFamily="34" charset="-122"/>
                <a:ea typeface="微软雅黑" pitchFamily="34" charset="-122"/>
              </a:rPr>
              <a:t>(www.163.com) </a:t>
            </a:r>
          </a:p>
        </p:txBody>
      </p:sp>
      <p:sp>
        <p:nvSpPr>
          <p:cNvPr id="3" name="AutoShape 5"/>
          <p:cNvSpPr>
            <a:spLocks noChangeArrowheads="1"/>
          </p:cNvSpPr>
          <p:nvPr/>
        </p:nvSpPr>
        <p:spPr bwMode="auto">
          <a:xfrm>
            <a:off x="556963" y="60930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557924"/>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一些著名的搜索引擎</a:t>
            </a:r>
          </a:p>
        </p:txBody>
      </p:sp>
    </p:spTree>
    <p:extLst>
      <p:ext uri="{BB962C8B-B14F-4D97-AF65-F5344CB8AC3E}">
        <p14:creationId xmlns:p14="http://schemas.microsoft.com/office/powerpoint/2010/main" val="3254901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837428"/>
            <a:ext cx="794176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垂直搜索引擎 </a:t>
            </a:r>
            <a:r>
              <a:rPr lang="en-US" altLang="zh-CN" sz="2000" b="1" dirty="0">
                <a:latin typeface="微软雅黑" pitchFamily="34" charset="-122"/>
                <a:ea typeface="微软雅黑" pitchFamily="34" charset="-122"/>
              </a:rPr>
              <a:t>(Vertical Search Engine) </a:t>
            </a:r>
            <a:r>
              <a:rPr lang="zh-CN" altLang="en-US" sz="2000" b="1" dirty="0">
                <a:latin typeface="微软雅黑" pitchFamily="34" charset="-122"/>
                <a:ea typeface="微软雅黑" pitchFamily="34" charset="-122"/>
              </a:rPr>
              <a:t>针对某一特定领域、特定人群或某一特定需求提供搜索服务。</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垂直搜索也是提供关键字来进行搜索的，但被放到了一个行业知识的上下文中，返回的结果更倾向于信息、消息、条目等。 </a:t>
            </a:r>
          </a:p>
        </p:txBody>
      </p:sp>
      <p:sp>
        <p:nvSpPr>
          <p:cNvPr id="3" name="AutoShape 5"/>
          <p:cNvSpPr>
            <a:spLocks noChangeArrowheads="1"/>
          </p:cNvSpPr>
          <p:nvPr/>
        </p:nvSpPr>
        <p:spPr bwMode="auto">
          <a:xfrm>
            <a:off x="556963" y="1496276"/>
            <a:ext cx="7941769"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444892"/>
            <a:ext cx="1723549"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垂直搜索引擎</a:t>
            </a:r>
          </a:p>
        </p:txBody>
      </p:sp>
    </p:spTree>
    <p:extLst>
      <p:ext uri="{BB962C8B-B14F-4D97-AF65-F5344CB8AC3E}">
        <p14:creationId xmlns:p14="http://schemas.microsoft.com/office/powerpoint/2010/main" val="1820968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740483"/>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3246961" y="698212"/>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6.4.6  </a:t>
            </a:r>
            <a:r>
              <a:rPr lang="zh-CN" altLang="en-US" sz="2400" b="1" dirty="0">
                <a:solidFill>
                  <a:schemeClr val="bg1"/>
                </a:solidFill>
                <a:latin typeface="微软雅黑" pitchFamily="34" charset="-122"/>
                <a:ea typeface="微软雅黑" pitchFamily="34" charset="-122"/>
              </a:rPr>
              <a:t>博客和微博</a:t>
            </a:r>
          </a:p>
        </p:txBody>
      </p:sp>
      <p:sp>
        <p:nvSpPr>
          <p:cNvPr id="7" name="AutoShape 5"/>
          <p:cNvSpPr>
            <a:spLocks noChangeArrowheads="1"/>
          </p:cNvSpPr>
          <p:nvPr/>
        </p:nvSpPr>
        <p:spPr bwMode="auto">
          <a:xfrm>
            <a:off x="556963" y="130396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8" name="Rectangle 6"/>
          <p:cNvSpPr>
            <a:spLocks noChangeArrowheads="1"/>
          </p:cNvSpPr>
          <p:nvPr/>
        </p:nvSpPr>
        <p:spPr bwMode="auto">
          <a:xfrm>
            <a:off x="4039380" y="1270752"/>
            <a:ext cx="10839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博客</a:t>
            </a:r>
          </a:p>
        </p:txBody>
      </p:sp>
      <p:sp>
        <p:nvSpPr>
          <p:cNvPr id="9" name="Rectangle 68"/>
          <p:cNvSpPr>
            <a:spLocks noChangeArrowheads="1"/>
          </p:cNvSpPr>
          <p:nvPr/>
        </p:nvSpPr>
        <p:spPr bwMode="auto">
          <a:xfrm>
            <a:off x="456378" y="1665053"/>
            <a:ext cx="8358438"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博客是</a:t>
            </a:r>
            <a:r>
              <a:rPr lang="zh-CN" altLang="en-US" sz="2000" b="1" dirty="0">
                <a:solidFill>
                  <a:srgbClr val="0000FF"/>
                </a:solidFill>
                <a:latin typeface="微软雅黑" pitchFamily="34" charset="-122"/>
                <a:ea typeface="微软雅黑" pitchFamily="34" charset="-122"/>
              </a:rPr>
              <a:t>万维网日志 </a:t>
            </a:r>
            <a:r>
              <a:rPr lang="en-US" altLang="zh-CN" sz="2000" b="1" dirty="0">
                <a:latin typeface="微软雅黑" pitchFamily="34" charset="-122"/>
                <a:ea typeface="微软雅黑" pitchFamily="34" charset="-122"/>
              </a:rPr>
              <a:t>(weblog) </a:t>
            </a:r>
            <a:r>
              <a:rPr lang="zh-CN" altLang="en-US" sz="2000" b="1" dirty="0">
                <a:latin typeface="微软雅黑" pitchFamily="34" charset="-122"/>
                <a:ea typeface="微软雅黑" pitchFamily="34" charset="-122"/>
              </a:rPr>
              <a:t>的简称。也有人把 </a:t>
            </a:r>
            <a:r>
              <a:rPr lang="en-US" altLang="zh-CN" sz="2000" b="1" dirty="0">
                <a:latin typeface="微软雅黑" pitchFamily="34" charset="-122"/>
                <a:ea typeface="微软雅黑" pitchFamily="34" charset="-122"/>
              </a:rPr>
              <a:t>blog </a:t>
            </a:r>
            <a:r>
              <a:rPr lang="zh-CN" altLang="en-US" sz="2000" b="1" dirty="0">
                <a:latin typeface="微软雅黑" pitchFamily="34" charset="-122"/>
                <a:ea typeface="微软雅黑" pitchFamily="34" charset="-122"/>
              </a:rPr>
              <a:t>进行音译，译为“部落格”，或“部落阁”。还有人用“博文”来表示“博客文章”。</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Weblog </a:t>
            </a:r>
            <a:r>
              <a:rPr lang="zh-CN" altLang="en-US" sz="2000" b="1" dirty="0">
                <a:latin typeface="微软雅黑" pitchFamily="34" charset="-122"/>
                <a:ea typeface="微软雅黑" pitchFamily="34" charset="-122"/>
              </a:rPr>
              <a:t>这个新词是 </a:t>
            </a:r>
            <a:r>
              <a:rPr lang="en-US" altLang="zh-CN" sz="2000" b="1" dirty="0" err="1">
                <a:latin typeface="微软雅黑" pitchFamily="34" charset="-122"/>
                <a:ea typeface="微软雅黑" pitchFamily="34" charset="-122"/>
              </a:rPr>
              <a:t>Jorn</a:t>
            </a:r>
            <a:r>
              <a:rPr lang="en-US" altLang="zh-CN" sz="2000" b="1" dirty="0">
                <a:latin typeface="微软雅黑" pitchFamily="34" charset="-122"/>
                <a:ea typeface="微软雅黑" pitchFamily="34" charset="-122"/>
              </a:rPr>
              <a:t> Barger </a:t>
            </a:r>
            <a:r>
              <a:rPr lang="zh-CN" altLang="en-US" sz="2000" b="1" dirty="0">
                <a:latin typeface="微软雅黑" pitchFamily="34" charset="-122"/>
                <a:ea typeface="微软雅黑" pitchFamily="34" charset="-122"/>
              </a:rPr>
              <a:t>于 </a:t>
            </a:r>
            <a:r>
              <a:rPr lang="en-US" altLang="zh-CN" sz="2000" b="1" dirty="0">
                <a:latin typeface="微软雅黑" pitchFamily="34" charset="-122"/>
                <a:ea typeface="微软雅黑" pitchFamily="34" charset="-122"/>
              </a:rPr>
              <a:t>1997 </a:t>
            </a:r>
            <a:r>
              <a:rPr lang="zh-CN" altLang="en-US" sz="2000" b="1" dirty="0">
                <a:latin typeface="微软雅黑" pitchFamily="34" charset="-122"/>
                <a:ea typeface="微软雅黑" pitchFamily="34" charset="-122"/>
              </a:rPr>
              <a:t>年创造的。</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简写的 </a:t>
            </a:r>
            <a:r>
              <a:rPr lang="en-US" altLang="zh-CN" sz="2000" b="1" dirty="0">
                <a:latin typeface="微软雅黑" pitchFamily="34" charset="-122"/>
                <a:ea typeface="微软雅黑" pitchFamily="34" charset="-122"/>
              </a:rPr>
              <a:t>blog</a:t>
            </a:r>
            <a:r>
              <a:rPr lang="zh-CN" altLang="en-US" sz="2000" b="1" dirty="0">
                <a:latin typeface="微软雅黑" pitchFamily="34" charset="-122"/>
                <a:ea typeface="微软雅黑" pitchFamily="34" charset="-122"/>
              </a:rPr>
              <a:t>（这是今天最常用的术语）则是 </a:t>
            </a:r>
            <a:r>
              <a:rPr lang="en-US" altLang="zh-CN" sz="2000" b="1" dirty="0">
                <a:latin typeface="微软雅黑" pitchFamily="34" charset="-122"/>
                <a:ea typeface="微软雅黑" pitchFamily="34" charset="-122"/>
              </a:rPr>
              <a:t>Peter </a:t>
            </a:r>
            <a:r>
              <a:rPr lang="en-US" altLang="zh-CN" sz="2000" b="1" dirty="0" err="1">
                <a:latin typeface="微软雅黑" pitchFamily="34" charset="-122"/>
                <a:ea typeface="微软雅黑" pitchFamily="34" charset="-122"/>
              </a:rPr>
              <a:t>Merholz</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于 </a:t>
            </a:r>
            <a:r>
              <a:rPr lang="en-US" altLang="zh-CN" sz="2000" b="1" dirty="0">
                <a:latin typeface="微软雅黑" pitchFamily="34" charset="-122"/>
                <a:ea typeface="微软雅黑" pitchFamily="34" charset="-122"/>
              </a:rPr>
              <a:t>1999 </a:t>
            </a:r>
            <a:r>
              <a:rPr lang="zh-CN" altLang="en-US" sz="2000" b="1" dirty="0">
                <a:latin typeface="微软雅黑" pitchFamily="34" charset="-122"/>
                <a:ea typeface="微软雅黑" pitchFamily="34" charset="-122"/>
              </a:rPr>
              <a:t>年创造的。</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有人把 </a:t>
            </a:r>
            <a:r>
              <a:rPr lang="en-US" altLang="zh-CN" sz="2000" b="1" dirty="0">
                <a:latin typeface="微软雅黑" pitchFamily="34" charset="-122"/>
                <a:ea typeface="微软雅黑" pitchFamily="34" charset="-122"/>
              </a:rPr>
              <a:t>blog </a:t>
            </a:r>
            <a:r>
              <a:rPr lang="zh-CN" altLang="en-US" sz="2000" b="1" dirty="0">
                <a:latin typeface="微软雅黑" pitchFamily="34" charset="-122"/>
                <a:ea typeface="微软雅黑" pitchFamily="34" charset="-122"/>
              </a:rPr>
              <a:t>既当作名词，也当作动词，表示</a:t>
            </a:r>
            <a:r>
              <a:rPr lang="zh-CN" altLang="en-US" sz="2000" b="1" dirty="0">
                <a:solidFill>
                  <a:srgbClr val="0000FF"/>
                </a:solidFill>
                <a:latin typeface="微软雅黑" pitchFamily="34" charset="-122"/>
                <a:ea typeface="微软雅黑" pitchFamily="34" charset="-122"/>
              </a:rPr>
              <a:t>编辑博客</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写博客</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3976689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40454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654659" y="1371336"/>
            <a:ext cx="18533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博客（续）</a:t>
            </a:r>
          </a:p>
        </p:txBody>
      </p:sp>
      <p:sp>
        <p:nvSpPr>
          <p:cNvPr id="4" name="Rectangle 68"/>
          <p:cNvSpPr>
            <a:spLocks noChangeArrowheads="1"/>
          </p:cNvSpPr>
          <p:nvPr/>
        </p:nvSpPr>
        <p:spPr bwMode="auto">
          <a:xfrm>
            <a:off x="483810" y="1774781"/>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博客已经极大地扩充了互联网的应用和影响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在博客出现以前，网民是互联网上内容的消费者。</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但博客改变了这种情况，网民不仅是互联网上内容的消费者，而且还是互联网上内容的生产者 。  </a:t>
            </a:r>
          </a:p>
        </p:txBody>
      </p:sp>
    </p:spTree>
    <p:extLst>
      <p:ext uri="{BB962C8B-B14F-4D97-AF65-F5344CB8AC3E}">
        <p14:creationId xmlns:p14="http://schemas.microsoft.com/office/powerpoint/2010/main" val="1155660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0045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4077852" y="667248"/>
            <a:ext cx="1007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微博</a:t>
            </a:r>
          </a:p>
        </p:txBody>
      </p:sp>
      <p:sp>
        <p:nvSpPr>
          <p:cNvPr id="4" name="Rectangle 68"/>
          <p:cNvSpPr>
            <a:spLocks noChangeArrowheads="1"/>
          </p:cNvSpPr>
          <p:nvPr/>
        </p:nvSpPr>
        <p:spPr bwMode="auto">
          <a:xfrm>
            <a:off x="483810" y="1061549"/>
            <a:ext cx="8212134" cy="3433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微博就是</a:t>
            </a:r>
            <a:r>
              <a:rPr lang="zh-CN" altLang="en-US" sz="2000" b="1" dirty="0">
                <a:solidFill>
                  <a:srgbClr val="0000FF"/>
                </a:solidFill>
                <a:latin typeface="微软雅黑" pitchFamily="34" charset="-122"/>
                <a:ea typeface="微软雅黑" pitchFamily="34" charset="-122"/>
              </a:rPr>
              <a:t>微型博客</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microblog</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，又称为微博客。</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微博不同于一般的博客。微博只记录片段、碎语，三言两语，现场记录，发发感慨，晒晒心情，永远只针对一个问题进行回答。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用户可以通过网页、</a:t>
            </a:r>
            <a:r>
              <a:rPr lang="en-US" altLang="zh-CN" sz="2000" b="1" dirty="0">
                <a:latin typeface="微软雅黑" pitchFamily="34" charset="-122"/>
                <a:ea typeface="微软雅黑" pitchFamily="34" charset="-122"/>
              </a:rPr>
              <a:t>WAP </a:t>
            </a:r>
            <a:r>
              <a:rPr lang="zh-CN" altLang="en-US" sz="2000" b="1" dirty="0">
                <a:latin typeface="微软雅黑" pitchFamily="34" charset="-122"/>
                <a:ea typeface="微软雅黑" pitchFamily="34" charset="-122"/>
              </a:rPr>
              <a:t>网、手机短信彩信、手机客户端等多种方式更新自己的微博。</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每条微博字数最初限制为</a:t>
            </a:r>
            <a:r>
              <a:rPr lang="en-US" altLang="zh-CN" sz="2000" b="1" dirty="0">
                <a:latin typeface="微软雅黑" pitchFamily="34" charset="-122"/>
                <a:ea typeface="微软雅黑" pitchFamily="34" charset="-122"/>
              </a:rPr>
              <a:t>140</a:t>
            </a:r>
            <a:r>
              <a:rPr lang="zh-CN" altLang="en-US" sz="2000" b="1" dirty="0">
                <a:latin typeface="微软雅黑" pitchFamily="34" charset="-122"/>
                <a:ea typeface="微软雅黑" pitchFamily="34" charset="-122"/>
              </a:rPr>
              <a:t>英文字符，但现在已增加了“长微博”的选项，可输入更多的字符。微博还提供插入图片、视频、音乐等功能。</a:t>
            </a:r>
          </a:p>
        </p:txBody>
      </p:sp>
    </p:spTree>
    <p:extLst>
      <p:ext uri="{BB962C8B-B14F-4D97-AF65-F5344CB8AC3E}">
        <p14:creationId xmlns:p14="http://schemas.microsoft.com/office/powerpoint/2010/main" val="672227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2049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4077852" y="987288"/>
            <a:ext cx="1007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轻博</a:t>
            </a:r>
          </a:p>
        </p:txBody>
      </p:sp>
      <p:sp>
        <p:nvSpPr>
          <p:cNvPr id="4" name="Rectangle 68"/>
          <p:cNvSpPr>
            <a:spLocks noChangeArrowheads="1"/>
          </p:cNvSpPr>
          <p:nvPr/>
        </p:nvSpPr>
        <p:spPr bwMode="auto">
          <a:xfrm>
            <a:off x="483810" y="1381589"/>
            <a:ext cx="821213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轻博就是</a:t>
            </a:r>
            <a:r>
              <a:rPr lang="zh-CN" altLang="en-US" sz="2000" b="1" dirty="0">
                <a:solidFill>
                  <a:srgbClr val="0000FF"/>
                </a:solidFill>
                <a:latin typeface="微软雅黑" pitchFamily="34" charset="-122"/>
                <a:ea typeface="微软雅黑" pitchFamily="34" charset="-122"/>
              </a:rPr>
              <a:t>轻博客 </a:t>
            </a:r>
            <a:r>
              <a:rPr lang="en-US" altLang="zh-CN" sz="2000" b="1" dirty="0">
                <a:latin typeface="微软雅黑" pitchFamily="34" charset="-122"/>
                <a:ea typeface="微软雅黑" pitchFamily="34" charset="-122"/>
              </a:rPr>
              <a:t>(light blogging) </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轻博客是一种介于博客和微博之间的网络服务，同样为用户提供生成内容表达自己的平台。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轻博可以发送博文，没有字数限制。</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轻博发表后，其界面会好看些。</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在轻博中，推荐与发现的内容比较丰富。 </a:t>
            </a:r>
          </a:p>
        </p:txBody>
      </p:sp>
    </p:spTree>
    <p:extLst>
      <p:ext uri="{BB962C8B-B14F-4D97-AF65-F5344CB8AC3E}">
        <p14:creationId xmlns:p14="http://schemas.microsoft.com/office/powerpoint/2010/main" val="2222800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023947"/>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3400849" y="981676"/>
            <a:ext cx="23423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6.4.7  </a:t>
            </a:r>
            <a:r>
              <a:rPr lang="zh-CN" altLang="en-US" sz="2400" b="1" dirty="0">
                <a:solidFill>
                  <a:schemeClr val="bg1"/>
                </a:solidFill>
                <a:latin typeface="微软雅黑" pitchFamily="34" charset="-122"/>
                <a:ea typeface="微软雅黑" pitchFamily="34" charset="-122"/>
              </a:rPr>
              <a:t>社交网站</a:t>
            </a:r>
          </a:p>
        </p:txBody>
      </p:sp>
      <p:sp>
        <p:nvSpPr>
          <p:cNvPr id="9" name="Rectangle 68"/>
          <p:cNvSpPr>
            <a:spLocks noChangeArrowheads="1"/>
          </p:cNvSpPr>
          <p:nvPr/>
        </p:nvSpPr>
        <p:spPr bwMode="auto">
          <a:xfrm>
            <a:off x="483810" y="1509605"/>
            <a:ext cx="8367582"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社交网站 </a:t>
            </a:r>
            <a:r>
              <a:rPr lang="en-US" altLang="zh-CN" sz="2000" b="1" dirty="0">
                <a:latin typeface="微软雅黑" pitchFamily="34" charset="-122"/>
                <a:ea typeface="微软雅黑" pitchFamily="34" charset="-122"/>
              </a:rPr>
              <a:t>SNS (Social Networking Site) </a:t>
            </a:r>
            <a:r>
              <a:rPr lang="zh-CN" altLang="en-US" sz="2000" b="1" dirty="0">
                <a:latin typeface="微软雅黑" pitchFamily="34" charset="-122"/>
                <a:ea typeface="微软雅黑" pitchFamily="34" charset="-122"/>
              </a:rPr>
              <a:t>是近年来发展非常迅速的一种网站，其作用是为一群拥有相同兴趣与活动的人创建在线社区。</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2004</a:t>
            </a:r>
            <a:r>
              <a:rPr lang="zh-CN" altLang="en-US" sz="2000" b="1" dirty="0">
                <a:latin typeface="微软雅黑" pitchFamily="34" charset="-122"/>
                <a:ea typeface="微软雅黑" pitchFamily="34" charset="-122"/>
              </a:rPr>
              <a:t>年社交网站脸书 </a:t>
            </a:r>
            <a:r>
              <a:rPr lang="en-US" altLang="zh-CN" sz="2000" b="1" dirty="0">
                <a:latin typeface="微软雅黑" pitchFamily="34" charset="-122"/>
                <a:ea typeface="微软雅黑" pitchFamily="34" charset="-122"/>
              </a:rPr>
              <a:t>(Facebook</a:t>
            </a:r>
            <a:r>
              <a:rPr lang="zh-CN" altLang="en-US" sz="2000" b="1" dirty="0">
                <a:latin typeface="微软雅黑" pitchFamily="34" charset="-122"/>
                <a:ea typeface="微软雅黑" pitchFamily="34" charset="-122"/>
              </a:rPr>
              <a:t>，又名面书、脸谱、脸谱网</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在美国诞生。</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国内以人人网、开心网等为代表的社交网站也如雨后春笋般迅速崛起。</a:t>
            </a:r>
          </a:p>
        </p:txBody>
      </p:sp>
    </p:spTree>
    <p:extLst>
      <p:ext uri="{BB962C8B-B14F-4D97-AF65-F5344CB8AC3E}">
        <p14:creationId xmlns:p14="http://schemas.microsoft.com/office/powerpoint/2010/main" val="1748806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16555"/>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939184" y="1274284"/>
            <a:ext cx="32656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6.4.7  </a:t>
            </a:r>
            <a:r>
              <a:rPr lang="zh-CN" altLang="en-US" sz="2400" b="1" dirty="0">
                <a:solidFill>
                  <a:schemeClr val="bg1"/>
                </a:solidFill>
                <a:latin typeface="微软雅黑" pitchFamily="34" charset="-122"/>
                <a:ea typeface="微软雅黑" pitchFamily="34" charset="-122"/>
              </a:rPr>
              <a:t>社交网站（续）</a:t>
            </a:r>
          </a:p>
        </p:txBody>
      </p:sp>
      <p:sp>
        <p:nvSpPr>
          <p:cNvPr id="4" name="Rectangle 68"/>
          <p:cNvSpPr>
            <a:spLocks noChangeArrowheads="1"/>
          </p:cNvSpPr>
          <p:nvPr/>
        </p:nvSpPr>
        <p:spPr bwMode="auto">
          <a:xfrm>
            <a:off x="483810" y="1747349"/>
            <a:ext cx="8248710"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目前世界上排名第一且分布最广的社交网站是脸书 </a:t>
            </a:r>
            <a:r>
              <a:rPr lang="en-US" altLang="zh-CN" sz="2000" b="1" dirty="0">
                <a:latin typeface="微软雅黑" pitchFamily="34" charset="-122"/>
                <a:ea typeface="微软雅黑" pitchFamily="34" charset="-122"/>
              </a:rPr>
              <a:t>(Facebook)</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排名第二的社交网站是视频分享网站优兔</a:t>
            </a:r>
            <a:r>
              <a:rPr lang="en-US" altLang="zh-CN" sz="2000" b="1" dirty="0">
                <a:latin typeface="微软雅黑" pitchFamily="34" charset="-122"/>
                <a:ea typeface="微软雅黑" pitchFamily="34" charset="-122"/>
              </a:rPr>
              <a:t>YouTube</a:t>
            </a:r>
            <a:r>
              <a:rPr lang="zh-CN" altLang="en-US" sz="2000" b="1" dirty="0">
                <a:latin typeface="微软雅黑" pitchFamily="34" charset="-122"/>
                <a:ea typeface="微软雅黑" pitchFamily="34" charset="-122"/>
              </a:rPr>
              <a:t>（被谷歌收购）。</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国内类似的视频分享网站有优酷 </a:t>
            </a:r>
            <a:r>
              <a:rPr lang="en-US" altLang="zh-CN" sz="2000" b="1" dirty="0">
                <a:latin typeface="微软雅黑" pitchFamily="34" charset="-122"/>
                <a:ea typeface="微软雅黑" pitchFamily="34" charset="-122"/>
              </a:rPr>
              <a:t>(www.youku.com)</a:t>
            </a:r>
            <a:r>
              <a:rPr lang="zh-CN" altLang="en-US" sz="2000" b="1" dirty="0">
                <a:latin typeface="微软雅黑" pitchFamily="34" charset="-122"/>
                <a:ea typeface="微软雅黑" pitchFamily="34" charset="-122"/>
              </a:rPr>
              <a:t>、土豆 </a:t>
            </a:r>
            <a:r>
              <a:rPr lang="en-US" altLang="zh-CN" sz="2000" b="1" dirty="0">
                <a:latin typeface="微软雅黑" pitchFamily="34" charset="-122"/>
                <a:ea typeface="微软雅黑" pitchFamily="34" charset="-122"/>
              </a:rPr>
              <a:t>(movie.tudou.com)</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56</a:t>
            </a:r>
            <a:r>
              <a:rPr lang="zh-CN" altLang="en-US" sz="2000" b="1" dirty="0">
                <a:latin typeface="微软雅黑" pitchFamily="34" charset="-122"/>
                <a:ea typeface="微软雅黑" pitchFamily="34" charset="-122"/>
              </a:rPr>
              <a:t>网 </a:t>
            </a:r>
            <a:r>
              <a:rPr lang="en-US" altLang="zh-CN" sz="2000" b="1" dirty="0">
                <a:latin typeface="微软雅黑" pitchFamily="34" charset="-122"/>
                <a:ea typeface="微软雅黑" pitchFamily="34" charset="-122"/>
              </a:rPr>
              <a:t>(56.com) </a:t>
            </a:r>
            <a:r>
              <a:rPr lang="zh-CN" altLang="en-US" sz="2000" b="1" dirty="0">
                <a:latin typeface="微软雅黑" pitchFamily="34" charset="-122"/>
                <a:ea typeface="微软雅黑" pitchFamily="34" charset="-122"/>
              </a:rPr>
              <a:t>等。</a:t>
            </a:r>
          </a:p>
        </p:txBody>
      </p:sp>
    </p:spTree>
    <p:extLst>
      <p:ext uri="{BB962C8B-B14F-4D97-AF65-F5344CB8AC3E}">
        <p14:creationId xmlns:p14="http://schemas.microsoft.com/office/powerpoint/2010/main" val="2326134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45143" y="891876"/>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7" name="Rectangle 6"/>
          <p:cNvSpPr>
            <a:spLocks noChangeArrowheads="1"/>
          </p:cNvSpPr>
          <p:nvPr/>
        </p:nvSpPr>
        <p:spPr bwMode="auto">
          <a:xfrm>
            <a:off x="3246959" y="849605"/>
            <a:ext cx="26500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6.1.3  </a:t>
            </a:r>
            <a:r>
              <a:rPr lang="zh-CN" altLang="en-US" sz="2400" b="1" dirty="0">
                <a:solidFill>
                  <a:schemeClr val="bg1"/>
                </a:solidFill>
                <a:latin typeface="微软雅黑" pitchFamily="34" charset="-122"/>
                <a:ea typeface="微软雅黑" pitchFamily="34" charset="-122"/>
              </a:rPr>
              <a:t>域名服务器</a:t>
            </a:r>
          </a:p>
        </p:txBody>
      </p:sp>
      <p:sp>
        <p:nvSpPr>
          <p:cNvPr id="8" name="Rectangle 8"/>
          <p:cNvSpPr>
            <a:spLocks noChangeArrowheads="1"/>
          </p:cNvSpPr>
          <p:nvPr/>
        </p:nvSpPr>
        <p:spPr bwMode="auto">
          <a:xfrm>
            <a:off x="545143" y="1396341"/>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一个服务器所负责管辖的（或有权限的）范围叫做</a:t>
            </a:r>
            <a:r>
              <a:rPr lang="zh-CN" altLang="en-US" sz="2000" b="1" dirty="0">
                <a:solidFill>
                  <a:srgbClr val="0000FF"/>
                </a:solidFill>
                <a:latin typeface="微软雅黑" pitchFamily="34" charset="-122"/>
                <a:ea typeface="微软雅黑" pitchFamily="34" charset="-122"/>
              </a:rPr>
              <a:t>区</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(zone)</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各单位根据具体情况来划分自己管辖范围的区。但在一个区中的所有节点必须是能够连通的。</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每一个区设置相应的</a:t>
            </a:r>
            <a:r>
              <a:rPr lang="zh-CN" altLang="en-US" sz="2000" b="1" dirty="0">
                <a:solidFill>
                  <a:srgbClr val="0000FF"/>
                </a:solidFill>
                <a:latin typeface="微软雅黑" pitchFamily="34" charset="-122"/>
                <a:ea typeface="微软雅黑" pitchFamily="34" charset="-122"/>
              </a:rPr>
              <a:t>权限域名服务器</a:t>
            </a:r>
            <a:r>
              <a:rPr lang="zh-CN" altLang="en-US" sz="2000" b="1" dirty="0">
                <a:latin typeface="微软雅黑" pitchFamily="34" charset="-122"/>
                <a:ea typeface="微软雅黑" pitchFamily="34" charset="-122"/>
              </a:rPr>
              <a:t>，用来保存该区中的所有主机的域名到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地址的映射。</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服务器的管辖范围不是以“域”为单位，而是以“区”为单位。 </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2117048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37267"/>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939184" y="594996"/>
            <a:ext cx="32656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6.4.7  </a:t>
            </a:r>
            <a:r>
              <a:rPr lang="zh-CN" altLang="en-US" sz="2400" b="1" dirty="0">
                <a:solidFill>
                  <a:schemeClr val="bg1"/>
                </a:solidFill>
                <a:latin typeface="微软雅黑" pitchFamily="34" charset="-122"/>
                <a:ea typeface="微软雅黑" pitchFamily="34" charset="-122"/>
              </a:rPr>
              <a:t>社交网站（续）</a:t>
            </a:r>
          </a:p>
        </p:txBody>
      </p:sp>
      <p:sp>
        <p:nvSpPr>
          <p:cNvPr id="4" name="Rectangle 68"/>
          <p:cNvSpPr>
            <a:spLocks noChangeArrowheads="1"/>
          </p:cNvSpPr>
          <p:nvPr/>
        </p:nvSpPr>
        <p:spPr bwMode="auto">
          <a:xfrm>
            <a:off x="483810" y="1040339"/>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另一种能够提供微博服务的社交网络现在也很流行。例如推特 </a:t>
            </a:r>
            <a:r>
              <a:rPr lang="en-US" altLang="zh-CN" sz="2000" b="1" dirty="0">
                <a:latin typeface="微软雅黑" pitchFamily="34" charset="-122"/>
                <a:ea typeface="微软雅黑" pitchFamily="34" charset="-122"/>
              </a:rPr>
              <a:t>Twitter (twitter.com) </a:t>
            </a:r>
            <a:r>
              <a:rPr lang="zh-CN" altLang="en-US" sz="2000" b="1" dirty="0">
                <a:latin typeface="微软雅黑" pitchFamily="34" charset="-122"/>
                <a:ea typeface="微软雅黑" pitchFamily="34" charset="-122"/>
              </a:rPr>
              <a:t>网站可以让用户发表不超过</a:t>
            </a:r>
            <a:r>
              <a:rPr lang="en-US" altLang="zh-CN" sz="2000" b="1" dirty="0">
                <a:latin typeface="微软雅黑" pitchFamily="34" charset="-122"/>
                <a:ea typeface="微软雅黑" pitchFamily="34" charset="-122"/>
              </a:rPr>
              <a:t>140</a:t>
            </a:r>
            <a:r>
              <a:rPr lang="zh-CN" altLang="en-US" sz="2000" b="1" dirty="0">
                <a:latin typeface="微软雅黑" pitchFamily="34" charset="-122"/>
                <a:ea typeface="微软雅黑" pitchFamily="34" charset="-122"/>
              </a:rPr>
              <a:t>个字符的消息。这些消息也被称为“推文”</a:t>
            </a:r>
            <a:r>
              <a:rPr lang="en-US" altLang="zh-CN" sz="2000" b="1" dirty="0">
                <a:latin typeface="微软雅黑" pitchFamily="34" charset="-122"/>
                <a:ea typeface="微软雅黑" pitchFamily="34" charset="-122"/>
              </a:rPr>
              <a:t>(Tweet)</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我国的新浪微博 </a:t>
            </a:r>
            <a:r>
              <a:rPr lang="en-US" altLang="zh-CN" sz="2000" b="1" dirty="0">
                <a:latin typeface="微软雅黑" pitchFamily="34" charset="-122"/>
                <a:ea typeface="微软雅黑" pitchFamily="34" charset="-122"/>
              </a:rPr>
              <a:t>(www.weibo.com)</a:t>
            </a:r>
            <a:r>
              <a:rPr lang="zh-CN" altLang="en-US" sz="2000" b="1" dirty="0">
                <a:latin typeface="微软雅黑" pitchFamily="34" charset="-122"/>
                <a:ea typeface="微软雅黑" pitchFamily="34" charset="-122"/>
              </a:rPr>
              <a:t>、腾讯微博 </a:t>
            </a:r>
            <a:r>
              <a:rPr lang="en-US" altLang="zh-CN" sz="2000" b="1" dirty="0">
                <a:latin typeface="微软雅黑" pitchFamily="34" charset="-122"/>
                <a:ea typeface="微软雅黑" pitchFamily="34" charset="-122"/>
              </a:rPr>
              <a:t>(t.qq.com) </a:t>
            </a:r>
            <a:r>
              <a:rPr lang="zh-CN" altLang="en-US" sz="2000" b="1" dirty="0">
                <a:latin typeface="微软雅黑" pitchFamily="34" charset="-122"/>
                <a:ea typeface="微软雅黑" pitchFamily="34" charset="-122"/>
              </a:rPr>
              <a:t>等就是这种性质的社交网站。</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职业性社交网站领英 </a:t>
            </a:r>
            <a:r>
              <a:rPr lang="en-US" altLang="zh-CN" sz="2000" b="1" dirty="0">
                <a:latin typeface="微软雅黑" pitchFamily="34" charset="-122"/>
                <a:ea typeface="微软雅黑" pitchFamily="34" charset="-122"/>
              </a:rPr>
              <a:t>LinkedIn </a:t>
            </a:r>
            <a:r>
              <a:rPr lang="zh-CN" altLang="en-US" sz="2000" b="1" dirty="0">
                <a:latin typeface="微软雅黑" pitchFamily="34" charset="-122"/>
                <a:ea typeface="微软雅黑" pitchFamily="34" charset="-122"/>
              </a:rPr>
              <a:t>也很受欢迎。</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anose="020B0503020204020204" pitchFamily="34" charset="-122"/>
                <a:ea typeface="微软雅黑" panose="020B0503020204020204" pitchFamily="34" charset="-122"/>
              </a:rPr>
              <a:t>目前在我国最为流行的社交网站就是微信，微信最初是专为手机用户使用的聊天工具，现在微信的功能已远远超越了社交领域。</a:t>
            </a:r>
          </a:p>
        </p:txBody>
      </p:sp>
    </p:spTree>
    <p:extLst>
      <p:ext uri="{BB962C8B-B14F-4D97-AF65-F5344CB8AC3E}">
        <p14:creationId xmlns:p14="http://schemas.microsoft.com/office/powerpoint/2010/main" val="3222167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
          <p:cNvSpPr>
            <a:spLocks noChangeArrowheads="1"/>
          </p:cNvSpPr>
          <p:nvPr/>
        </p:nvSpPr>
        <p:spPr bwMode="auto">
          <a:xfrm>
            <a:off x="2629135" y="350026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 name="Rectangle 9"/>
          <p:cNvSpPr>
            <a:spLocks noChangeArrowheads="1"/>
          </p:cNvSpPr>
          <p:nvPr/>
        </p:nvSpPr>
        <p:spPr bwMode="auto">
          <a:xfrm>
            <a:off x="2629135" y="304932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 name="Rectangle 10"/>
          <p:cNvSpPr>
            <a:spLocks noChangeArrowheads="1"/>
          </p:cNvSpPr>
          <p:nvPr/>
        </p:nvSpPr>
        <p:spPr bwMode="auto">
          <a:xfrm>
            <a:off x="2629135" y="2590778"/>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 name="Rectangle 9"/>
          <p:cNvSpPr>
            <a:spLocks noChangeArrowheads="1"/>
          </p:cNvSpPr>
          <p:nvPr/>
        </p:nvSpPr>
        <p:spPr bwMode="auto">
          <a:xfrm>
            <a:off x="2629135" y="2135073"/>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7" name="Rectangle 9"/>
          <p:cNvSpPr>
            <a:spLocks noChangeArrowheads="1"/>
          </p:cNvSpPr>
          <p:nvPr/>
        </p:nvSpPr>
        <p:spPr bwMode="auto">
          <a:xfrm>
            <a:off x="2629135" y="121276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8" name="Rectangle 10"/>
          <p:cNvSpPr>
            <a:spLocks noChangeArrowheads="1"/>
          </p:cNvSpPr>
          <p:nvPr/>
        </p:nvSpPr>
        <p:spPr bwMode="auto">
          <a:xfrm>
            <a:off x="2629135" y="1676523"/>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9" name="Line 16"/>
          <p:cNvSpPr>
            <a:spLocks noChangeShapeType="1"/>
          </p:cNvSpPr>
          <p:nvPr/>
        </p:nvSpPr>
        <p:spPr bwMode="auto">
          <a:xfrm>
            <a:off x="3637198" y="1141330"/>
            <a:ext cx="0" cy="3357124"/>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Rectangle 27"/>
          <p:cNvSpPr>
            <a:spLocks noChangeArrowheads="1"/>
          </p:cNvSpPr>
          <p:nvPr/>
        </p:nvSpPr>
        <p:spPr bwMode="auto">
          <a:xfrm>
            <a:off x="639730" y="1212768"/>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1" name="Rectangle 29"/>
          <p:cNvSpPr>
            <a:spLocks noChangeArrowheads="1"/>
          </p:cNvSpPr>
          <p:nvPr/>
        </p:nvSpPr>
        <p:spPr bwMode="auto">
          <a:xfrm>
            <a:off x="648619" y="1307700"/>
            <a:ext cx="1627651"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sz="2000" b="1" dirty="0">
                <a:solidFill>
                  <a:srgbClr val="FFFF00"/>
                </a:solidFill>
                <a:latin typeface="微软雅黑" pitchFamily="34" charset="-122"/>
                <a:ea typeface="微软雅黑" pitchFamily="34" charset="-122"/>
              </a:rPr>
              <a:t>6.5</a:t>
            </a:r>
          </a:p>
          <a:p>
            <a:pPr eaLnBrk="0" hangingPunct="0"/>
            <a:r>
              <a:rPr lang="zh-CN" altLang="en-US" sz="2000" b="1" dirty="0">
                <a:solidFill>
                  <a:schemeClr val="bg1"/>
                </a:solidFill>
                <a:latin typeface="微软雅黑" pitchFamily="34" charset="-122"/>
                <a:ea typeface="微软雅黑" pitchFamily="34" charset="-122"/>
              </a:rPr>
              <a:t>电子邮件</a:t>
            </a:r>
            <a:endParaRPr lang="zh-CN" altLang="fr-FR" sz="2000" b="1" dirty="0">
              <a:solidFill>
                <a:schemeClr val="bg1"/>
              </a:solidFill>
              <a:latin typeface="微软雅黑" pitchFamily="34" charset="-122"/>
              <a:ea typeface="微软雅黑" pitchFamily="34" charset="-122"/>
            </a:endParaRPr>
          </a:p>
        </p:txBody>
      </p:sp>
      <p:sp>
        <p:nvSpPr>
          <p:cNvPr id="12" name="Rectangle 8"/>
          <p:cNvSpPr>
            <a:spLocks noChangeArrowheads="1"/>
          </p:cNvSpPr>
          <p:nvPr/>
        </p:nvSpPr>
        <p:spPr bwMode="auto">
          <a:xfrm>
            <a:off x="2700573" y="1088467"/>
            <a:ext cx="575600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r>
              <a:rPr lang="en-US" altLang="zh-CN" sz="2000" b="1" dirty="0">
                <a:solidFill>
                  <a:schemeClr val="bg1"/>
                </a:solidFill>
                <a:latin typeface="微软雅黑" pitchFamily="34" charset="-122"/>
                <a:ea typeface="微软雅黑" pitchFamily="34" charset="-122"/>
              </a:rPr>
              <a:t>6.5.1                                           </a:t>
            </a:r>
            <a:r>
              <a:rPr lang="zh-CN" altLang="en-US" sz="2000" b="1" dirty="0">
                <a:solidFill>
                  <a:schemeClr val="bg1"/>
                </a:solidFill>
                <a:latin typeface="微软雅黑" pitchFamily="34" charset="-122"/>
                <a:ea typeface="微软雅黑" pitchFamily="34" charset="-122"/>
              </a:rPr>
              <a:t>电子邮件概述</a:t>
            </a:r>
          </a:p>
          <a:p>
            <a:pPr eaLnBrk="0" hangingPunct="0">
              <a:lnSpc>
                <a:spcPct val="150000"/>
              </a:lnSpc>
            </a:pPr>
            <a:r>
              <a:rPr lang="en-US" altLang="zh-CN" sz="2000" b="1" dirty="0">
                <a:solidFill>
                  <a:schemeClr val="bg1"/>
                </a:solidFill>
                <a:latin typeface="微软雅黑" pitchFamily="34" charset="-122"/>
                <a:ea typeface="微软雅黑" pitchFamily="34" charset="-122"/>
              </a:rPr>
              <a:t>6.5.2                          </a:t>
            </a:r>
            <a:r>
              <a:rPr lang="zh-CN" altLang="en-US" sz="2000" b="1" dirty="0">
                <a:solidFill>
                  <a:schemeClr val="bg1"/>
                </a:solidFill>
                <a:latin typeface="微软雅黑" pitchFamily="34" charset="-122"/>
                <a:ea typeface="微软雅黑" pitchFamily="34" charset="-122"/>
              </a:rPr>
              <a:t>简单邮件传送协议 </a:t>
            </a:r>
            <a:r>
              <a:rPr lang="en-US" altLang="zh-CN" sz="2000" b="1" dirty="0">
                <a:solidFill>
                  <a:schemeClr val="bg1"/>
                </a:solidFill>
                <a:latin typeface="微软雅黑" pitchFamily="34" charset="-122"/>
                <a:ea typeface="微软雅黑" pitchFamily="34" charset="-122"/>
              </a:rPr>
              <a:t>SMTP</a:t>
            </a:r>
          </a:p>
          <a:p>
            <a:pPr eaLnBrk="0" hangingPunct="0">
              <a:lnSpc>
                <a:spcPct val="150000"/>
              </a:lnSpc>
            </a:pPr>
            <a:r>
              <a:rPr lang="en-US" altLang="zh-CN" sz="2000" b="1" dirty="0">
                <a:solidFill>
                  <a:schemeClr val="bg1"/>
                </a:solidFill>
                <a:latin typeface="微软雅黑" pitchFamily="34" charset="-122"/>
                <a:ea typeface="微软雅黑" pitchFamily="34" charset="-122"/>
              </a:rPr>
              <a:t>6.5.3                                 </a:t>
            </a:r>
            <a:r>
              <a:rPr lang="zh-CN" altLang="en-US" sz="2000" b="1" dirty="0">
                <a:solidFill>
                  <a:schemeClr val="bg1"/>
                </a:solidFill>
                <a:latin typeface="微软雅黑" pitchFamily="34" charset="-122"/>
                <a:ea typeface="微软雅黑" pitchFamily="34" charset="-122"/>
              </a:rPr>
              <a:t>电子邮件的信息格式</a:t>
            </a:r>
          </a:p>
          <a:p>
            <a:pPr eaLnBrk="0" hangingPunct="0">
              <a:lnSpc>
                <a:spcPct val="150000"/>
              </a:lnSpc>
            </a:pPr>
            <a:r>
              <a:rPr lang="en-US" altLang="zh-CN" sz="2000" b="1" dirty="0">
                <a:solidFill>
                  <a:schemeClr val="bg1"/>
                </a:solidFill>
                <a:latin typeface="微软雅黑" pitchFamily="34" charset="-122"/>
                <a:ea typeface="微软雅黑" pitchFamily="34" charset="-122"/>
              </a:rPr>
              <a:t>6.5.4                   </a:t>
            </a:r>
            <a:r>
              <a:rPr lang="zh-CN" altLang="en-US" sz="2000" b="1" dirty="0">
                <a:solidFill>
                  <a:schemeClr val="bg1"/>
                </a:solidFill>
                <a:latin typeface="微软雅黑" pitchFamily="34" charset="-122"/>
                <a:ea typeface="微软雅黑" pitchFamily="34" charset="-122"/>
              </a:rPr>
              <a:t>邮件读取协议 </a:t>
            </a:r>
            <a:r>
              <a:rPr lang="en-US" altLang="zh-CN" sz="2000" b="1" dirty="0">
                <a:solidFill>
                  <a:schemeClr val="bg1"/>
                </a:solidFill>
                <a:latin typeface="微软雅黑" pitchFamily="34" charset="-122"/>
                <a:ea typeface="微软雅黑" pitchFamily="34" charset="-122"/>
              </a:rPr>
              <a:t>POP3 </a:t>
            </a:r>
            <a:r>
              <a:rPr lang="zh-CN" altLang="en-US" sz="2000" b="1" dirty="0">
                <a:solidFill>
                  <a:schemeClr val="bg1"/>
                </a:solidFill>
                <a:latin typeface="微软雅黑" pitchFamily="34" charset="-122"/>
                <a:ea typeface="微软雅黑" pitchFamily="34" charset="-122"/>
              </a:rPr>
              <a:t>和 </a:t>
            </a:r>
            <a:r>
              <a:rPr lang="en-US" altLang="zh-CN" sz="2000" b="1" dirty="0">
                <a:solidFill>
                  <a:schemeClr val="bg1"/>
                </a:solidFill>
                <a:latin typeface="微软雅黑" pitchFamily="34" charset="-122"/>
                <a:ea typeface="微软雅黑" pitchFamily="34" charset="-122"/>
              </a:rPr>
              <a:t>IMAP</a:t>
            </a:r>
          </a:p>
          <a:p>
            <a:pPr eaLnBrk="0" hangingPunct="0">
              <a:lnSpc>
                <a:spcPct val="150000"/>
              </a:lnSpc>
            </a:pPr>
            <a:r>
              <a:rPr lang="en-US" altLang="zh-CN" sz="2000" b="1" dirty="0">
                <a:solidFill>
                  <a:schemeClr val="bg1"/>
                </a:solidFill>
                <a:latin typeface="微软雅黑" pitchFamily="34" charset="-122"/>
                <a:ea typeface="微软雅黑" pitchFamily="34" charset="-122"/>
              </a:rPr>
              <a:t>6.5.5                              </a:t>
            </a:r>
            <a:r>
              <a:rPr lang="zh-CN" altLang="en-US" sz="2000" b="1" dirty="0">
                <a:solidFill>
                  <a:schemeClr val="bg1"/>
                </a:solidFill>
                <a:latin typeface="微软雅黑" pitchFamily="34" charset="-122"/>
                <a:ea typeface="微软雅黑" pitchFamily="34" charset="-122"/>
              </a:rPr>
              <a:t>基于万维网的电子邮件</a:t>
            </a:r>
          </a:p>
          <a:p>
            <a:pPr eaLnBrk="0" hangingPunct="0">
              <a:lnSpc>
                <a:spcPct val="150000"/>
              </a:lnSpc>
            </a:pPr>
            <a:r>
              <a:rPr lang="en-US" altLang="zh-CN" sz="2000" b="1" dirty="0">
                <a:solidFill>
                  <a:schemeClr val="bg1"/>
                </a:solidFill>
                <a:latin typeface="微软雅黑" pitchFamily="34" charset="-122"/>
                <a:ea typeface="微软雅黑" pitchFamily="34" charset="-122"/>
              </a:rPr>
              <a:t>6.5.6                       </a:t>
            </a:r>
            <a:r>
              <a:rPr lang="zh-CN" altLang="en-US" sz="2000" b="1" dirty="0">
                <a:solidFill>
                  <a:schemeClr val="bg1"/>
                </a:solidFill>
                <a:latin typeface="微软雅黑" pitchFamily="34" charset="-122"/>
                <a:ea typeface="微软雅黑" pitchFamily="34" charset="-122"/>
              </a:rPr>
              <a:t>通用互联网邮件扩充 </a:t>
            </a:r>
            <a:r>
              <a:rPr lang="en-US" altLang="zh-CN" sz="2000" b="1" dirty="0">
                <a:solidFill>
                  <a:schemeClr val="bg1"/>
                </a:solidFill>
                <a:latin typeface="微软雅黑" pitchFamily="34" charset="-122"/>
                <a:ea typeface="微软雅黑" pitchFamily="34" charset="-122"/>
              </a:rPr>
              <a:t>MIME</a:t>
            </a:r>
          </a:p>
        </p:txBody>
      </p:sp>
    </p:spTree>
    <p:extLst>
      <p:ext uri="{BB962C8B-B14F-4D97-AF65-F5344CB8AC3E}">
        <p14:creationId xmlns:p14="http://schemas.microsoft.com/office/powerpoint/2010/main" val="1292841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95899"/>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093072" y="1162772"/>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6.5.1  </a:t>
            </a:r>
            <a:r>
              <a:rPr lang="zh-CN" altLang="en-US" sz="2400" b="1" dirty="0">
                <a:solidFill>
                  <a:schemeClr val="bg1"/>
                </a:solidFill>
                <a:latin typeface="微软雅黑" pitchFamily="34" charset="-122"/>
                <a:ea typeface="微软雅黑" pitchFamily="34" charset="-122"/>
              </a:rPr>
              <a:t>电子邮件概述</a:t>
            </a:r>
          </a:p>
        </p:txBody>
      </p:sp>
      <p:sp>
        <p:nvSpPr>
          <p:cNvPr id="4" name="Rectangle 68"/>
          <p:cNvSpPr>
            <a:spLocks noChangeArrowheads="1"/>
          </p:cNvSpPr>
          <p:nvPr/>
        </p:nvSpPr>
        <p:spPr bwMode="auto">
          <a:xfrm>
            <a:off x="483810" y="1681557"/>
            <a:ext cx="7975865"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电子邮件</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(e-mail)</a:t>
            </a:r>
            <a:r>
              <a:rPr lang="zh-CN" altLang="en-US" sz="2000" b="1" dirty="0">
                <a:latin typeface="微软雅黑" pitchFamily="34" charset="-122"/>
                <a:ea typeface="微软雅黑" pitchFamily="34" charset="-122"/>
              </a:rPr>
              <a:t>：指使用电子设备交换的邮件及其方法。</a:t>
            </a:r>
            <a:endParaRPr lang="en-US" altLang="zh-CN" sz="2000" b="1" dirty="0">
              <a:solidFill>
                <a:srgbClr val="0000FF"/>
              </a:solidFill>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电子邮件是互联网上使用得最多的和最受用户欢迎的一种应用。</a:t>
            </a:r>
          </a:p>
          <a:p>
            <a:pPr marL="285750" indent="-285750" eaLnBrk="0" hangingPunct="0">
              <a:lnSpc>
                <a:spcPts val="3300"/>
              </a:lnSpc>
              <a:buClr>
                <a:srgbClr val="0070C0"/>
              </a:buClr>
              <a:buFont typeface="Wingdings" pitchFamily="2" charset="2"/>
              <a:buChar char="l"/>
            </a:pPr>
            <a:r>
              <a:rPr lang="zh-CN" altLang="en-US" sz="2000" b="1" dirty="0">
                <a:solidFill>
                  <a:srgbClr val="CC00CC"/>
                </a:solidFill>
                <a:latin typeface="微软雅黑" pitchFamily="34" charset="-122"/>
                <a:ea typeface="微软雅黑" pitchFamily="34" charset="-122"/>
              </a:rPr>
              <a:t>优点</a:t>
            </a:r>
            <a:r>
              <a:rPr lang="zh-CN" altLang="en-US" sz="2000" b="1" dirty="0">
                <a:latin typeface="微软雅黑" pitchFamily="34" charset="-122"/>
                <a:ea typeface="微软雅黑" pitchFamily="34" charset="-122"/>
              </a:rPr>
              <a:t>：使用方便，传递迅速，费用低廉，可以传送多种类型的信息（包括：文字信息，声音和图像等）。</a:t>
            </a:r>
          </a:p>
        </p:txBody>
      </p:sp>
    </p:spTree>
    <p:extLst>
      <p:ext uri="{BB962C8B-B14F-4D97-AF65-F5344CB8AC3E}">
        <p14:creationId xmlns:p14="http://schemas.microsoft.com/office/powerpoint/2010/main" val="3568241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4968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334860" y="1316472"/>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电子邮件的重要标准</a:t>
            </a:r>
          </a:p>
        </p:txBody>
      </p:sp>
      <p:sp>
        <p:nvSpPr>
          <p:cNvPr id="4" name="Rectangle 68"/>
          <p:cNvSpPr>
            <a:spLocks noChangeArrowheads="1"/>
          </p:cNvSpPr>
          <p:nvPr/>
        </p:nvSpPr>
        <p:spPr bwMode="auto">
          <a:xfrm>
            <a:off x="483810" y="1710773"/>
            <a:ext cx="828528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简单邮件发送协议：</a:t>
            </a:r>
            <a:r>
              <a:rPr lang="en-US" altLang="zh-CN" sz="2000" b="1" dirty="0">
                <a:latin typeface="微软雅黑" pitchFamily="34" charset="-122"/>
                <a:ea typeface="微软雅黑" pitchFamily="34" charset="-122"/>
              </a:rPr>
              <a:t>SMTP</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互联网文本报文格式</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通用互联网邮件扩充 </a:t>
            </a:r>
            <a:r>
              <a:rPr lang="en-US" altLang="zh-CN" sz="2000" b="1" dirty="0">
                <a:latin typeface="微软雅黑" pitchFamily="34" charset="-122"/>
                <a:ea typeface="微软雅黑" pitchFamily="34" charset="-122"/>
              </a:rPr>
              <a:t>MIME</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邮件读取协议：</a:t>
            </a:r>
            <a:r>
              <a:rPr lang="en-US" altLang="zh-CN" sz="2000" b="1" dirty="0">
                <a:latin typeface="微软雅黑" pitchFamily="34" charset="-122"/>
                <a:ea typeface="微软雅黑" pitchFamily="34" charset="-122"/>
              </a:rPr>
              <a:t>POP3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IMAP</a:t>
            </a:r>
          </a:p>
        </p:txBody>
      </p:sp>
    </p:spTree>
    <p:extLst>
      <p:ext uri="{BB962C8B-B14F-4D97-AF65-F5344CB8AC3E}">
        <p14:creationId xmlns:p14="http://schemas.microsoft.com/office/powerpoint/2010/main" val="51714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693657" y="600654"/>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电子邮件的组成：三个主要构件</a:t>
            </a: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72" name="Rectangle 386"/>
          <p:cNvSpPr>
            <a:spLocks noChangeArrowheads="1"/>
          </p:cNvSpPr>
          <p:nvPr/>
        </p:nvSpPr>
        <p:spPr bwMode="auto">
          <a:xfrm>
            <a:off x="2907058" y="1869984"/>
            <a:ext cx="680437" cy="13465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373" name="Rectangle 387"/>
          <p:cNvSpPr>
            <a:spLocks noChangeArrowheads="1"/>
          </p:cNvSpPr>
          <p:nvPr/>
        </p:nvSpPr>
        <p:spPr bwMode="auto">
          <a:xfrm>
            <a:off x="1544934" y="1869984"/>
            <a:ext cx="680437" cy="1346517"/>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374" name="Line 388"/>
          <p:cNvSpPr>
            <a:spLocks noChangeShapeType="1"/>
          </p:cNvSpPr>
          <p:nvPr/>
        </p:nvSpPr>
        <p:spPr bwMode="auto">
          <a:xfrm>
            <a:off x="2021489" y="2212756"/>
            <a:ext cx="94185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77" name="Text Box 391"/>
          <p:cNvSpPr txBox="1">
            <a:spLocks noChangeArrowheads="1"/>
          </p:cNvSpPr>
          <p:nvPr/>
        </p:nvSpPr>
        <p:spPr bwMode="auto">
          <a:xfrm>
            <a:off x="2282161" y="15258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发送</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296294" y="2239066"/>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383" name="Oval 397"/>
          <p:cNvSpPr>
            <a:spLocks noChangeArrowheads="1"/>
          </p:cNvSpPr>
          <p:nvPr/>
        </p:nvSpPr>
        <p:spPr bwMode="auto">
          <a:xfrm>
            <a:off x="1601220" y="1933870"/>
            <a:ext cx="566615" cy="556545"/>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1100" b="1" dirty="0">
                <a:latin typeface="微软雅黑" pitchFamily="34" charset="-122"/>
                <a:ea typeface="微软雅黑" pitchFamily="34" charset="-122"/>
              </a:rPr>
              <a:t>SMTP</a:t>
            </a:r>
          </a:p>
          <a:p>
            <a:pPr algn="ctr" eaLnBrk="1" hangingPunct="1"/>
            <a:r>
              <a:rPr kumimoji="1" lang="zh-CN" altLang="en-US" sz="1100" b="1" dirty="0">
                <a:latin typeface="微软雅黑" pitchFamily="34" charset="-122"/>
                <a:ea typeface="微软雅黑" pitchFamily="34" charset="-122"/>
              </a:rPr>
              <a:t>客户</a:t>
            </a:r>
          </a:p>
        </p:txBody>
      </p:sp>
      <p:sp>
        <p:nvSpPr>
          <p:cNvPr id="391" name="Oval 405"/>
          <p:cNvSpPr>
            <a:spLocks noChangeArrowheads="1"/>
          </p:cNvSpPr>
          <p:nvPr/>
        </p:nvSpPr>
        <p:spPr bwMode="auto">
          <a:xfrm>
            <a:off x="2964596" y="1933870"/>
            <a:ext cx="566615" cy="556545"/>
          </a:xfrm>
          <a:prstGeom prst="ellipse">
            <a:avLst/>
          </a:prstGeom>
          <a:solidFill>
            <a:schemeClr val="bg1"/>
          </a:solidFill>
          <a:ln w="9525">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392" name="Oval 406"/>
          <p:cNvSpPr>
            <a:spLocks noChangeArrowheads="1"/>
          </p:cNvSpPr>
          <p:nvPr/>
        </p:nvSpPr>
        <p:spPr bwMode="auto">
          <a:xfrm>
            <a:off x="2964596" y="2546929"/>
            <a:ext cx="566615" cy="556543"/>
          </a:xfrm>
          <a:prstGeom prst="ellipse">
            <a:avLst/>
          </a:prstGeom>
          <a:solidFill>
            <a:srgbClr val="FFFF00"/>
          </a:solidFill>
          <a:ln w="9525" algn="ctr">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客户</a:t>
            </a:r>
          </a:p>
        </p:txBody>
      </p:sp>
      <p:sp>
        <p:nvSpPr>
          <p:cNvPr id="396" name="Text Box 399"/>
          <p:cNvSpPr txBox="1">
            <a:spLocks noChangeArrowheads="1"/>
          </p:cNvSpPr>
          <p:nvPr/>
        </p:nvSpPr>
        <p:spPr bwMode="auto">
          <a:xfrm>
            <a:off x="616510" y="1398212"/>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latin typeface="微软雅黑" pitchFamily="34" charset="-122"/>
                <a:ea typeface="微软雅黑" pitchFamily="34" charset="-122"/>
              </a:rPr>
              <a:t>发件人</a:t>
            </a:r>
          </a:p>
        </p:txBody>
      </p:sp>
      <p:graphicFrame>
        <p:nvGraphicFramePr>
          <p:cNvPr id="412" name="对象 411"/>
          <p:cNvGraphicFramePr>
            <a:graphicFrameLocks noChangeAspect="1"/>
          </p:cNvGraphicFramePr>
          <p:nvPr>
            <p:extLst>
              <p:ext uri="{D42A27DB-BD31-4B8C-83A1-F6EECF244321}">
                <p14:modId xmlns:p14="http://schemas.microsoft.com/office/powerpoint/2010/main" val="250377750"/>
              </p:ext>
            </p:extLst>
          </p:nvPr>
        </p:nvGraphicFramePr>
        <p:xfrm>
          <a:off x="762658" y="1909970"/>
          <a:ext cx="546759" cy="666388"/>
        </p:xfrm>
        <a:graphic>
          <a:graphicData uri="http://schemas.openxmlformats.org/presentationml/2006/ole">
            <mc:AlternateContent xmlns:mc="http://schemas.openxmlformats.org/markup-compatibility/2006">
              <mc:Choice xmlns:v="urn:schemas-microsoft-com:vml" Requires="v">
                <p:oleObj spid="_x0000_s17484" name="Visio" r:id="rId3" imgW="3561172" imgH="4347469" progId="">
                  <p:embed/>
                </p:oleObj>
              </mc:Choice>
              <mc:Fallback>
                <p:oleObj name="Visio" r:id="rId3" imgW="3561172" imgH="4347469"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762658" y="1909970"/>
                        <a:ext cx="546759"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1" name="Rectangle 385"/>
          <p:cNvSpPr>
            <a:spLocks noChangeArrowheads="1"/>
          </p:cNvSpPr>
          <p:nvPr/>
        </p:nvSpPr>
        <p:spPr bwMode="auto">
          <a:xfrm>
            <a:off x="6723401" y="1878585"/>
            <a:ext cx="680437" cy="1337917"/>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379" name="Text Box 393"/>
          <p:cNvSpPr txBox="1">
            <a:spLocks noChangeArrowheads="1"/>
          </p:cNvSpPr>
          <p:nvPr/>
        </p:nvSpPr>
        <p:spPr bwMode="auto">
          <a:xfrm>
            <a:off x="6089388" y="15444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读取</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381" name="Text Box 395"/>
          <p:cNvSpPr txBox="1">
            <a:spLocks noChangeArrowheads="1"/>
          </p:cNvSpPr>
          <p:nvPr/>
        </p:nvSpPr>
        <p:spPr bwMode="auto">
          <a:xfrm>
            <a:off x="6105400" y="2217226"/>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384" name="Oval 398"/>
          <p:cNvSpPr>
            <a:spLocks noChangeArrowheads="1"/>
          </p:cNvSpPr>
          <p:nvPr/>
        </p:nvSpPr>
        <p:spPr bwMode="auto">
          <a:xfrm>
            <a:off x="6779688" y="1933870"/>
            <a:ext cx="566614" cy="556545"/>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客户</a:t>
            </a:r>
          </a:p>
        </p:txBody>
      </p:sp>
      <p:sp>
        <p:nvSpPr>
          <p:cNvPr id="387" name="Rectangle 401"/>
          <p:cNvSpPr>
            <a:spLocks noChangeArrowheads="1"/>
          </p:cNvSpPr>
          <p:nvPr/>
        </p:nvSpPr>
        <p:spPr bwMode="auto">
          <a:xfrm>
            <a:off x="5362526" y="1878585"/>
            <a:ext cx="680437" cy="13379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388" name="Oval 402"/>
          <p:cNvSpPr>
            <a:spLocks noChangeArrowheads="1"/>
          </p:cNvSpPr>
          <p:nvPr/>
        </p:nvSpPr>
        <p:spPr bwMode="auto">
          <a:xfrm>
            <a:off x="5418813" y="2546929"/>
            <a:ext cx="566614" cy="556543"/>
          </a:xfrm>
          <a:prstGeom prst="ellipse">
            <a:avLst/>
          </a:prstGeom>
          <a:solidFill>
            <a:schemeClr val="bg1"/>
          </a:solidFill>
          <a:ln w="9525" algn="ctr">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389" name="Oval 403"/>
          <p:cNvSpPr>
            <a:spLocks noChangeArrowheads="1"/>
          </p:cNvSpPr>
          <p:nvPr/>
        </p:nvSpPr>
        <p:spPr bwMode="auto">
          <a:xfrm>
            <a:off x="5418813" y="1933870"/>
            <a:ext cx="566614" cy="556545"/>
          </a:xfrm>
          <a:prstGeom prst="ellipse">
            <a:avLst/>
          </a:prstGeom>
          <a:solidFill>
            <a:srgbClr val="00FFCC"/>
          </a:solidFill>
          <a:ln w="9525">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服务器</a:t>
            </a:r>
          </a:p>
        </p:txBody>
      </p:sp>
      <p:grpSp>
        <p:nvGrpSpPr>
          <p:cNvPr id="420" name="组合 419"/>
          <p:cNvGrpSpPr/>
          <p:nvPr/>
        </p:nvGrpSpPr>
        <p:grpSpPr>
          <a:xfrm>
            <a:off x="1509292" y="1398212"/>
            <a:ext cx="5935194" cy="799911"/>
            <a:chOff x="1509292" y="1797262"/>
            <a:chExt cx="5935194" cy="799911"/>
          </a:xfrm>
        </p:grpSpPr>
        <p:sp>
          <p:nvSpPr>
            <p:cNvPr id="375" name="Text Box 389"/>
            <p:cNvSpPr txBox="1">
              <a:spLocks noChangeArrowheads="1"/>
            </p:cNvSpPr>
            <p:nvPr/>
          </p:nvSpPr>
          <p:spPr bwMode="auto">
            <a:xfrm>
              <a:off x="2239475" y="2312480"/>
              <a:ext cx="595035"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SMTP</a:t>
              </a:r>
            </a:p>
          </p:txBody>
        </p:sp>
        <p:sp>
          <p:nvSpPr>
            <p:cNvPr id="382" name="Text Box 396"/>
            <p:cNvSpPr txBox="1">
              <a:spLocks noChangeArrowheads="1"/>
            </p:cNvSpPr>
            <p:nvPr/>
          </p:nvSpPr>
          <p:spPr bwMode="auto">
            <a:xfrm>
              <a:off x="2805314" y="1797262"/>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发送方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385" name="Text Box 399"/>
            <p:cNvSpPr txBox="1">
              <a:spLocks noChangeArrowheads="1"/>
            </p:cNvSpPr>
            <p:nvPr/>
          </p:nvSpPr>
          <p:spPr bwMode="auto">
            <a:xfrm>
              <a:off x="1509292" y="1797262"/>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发件方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用户代理</a:t>
              </a:r>
            </a:p>
          </p:txBody>
        </p:sp>
        <p:sp>
          <p:nvSpPr>
            <p:cNvPr id="376" name="Text Box 390"/>
            <p:cNvSpPr txBox="1">
              <a:spLocks noChangeArrowheads="1"/>
            </p:cNvSpPr>
            <p:nvPr/>
          </p:nvSpPr>
          <p:spPr bwMode="auto">
            <a:xfrm>
              <a:off x="6055753" y="2311432"/>
              <a:ext cx="572593"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POP3</a:t>
              </a:r>
            </a:p>
          </p:txBody>
        </p:sp>
        <p:sp>
          <p:nvSpPr>
            <p:cNvPr id="386" name="Text Box 400"/>
            <p:cNvSpPr txBox="1">
              <a:spLocks noChangeArrowheads="1"/>
            </p:cNvSpPr>
            <p:nvPr/>
          </p:nvSpPr>
          <p:spPr bwMode="auto">
            <a:xfrm>
              <a:off x="5248753" y="1797262"/>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393" name="Text Box 407"/>
            <p:cNvSpPr txBox="1">
              <a:spLocks noChangeArrowheads="1"/>
            </p:cNvSpPr>
            <p:nvPr/>
          </p:nvSpPr>
          <p:spPr bwMode="auto">
            <a:xfrm>
              <a:off x="6695563" y="1797262"/>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用户代理</a:t>
              </a:r>
            </a:p>
          </p:txBody>
        </p:sp>
      </p:grpSp>
      <p:sp>
        <p:nvSpPr>
          <p:cNvPr id="394" name="Line 408"/>
          <p:cNvSpPr>
            <a:spLocks noChangeShapeType="1"/>
          </p:cNvSpPr>
          <p:nvPr/>
        </p:nvSpPr>
        <p:spPr bwMode="auto">
          <a:xfrm flipV="1">
            <a:off x="5985427" y="2212756"/>
            <a:ext cx="794261"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graphicFrame>
        <p:nvGraphicFramePr>
          <p:cNvPr id="414" name="对象 413"/>
          <p:cNvGraphicFramePr>
            <a:graphicFrameLocks noChangeAspect="1"/>
          </p:cNvGraphicFramePr>
          <p:nvPr>
            <p:extLst>
              <p:ext uri="{D42A27DB-BD31-4B8C-83A1-F6EECF244321}">
                <p14:modId xmlns:p14="http://schemas.microsoft.com/office/powerpoint/2010/main" val="3391892265"/>
              </p:ext>
            </p:extLst>
          </p:nvPr>
        </p:nvGraphicFramePr>
        <p:xfrm>
          <a:off x="7632442" y="1909970"/>
          <a:ext cx="551626" cy="666388"/>
        </p:xfrm>
        <a:graphic>
          <a:graphicData uri="http://schemas.openxmlformats.org/presentationml/2006/ole">
            <mc:AlternateContent xmlns:mc="http://schemas.openxmlformats.org/markup-compatibility/2006">
              <mc:Choice xmlns:v="urn:schemas-microsoft-com:vml" Requires="v">
                <p:oleObj spid="_x0000_s17485" name="Visio" r:id="rId5" imgW="3561172" imgH="4347469" progId="">
                  <p:embed/>
                </p:oleObj>
              </mc:Choice>
              <mc:Fallback>
                <p:oleObj name="Visio" r:id="rId5" imgW="3561172" imgH="4347469"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632442" y="1909970"/>
                        <a:ext cx="551626"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702778" y="1398212"/>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latin typeface="微软雅黑" pitchFamily="34" charset="-122"/>
                <a:ea typeface="微软雅黑" pitchFamily="34" charset="-122"/>
              </a:rPr>
              <a:t>收件人</a:t>
            </a:r>
          </a:p>
        </p:txBody>
      </p:sp>
      <p:grpSp>
        <p:nvGrpSpPr>
          <p:cNvPr id="416" name="组合 415"/>
          <p:cNvGrpSpPr/>
          <p:nvPr/>
        </p:nvGrpSpPr>
        <p:grpSpPr>
          <a:xfrm>
            <a:off x="3515714" y="2545700"/>
            <a:ext cx="1928643" cy="728201"/>
            <a:chOff x="3473673" y="2734550"/>
            <a:chExt cx="3063219" cy="728201"/>
          </a:xfrm>
        </p:grpSpPr>
        <p:sp>
          <p:nvSpPr>
            <p:cNvPr id="378" name="Text Box 392"/>
            <p:cNvSpPr txBox="1">
              <a:spLocks noChangeArrowheads="1"/>
            </p:cNvSpPr>
            <p:nvPr/>
          </p:nvSpPr>
          <p:spPr bwMode="auto">
            <a:xfrm>
              <a:off x="4058640" y="2734550"/>
              <a:ext cx="19074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100" b="1" dirty="0">
                  <a:solidFill>
                    <a:srgbClr val="0000FF"/>
                  </a:solidFill>
                  <a:latin typeface="微软雅黑" pitchFamily="34" charset="-122"/>
                  <a:ea typeface="微软雅黑" pitchFamily="34" charset="-122"/>
                </a:rPr>
                <a:t>发送邮件 </a:t>
              </a:r>
              <a:r>
                <a:rPr kumimoji="1" lang="en-US" altLang="zh-CN" sz="1100" b="1" dirty="0">
                  <a:solidFill>
                    <a:srgbClr val="C00000"/>
                  </a:solidFill>
                  <a:latin typeface="微软雅黑" pitchFamily="34" charset="-122"/>
                  <a:ea typeface="微软雅黑" pitchFamily="34" charset="-122"/>
                </a:rPr>
                <a:t>SMTP</a:t>
              </a:r>
            </a:p>
          </p:txBody>
        </p:sp>
        <p:sp>
          <p:nvSpPr>
            <p:cNvPr id="390" name="Line 404"/>
            <p:cNvSpPr>
              <a:spLocks noChangeShapeType="1"/>
            </p:cNvSpPr>
            <p:nvPr/>
          </p:nvSpPr>
          <p:spPr bwMode="auto">
            <a:xfrm flipV="1">
              <a:off x="3473673" y="3014665"/>
              <a:ext cx="3063219"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395" name="Text Box 409"/>
            <p:cNvSpPr txBox="1">
              <a:spLocks noChangeArrowheads="1"/>
            </p:cNvSpPr>
            <p:nvPr/>
          </p:nvSpPr>
          <p:spPr bwMode="auto">
            <a:xfrm>
              <a:off x="4627936" y="3031864"/>
              <a:ext cx="79741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rgbClr val="0000FF"/>
                  </a:solidFill>
                  <a:latin typeface="微软雅黑" pitchFamily="34" charset="-122"/>
                  <a:ea typeface="微软雅黑" pitchFamily="34" charset="-122"/>
                </a:rPr>
                <a:t>TCP </a:t>
              </a:r>
            </a:p>
            <a:p>
              <a:pPr algn="ctr" eaLnBrk="1" hangingPunct="1"/>
              <a:r>
                <a:rPr kumimoji="1" lang="zh-CN" altLang="en-US" sz="1100" b="1" dirty="0">
                  <a:solidFill>
                    <a:srgbClr val="0000FF"/>
                  </a:solidFill>
                  <a:latin typeface="微软雅黑" pitchFamily="34" charset="-122"/>
                  <a:ea typeface="微软雅黑" pitchFamily="34" charset="-122"/>
                </a:rPr>
                <a:t>连接</a:t>
              </a:r>
            </a:p>
          </p:txBody>
        </p:sp>
      </p:grpSp>
      <p:sp>
        <p:nvSpPr>
          <p:cNvPr id="419" name="圆角矩形 418"/>
          <p:cNvSpPr/>
          <p:nvPr/>
        </p:nvSpPr>
        <p:spPr>
          <a:xfrm>
            <a:off x="1371509" y="1299989"/>
            <a:ext cx="6194639" cy="2126256"/>
          </a:xfrm>
          <a:prstGeom prst="round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矩形 428"/>
          <p:cNvSpPr/>
          <p:nvPr/>
        </p:nvSpPr>
        <p:spPr>
          <a:xfrm>
            <a:off x="1096460" y="3600586"/>
            <a:ext cx="7188224" cy="477054"/>
          </a:xfrm>
          <a:prstGeom prst="rect">
            <a:avLst/>
          </a:prstGeom>
        </p:spPr>
        <p:txBody>
          <a:bodyPr wrap="square" anchor="ctr">
            <a:spAutoFit/>
          </a:bodyPr>
          <a:lstStyle/>
          <a:p>
            <a:pPr algn="ctr">
              <a:lnSpc>
                <a:spcPts val="3000"/>
              </a:lnSpc>
            </a:pPr>
            <a:r>
              <a:rPr lang="zh-CN" altLang="en-US" sz="2000" b="1" dirty="0">
                <a:latin typeface="微软雅黑" pitchFamily="34" charset="-122"/>
                <a:ea typeface="微软雅黑" pitchFamily="34" charset="-122"/>
              </a:rPr>
              <a:t>用户代理，邮件服务器，以及邮件发送和读取协议。</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2576639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42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2847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885025" y="795264"/>
            <a:ext cx="33926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用户代理 </a:t>
            </a:r>
            <a:r>
              <a:rPr lang="en-US" altLang="zh-CN" sz="2000" b="1" dirty="0">
                <a:solidFill>
                  <a:schemeClr val="bg1"/>
                </a:solidFill>
                <a:latin typeface="微软雅黑" pitchFamily="34" charset="-122"/>
                <a:ea typeface="微软雅黑" pitchFamily="34" charset="-122"/>
              </a:rPr>
              <a:t>UA (User Agent)</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189565"/>
            <a:ext cx="8121929"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用户代理 </a:t>
            </a:r>
            <a:r>
              <a:rPr lang="en-US" altLang="zh-CN" sz="2000" b="1" dirty="0">
                <a:latin typeface="微软雅黑" pitchFamily="34" charset="-122"/>
                <a:ea typeface="微软雅黑" pitchFamily="34" charset="-122"/>
              </a:rPr>
              <a:t>UA </a:t>
            </a:r>
            <a:r>
              <a:rPr lang="zh-CN" altLang="en-US" sz="2000" b="1" dirty="0">
                <a:latin typeface="微软雅黑" pitchFamily="34" charset="-122"/>
                <a:ea typeface="微软雅黑" pitchFamily="34" charset="-122"/>
              </a:rPr>
              <a:t>就是用户与电子邮件系统的接口，是电子邮件客户端软件。</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用户代理的</a:t>
            </a:r>
            <a:r>
              <a:rPr lang="zh-CN" altLang="en-US" sz="2000" b="1" dirty="0">
                <a:solidFill>
                  <a:srgbClr val="0000FF"/>
                </a:solidFill>
                <a:latin typeface="微软雅黑" pitchFamily="34" charset="-122"/>
                <a:ea typeface="微软雅黑" pitchFamily="34" charset="-122"/>
              </a:rPr>
              <a:t>功能</a:t>
            </a:r>
            <a:r>
              <a:rPr lang="zh-CN" altLang="en-US" sz="2000" b="1" dirty="0">
                <a:latin typeface="微软雅黑" pitchFamily="34" charset="-122"/>
                <a:ea typeface="微软雅黑" pitchFamily="34" charset="-122"/>
              </a:rPr>
              <a:t>：撰写、显示、处理和通信。</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邮件服务器的功能是发送和接收邮件，同时还要向发信人报告邮件传送的情况（已交付、被拒绝、丢失等）。</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邮件服务器按照</a:t>
            </a:r>
            <a:r>
              <a:rPr lang="zh-CN" altLang="en-US" sz="2000" b="1" dirty="0">
                <a:solidFill>
                  <a:srgbClr val="0000FF"/>
                </a:solidFill>
                <a:latin typeface="微软雅黑" pitchFamily="34" charset="-122"/>
                <a:ea typeface="微软雅黑" pitchFamily="34" charset="-122"/>
              </a:rPr>
              <a:t>客户 </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服务器</a:t>
            </a:r>
            <a:r>
              <a:rPr lang="zh-CN" altLang="en-US" sz="2000" b="1" dirty="0">
                <a:latin typeface="微软雅黑" pitchFamily="34" charset="-122"/>
                <a:ea typeface="微软雅黑" pitchFamily="34" charset="-122"/>
              </a:rPr>
              <a:t>方式工作。邮件服务器需要使用发送和读取两个不同的协议。</a:t>
            </a:r>
          </a:p>
        </p:txBody>
      </p:sp>
    </p:spTree>
    <p:extLst>
      <p:ext uri="{BB962C8B-B14F-4D97-AF65-F5344CB8AC3E}">
        <p14:creationId xmlns:p14="http://schemas.microsoft.com/office/powerpoint/2010/main" val="767036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885023" y="600654"/>
            <a:ext cx="33926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用户代理 </a:t>
            </a:r>
            <a:r>
              <a:rPr lang="en-US" altLang="zh-CN" sz="2000" b="1" dirty="0">
                <a:solidFill>
                  <a:schemeClr val="bg1"/>
                </a:solidFill>
                <a:latin typeface="微软雅黑" pitchFamily="34" charset="-122"/>
                <a:ea typeface="微软雅黑" pitchFamily="34" charset="-122"/>
              </a:rPr>
              <a:t>UA (User Agent)</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0000FF"/>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3097"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发件方</a:t>
            </a: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18079"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endParaRPr kumimoji="1" lang="en-US" altLang="zh-CN"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326719" y="2192307"/>
            <a:ext cx="442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 </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发件人</a:t>
            </a: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147111908"/>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18508" name="Visio" r:id="rId3" imgW="3561172" imgH="4347469" progId="">
                  <p:embed/>
                </p:oleObj>
              </mc:Choice>
              <mc:Fallback>
                <p:oleObj name="Visio" r:id="rId3" imgW="3561172" imgH="4347469"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3856734984"/>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18509" name="Visio" r:id="rId5" imgW="3561172" imgH="4347469" progId="">
                  <p:embed/>
                </p:oleObj>
              </mc:Choice>
              <mc:Fallback>
                <p:oleObj name="Visio" r:id="rId5" imgW="3561172" imgH="4347469"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收件人</a:t>
            </a:r>
          </a:p>
        </p:txBody>
      </p:sp>
      <p:sp>
        <p:nvSpPr>
          <p:cNvPr id="3" name="矩形 2"/>
          <p:cNvSpPr/>
          <p:nvPr/>
        </p:nvSpPr>
        <p:spPr>
          <a:xfrm>
            <a:off x="1096460" y="2650638"/>
            <a:ext cx="7188224" cy="861774"/>
          </a:xfrm>
          <a:prstGeom prst="rect">
            <a:avLst/>
          </a:prstGeom>
        </p:spPr>
        <p:txBody>
          <a:bodyPr wrap="square">
            <a:spAutoFit/>
          </a:bodyPr>
          <a:lstStyle/>
          <a:p>
            <a:pPr>
              <a:lnSpc>
                <a:spcPts val="3000"/>
              </a:lnSpc>
            </a:pPr>
            <a:r>
              <a:rPr lang="zh-CN" altLang="en-US" sz="2000" b="1" dirty="0">
                <a:latin typeface="微软雅黑" pitchFamily="34" charset="-122"/>
                <a:ea typeface="微软雅黑" pitchFamily="34" charset="-122"/>
              </a:rPr>
              <a:t>用户与电子邮件系统的接口。又被称为</a:t>
            </a:r>
            <a:r>
              <a:rPr lang="zh-CN" altLang="en-US" sz="2000" b="1" dirty="0">
                <a:solidFill>
                  <a:srgbClr val="0000FF"/>
                </a:solidFill>
                <a:latin typeface="微软雅黑" pitchFamily="34" charset="-122"/>
                <a:ea typeface="微软雅黑" pitchFamily="34" charset="-122"/>
              </a:rPr>
              <a:t>电子邮件客户端软件</a:t>
            </a:r>
            <a:r>
              <a:rPr lang="zh-CN" altLang="en-US" sz="2000" b="1" dirty="0">
                <a:latin typeface="微软雅黑" pitchFamily="34" charset="-122"/>
                <a:ea typeface="微软雅黑" pitchFamily="34" charset="-122"/>
              </a:rPr>
              <a:t>。</a:t>
            </a:r>
          </a:p>
          <a:p>
            <a:pPr>
              <a:lnSpc>
                <a:spcPts val="3000"/>
              </a:lnSpc>
            </a:pPr>
            <a:r>
              <a:rPr lang="zh-CN" altLang="en-US" sz="2000" b="1" dirty="0">
                <a:solidFill>
                  <a:srgbClr val="CC00CC"/>
                </a:solidFill>
                <a:latin typeface="微软雅黑" pitchFamily="34" charset="-122"/>
                <a:ea typeface="微软雅黑" pitchFamily="34" charset="-122"/>
              </a:rPr>
              <a:t>基本功能</a:t>
            </a:r>
            <a:r>
              <a:rPr lang="zh-CN" altLang="en-US" sz="2000" b="1" dirty="0">
                <a:latin typeface="微软雅黑" pitchFamily="34" charset="-122"/>
                <a:ea typeface="微软雅黑" pitchFamily="34" charset="-122"/>
              </a:rPr>
              <a:t>：撰写、显示、处理和通信。</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2005263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grpId="0" nodeType="withEffect">
                                  <p:stCondLst>
                                    <p:cond delay="0"/>
                                  </p:stCondLst>
                                  <p:childTnLst>
                                    <p:anim calcmode="discrete" valueType="str">
                                      <p:cBhvr>
                                        <p:cTn id="6" dur="1000" fill="hold"/>
                                        <p:tgtEl>
                                          <p:spTgt spid="373"/>
                                        </p:tgtEl>
                                        <p:attrNameLst>
                                          <p:attrName>style.visibility</p:attrName>
                                        </p:attrNameLst>
                                      </p:cBhvr>
                                      <p:tavLst>
                                        <p:tav tm="0">
                                          <p:val>
                                            <p:strVal val="hidden"/>
                                          </p:val>
                                        </p:tav>
                                        <p:tav tm="50000">
                                          <p:val>
                                            <p:strVal val="visible"/>
                                          </p:val>
                                        </p:tav>
                                      </p:tavLst>
                                    </p:anim>
                                  </p:childTnLst>
                                </p:cTn>
                              </p:par>
                              <p:par>
                                <p:cTn id="7" presetID="35" presetClass="emph" presetSubtype="0" repeatCount="10000" fill="hold" grpId="0" nodeType="withEffect">
                                  <p:stCondLst>
                                    <p:cond delay="0"/>
                                  </p:stCondLst>
                                  <p:childTnLst>
                                    <p:anim calcmode="discrete" valueType="str">
                                      <p:cBhvr>
                                        <p:cTn id="8" dur="1000" fill="hold"/>
                                        <p:tgtEl>
                                          <p:spTgt spid="37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animBg="1"/>
      <p:bldP spid="373"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885023" y="600654"/>
            <a:ext cx="33926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用户代理 </a:t>
            </a:r>
            <a:r>
              <a:rPr lang="en-US" altLang="zh-CN" sz="2000" b="1" dirty="0">
                <a:solidFill>
                  <a:schemeClr val="bg1"/>
                </a:solidFill>
                <a:latin typeface="微软雅黑" pitchFamily="34" charset="-122"/>
                <a:ea typeface="微软雅黑" pitchFamily="34" charset="-122"/>
              </a:rPr>
              <a:t>UA (User Agent)</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3097"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发件方</a:t>
            </a: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18079"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endParaRPr kumimoji="1" lang="en-US" altLang="zh-CN"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326719" y="2192307"/>
            <a:ext cx="442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 </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发件人</a:t>
            </a: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2349159941"/>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19532" name="Visio" r:id="rId3" imgW="3561172" imgH="4347469" progId="">
                  <p:embed/>
                </p:oleObj>
              </mc:Choice>
              <mc:Fallback>
                <p:oleObj name="Visio" r:id="rId3" imgW="3561172" imgH="4347469"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373897916"/>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19533" name="Visio" r:id="rId5" imgW="3561172" imgH="4347469" progId="">
                  <p:embed/>
                </p:oleObj>
              </mc:Choice>
              <mc:Fallback>
                <p:oleObj name="Visio" r:id="rId5" imgW="3561172" imgH="4347469"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收件人</a:t>
            </a:r>
          </a:p>
        </p:txBody>
      </p:sp>
      <p:sp>
        <p:nvSpPr>
          <p:cNvPr id="3" name="矩形 2"/>
          <p:cNvSpPr/>
          <p:nvPr/>
        </p:nvSpPr>
        <p:spPr>
          <a:xfrm>
            <a:off x="1096460" y="2650638"/>
            <a:ext cx="7188224" cy="826637"/>
          </a:xfrm>
          <a:prstGeom prst="rect">
            <a:avLst/>
          </a:prstGeom>
        </p:spPr>
        <p:txBody>
          <a:bodyPr wrap="square">
            <a:spAutoFit/>
          </a:bodyPr>
          <a:lstStyle/>
          <a:p>
            <a:pPr marL="342900" indent="-342900">
              <a:lnSpc>
                <a:spcPts val="3000"/>
              </a:lnSpc>
              <a:buClr>
                <a:srgbClr val="0066FF"/>
              </a:buClr>
              <a:buFont typeface="Wingdings" pitchFamily="2" charset="2"/>
              <a:buChar char="l"/>
            </a:pPr>
            <a:r>
              <a:rPr lang="zh-CN" altLang="en-US" sz="2000" b="1" dirty="0">
                <a:latin typeface="微软雅黑" pitchFamily="34" charset="-122"/>
                <a:ea typeface="微软雅黑" pitchFamily="34" charset="-122"/>
              </a:rPr>
              <a:t>用户与电子邮件系统的接口。又被称为</a:t>
            </a:r>
            <a:r>
              <a:rPr lang="zh-CN" altLang="en-US" sz="2000" b="1" dirty="0">
                <a:solidFill>
                  <a:srgbClr val="0000FF"/>
                </a:solidFill>
                <a:latin typeface="微软雅黑" pitchFamily="34" charset="-122"/>
                <a:ea typeface="微软雅黑" pitchFamily="34" charset="-122"/>
              </a:rPr>
              <a:t>电子邮件客户端软件</a:t>
            </a:r>
            <a:r>
              <a:rPr lang="zh-CN" altLang="en-US" sz="2000" b="1" dirty="0">
                <a:latin typeface="微软雅黑" pitchFamily="34" charset="-122"/>
                <a:ea typeface="微软雅黑" pitchFamily="34" charset="-122"/>
              </a:rPr>
              <a:t>。</a:t>
            </a:r>
          </a:p>
          <a:p>
            <a:pPr marL="342900" indent="-342900">
              <a:lnSpc>
                <a:spcPts val="3000"/>
              </a:lnSpc>
              <a:buClr>
                <a:srgbClr val="0066FF"/>
              </a:buClr>
              <a:buFont typeface="Wingdings" pitchFamily="2" charset="2"/>
              <a:buChar char="l"/>
            </a:pPr>
            <a:r>
              <a:rPr lang="zh-CN" altLang="en-US" sz="2000" b="1" dirty="0">
                <a:solidFill>
                  <a:srgbClr val="CC00CC"/>
                </a:solidFill>
                <a:latin typeface="微软雅黑" pitchFamily="34" charset="-122"/>
                <a:ea typeface="微软雅黑" pitchFamily="34" charset="-122"/>
              </a:rPr>
              <a:t>基本功能</a:t>
            </a:r>
            <a:r>
              <a:rPr lang="zh-CN" altLang="en-US" sz="2000" b="1" dirty="0">
                <a:latin typeface="微软雅黑" pitchFamily="34" charset="-122"/>
                <a:ea typeface="微软雅黑" pitchFamily="34" charset="-122"/>
              </a:rPr>
              <a:t>：撰写、显示、处理和通信。</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4041086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grpId="0" nodeType="withEffect">
                                  <p:stCondLst>
                                    <p:cond delay="0"/>
                                  </p:stCondLst>
                                  <p:childTnLst>
                                    <p:anim calcmode="discrete" valueType="str">
                                      <p:cBhvr>
                                        <p:cTn id="6" dur="1000" fill="hold"/>
                                        <p:tgtEl>
                                          <p:spTgt spid="373"/>
                                        </p:tgtEl>
                                        <p:attrNameLst>
                                          <p:attrName>style.visibility</p:attrName>
                                        </p:attrNameLst>
                                      </p:cBhvr>
                                      <p:tavLst>
                                        <p:tav tm="0">
                                          <p:val>
                                            <p:strVal val="hidden"/>
                                          </p:val>
                                        </p:tav>
                                        <p:tav tm="50000">
                                          <p:val>
                                            <p:strVal val="visible"/>
                                          </p:val>
                                        </p:tav>
                                      </p:tavLst>
                                    </p:anim>
                                  </p:childTnLst>
                                </p:cTn>
                              </p:par>
                              <p:par>
                                <p:cTn id="7" presetID="35" presetClass="emph" presetSubtype="0" repeatCount="10000" fill="hold" grpId="0" nodeType="withEffect">
                                  <p:stCondLst>
                                    <p:cond delay="0"/>
                                  </p:stCondLst>
                                  <p:childTnLst>
                                    <p:anim calcmode="discrete" valueType="str">
                                      <p:cBhvr>
                                        <p:cTn id="8" dur="1000" fill="hold"/>
                                        <p:tgtEl>
                                          <p:spTgt spid="37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animBg="1"/>
      <p:bldP spid="37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977260" y="600654"/>
            <a:ext cx="32081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邮件服务器</a:t>
            </a:r>
            <a:r>
              <a:rPr lang="en-US" altLang="zh-CN" sz="2000" b="1" dirty="0">
                <a:solidFill>
                  <a:schemeClr val="bg1"/>
                </a:solidFill>
                <a:latin typeface="微软雅黑" pitchFamily="34" charset="-122"/>
                <a:ea typeface="微软雅黑" pitchFamily="34" charset="-122"/>
              </a:rPr>
              <a:t> (Mail Server)</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3097"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发件方</a:t>
            </a: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18079"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endParaRPr kumimoji="1" lang="en-US" altLang="zh-CN"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326719" y="2192307"/>
            <a:ext cx="442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 </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发件人</a:t>
            </a: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3131193516"/>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0556" name="Visio" r:id="rId3" imgW="3561172" imgH="4347469" progId="">
                  <p:embed/>
                </p:oleObj>
              </mc:Choice>
              <mc:Fallback>
                <p:oleObj name="Visio" r:id="rId3" imgW="3561172" imgH="4347469"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378557030"/>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0557" name="Visio" r:id="rId5" imgW="3561172" imgH="4347469" progId="">
                  <p:embed/>
                </p:oleObj>
              </mc:Choice>
              <mc:Fallback>
                <p:oleObj name="Visio" r:id="rId5" imgW="3561172" imgH="4347469"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收件人</a:t>
            </a:r>
          </a:p>
        </p:txBody>
      </p:sp>
      <p:sp>
        <p:nvSpPr>
          <p:cNvPr id="3" name="矩形 2"/>
          <p:cNvSpPr/>
          <p:nvPr/>
        </p:nvSpPr>
        <p:spPr>
          <a:xfrm>
            <a:off x="1019340" y="2604542"/>
            <a:ext cx="7353477" cy="1631216"/>
          </a:xfrm>
          <a:prstGeom prst="rect">
            <a:avLst/>
          </a:prstGeom>
        </p:spPr>
        <p:txBody>
          <a:bodyPr wrap="square">
            <a:spAutoFit/>
          </a:bodyPr>
          <a:lstStyle/>
          <a:p>
            <a:pPr marL="285750" indent="-285750">
              <a:lnSpc>
                <a:spcPts val="3000"/>
              </a:lnSpc>
              <a:buClr>
                <a:srgbClr val="0066FF"/>
              </a:buClr>
              <a:buFont typeface="Wingdings" pitchFamily="2" charset="2"/>
              <a:buChar char="l"/>
            </a:pPr>
            <a:r>
              <a:rPr lang="zh-CN" altLang="en-US" b="1" dirty="0">
                <a:latin typeface="微软雅黑" pitchFamily="34" charset="-122"/>
                <a:ea typeface="微软雅黑" pitchFamily="34" charset="-122"/>
              </a:rPr>
              <a:t>又被称为</a:t>
            </a:r>
            <a:r>
              <a:rPr lang="zh-CN" altLang="en-US" b="1" dirty="0">
                <a:solidFill>
                  <a:srgbClr val="0000FF"/>
                </a:solidFill>
                <a:latin typeface="微软雅黑" pitchFamily="34" charset="-122"/>
                <a:ea typeface="微软雅黑" pitchFamily="34" charset="-122"/>
              </a:rPr>
              <a:t>邮件传输代理</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000"/>
              </a:lnSpc>
              <a:buClr>
                <a:srgbClr val="0066FF"/>
              </a:buClr>
              <a:buFont typeface="Wingdings" pitchFamily="2" charset="2"/>
              <a:buChar char="l"/>
            </a:pPr>
            <a:r>
              <a:rPr lang="zh-CN" altLang="en-US" b="1" dirty="0">
                <a:solidFill>
                  <a:srgbClr val="CC00CC"/>
                </a:solidFill>
                <a:latin typeface="微软雅黑" pitchFamily="34" charset="-122"/>
                <a:ea typeface="微软雅黑" pitchFamily="34" charset="-122"/>
              </a:rPr>
              <a:t>功能</a:t>
            </a:r>
            <a:r>
              <a:rPr lang="zh-CN" altLang="en-US" b="1" dirty="0">
                <a:latin typeface="微软雅黑" pitchFamily="34" charset="-122"/>
                <a:ea typeface="微软雅黑" pitchFamily="34" charset="-122"/>
              </a:rPr>
              <a:t>：发送和接收邮件，同时还要向发信人报告邮件传送的情况。</a:t>
            </a:r>
          </a:p>
          <a:p>
            <a:pPr marL="285750" indent="-285750">
              <a:lnSpc>
                <a:spcPts val="3000"/>
              </a:lnSpc>
              <a:buClr>
                <a:srgbClr val="0066FF"/>
              </a:buClr>
              <a:buFont typeface="Wingdings" pitchFamily="2" charset="2"/>
              <a:buChar char="l"/>
            </a:pPr>
            <a:r>
              <a:rPr lang="zh-CN" altLang="en-US" b="1" dirty="0">
                <a:latin typeface="微软雅黑" pitchFamily="34" charset="-122"/>
                <a:ea typeface="微软雅黑" pitchFamily="34" charset="-122"/>
              </a:rPr>
              <a:t>按照</a:t>
            </a:r>
            <a:r>
              <a:rPr lang="zh-CN" altLang="en-US" b="1" dirty="0">
                <a:solidFill>
                  <a:srgbClr val="CC00CC"/>
                </a:solidFill>
                <a:latin typeface="微软雅黑" pitchFamily="34" charset="-122"/>
                <a:ea typeface="微软雅黑" pitchFamily="34" charset="-122"/>
              </a:rPr>
              <a:t>客户 </a:t>
            </a:r>
            <a:r>
              <a:rPr lang="en-US" altLang="zh-CN" b="1" dirty="0">
                <a:solidFill>
                  <a:srgbClr val="CC00CC"/>
                </a:solidFill>
                <a:latin typeface="Verdana"/>
                <a:ea typeface="微软雅黑" pitchFamily="34" charset="-122"/>
              </a:rPr>
              <a:t>–</a:t>
            </a:r>
            <a:r>
              <a:rPr lang="en-US" altLang="zh-CN" b="1" dirty="0">
                <a:solidFill>
                  <a:srgbClr val="CC00CC"/>
                </a:solidFill>
                <a:latin typeface="微软雅黑" pitchFamily="34" charset="-122"/>
                <a:ea typeface="微软雅黑" pitchFamily="34" charset="-122"/>
              </a:rPr>
              <a:t> </a:t>
            </a:r>
            <a:r>
              <a:rPr lang="zh-CN" altLang="en-US" b="1" dirty="0">
                <a:solidFill>
                  <a:srgbClr val="CC00CC"/>
                </a:solidFill>
                <a:latin typeface="微软雅黑" pitchFamily="34" charset="-122"/>
                <a:ea typeface="微软雅黑" pitchFamily="34" charset="-122"/>
              </a:rPr>
              <a:t>服务器</a:t>
            </a:r>
            <a:r>
              <a:rPr lang="zh-CN" altLang="en-US" b="1" dirty="0">
                <a:latin typeface="微软雅黑" pitchFamily="34" charset="-122"/>
                <a:ea typeface="微软雅黑" pitchFamily="34" charset="-122"/>
              </a:rPr>
              <a:t>方式工作。</a:t>
            </a:r>
            <a:endParaRPr lang="en-US" altLang="zh-CN" b="1" dirty="0">
              <a:latin typeface="微软雅黑" pitchFamily="34" charset="-122"/>
              <a:ea typeface="微软雅黑" pitchFamily="34" charset="-122"/>
            </a:endParaRPr>
          </a:p>
          <a:p>
            <a:pPr marL="285750" indent="-285750">
              <a:lnSpc>
                <a:spcPts val="3000"/>
              </a:lnSpc>
              <a:buClr>
                <a:srgbClr val="0066FF"/>
              </a:buClr>
              <a:buFont typeface="Wingdings" pitchFamily="2" charset="2"/>
              <a:buChar char="l"/>
            </a:pPr>
            <a:r>
              <a:rPr lang="zh-CN" altLang="en-US" b="1" dirty="0">
                <a:latin typeface="微软雅黑" pitchFamily="34" charset="-122"/>
                <a:ea typeface="微软雅黑" pitchFamily="34" charset="-122"/>
              </a:rPr>
              <a:t>在发送和读取邮件时使用</a:t>
            </a:r>
            <a:r>
              <a:rPr lang="zh-CN" altLang="en-US" b="1" dirty="0">
                <a:solidFill>
                  <a:srgbClr val="0000FF"/>
                </a:solidFill>
                <a:latin typeface="微软雅黑" pitchFamily="34" charset="-122"/>
                <a:ea typeface="微软雅黑" pitchFamily="34" charset="-122"/>
              </a:rPr>
              <a:t>两个不同的协议</a:t>
            </a:r>
            <a:r>
              <a:rPr lang="zh-CN" altLang="en-US" b="1" dirty="0">
                <a:latin typeface="微软雅黑" pitchFamily="34" charset="-122"/>
                <a:ea typeface="微软雅黑" pitchFamily="34" charset="-122"/>
              </a:rPr>
              <a:t>：</a:t>
            </a:r>
            <a:r>
              <a:rPr lang="en-US" altLang="zh-CN" b="1" dirty="0">
                <a:latin typeface="微软雅黑" pitchFamily="34" charset="-122"/>
                <a:ea typeface="微软雅黑" pitchFamily="34" charset="-122"/>
              </a:rPr>
              <a:t>SMTP</a:t>
            </a:r>
            <a:r>
              <a:rPr lang="zh-CN" altLang="en-US" b="1" dirty="0">
                <a:latin typeface="微软雅黑" pitchFamily="34" charset="-122"/>
                <a:ea typeface="微软雅黑" pitchFamily="34" charset="-122"/>
              </a:rPr>
              <a:t>，</a:t>
            </a:r>
            <a:r>
              <a:rPr lang="en-US" altLang="zh-CN" b="1" dirty="0">
                <a:latin typeface="微软雅黑" pitchFamily="34" charset="-122"/>
                <a:ea typeface="微软雅黑" pitchFamily="34" charset="-122"/>
              </a:rPr>
              <a:t>POP3</a:t>
            </a:r>
            <a:r>
              <a:rPr lang="zh-CN" altLang="en-US" b="1" dirty="0">
                <a:latin typeface="微软雅黑" pitchFamily="34" charset="-122"/>
                <a:ea typeface="微软雅黑" pitchFamily="34" charset="-122"/>
              </a:rPr>
              <a:t>。</a:t>
            </a:r>
          </a:p>
        </p:txBody>
      </p:sp>
    </p:spTree>
    <p:extLst>
      <p:ext uri="{BB962C8B-B14F-4D97-AF65-F5344CB8AC3E}">
        <p14:creationId xmlns:p14="http://schemas.microsoft.com/office/powerpoint/2010/main" val="1909307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372"/>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38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animBg="1"/>
      <p:bldP spid="38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334858" y="60065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邮件发送和读取协议</a:t>
            </a:r>
            <a:endParaRPr lang="en-US" altLang="zh-CN" sz="2000" b="1" dirty="0">
              <a:solidFill>
                <a:schemeClr val="bg1"/>
              </a:solidFill>
              <a:latin typeface="微软雅黑" pitchFamily="34" charset="-122"/>
              <a:ea typeface="微软雅黑" pitchFamily="34" charset="-122"/>
            </a:endParaRP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nvGrpSpPr>
          <p:cNvPr id="8" name="组合 7"/>
          <p:cNvGrpSpPr/>
          <p:nvPr/>
        </p:nvGrpSpPr>
        <p:grpSpPr>
          <a:xfrm>
            <a:off x="2284626" y="1196086"/>
            <a:ext cx="519694" cy="523993"/>
            <a:chOff x="2284626" y="1196086"/>
            <a:chExt cx="519694" cy="523993"/>
          </a:xfrm>
        </p:grpSpPr>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gr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grpSp>
        <p:nvGrpSpPr>
          <p:cNvPr id="9" name="组合 8"/>
          <p:cNvGrpSpPr/>
          <p:nvPr/>
        </p:nvGrpSpPr>
        <p:grpSpPr>
          <a:xfrm>
            <a:off x="6257296" y="1210153"/>
            <a:ext cx="500458" cy="509133"/>
            <a:chOff x="6257296" y="1210153"/>
            <a:chExt cx="500458" cy="509133"/>
          </a:xfrm>
        </p:grpSpPr>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gr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3097"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发件方</a:t>
            </a: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18079"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endParaRPr kumimoji="1" lang="en-US" altLang="zh-CN"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326719" y="2192307"/>
            <a:ext cx="442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 </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发件人</a:t>
            </a: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1207566880"/>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1580" name="Visio" r:id="rId3" imgW="3561172" imgH="4347469" progId="">
                  <p:embed/>
                </p:oleObj>
              </mc:Choice>
              <mc:Fallback>
                <p:oleObj name="Visio" r:id="rId3" imgW="3561172" imgH="4347469"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2938283448"/>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1581" name="Visio" r:id="rId5" imgW="3561172" imgH="4347469" progId="">
                  <p:embed/>
                </p:oleObj>
              </mc:Choice>
              <mc:Fallback>
                <p:oleObj name="Visio" r:id="rId5" imgW="3561172" imgH="4347469"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收件人</a:t>
            </a:r>
          </a:p>
        </p:txBody>
      </p:sp>
      <p:sp>
        <p:nvSpPr>
          <p:cNvPr id="3" name="矩形 2"/>
          <p:cNvSpPr/>
          <p:nvPr/>
        </p:nvSpPr>
        <p:spPr>
          <a:xfrm>
            <a:off x="1019340" y="2604542"/>
            <a:ext cx="7353477" cy="1631216"/>
          </a:xfrm>
          <a:prstGeom prst="rect">
            <a:avLst/>
          </a:prstGeom>
        </p:spPr>
        <p:txBody>
          <a:bodyPr wrap="square">
            <a:spAutoFit/>
          </a:bodyPr>
          <a:lstStyle/>
          <a:p>
            <a:pPr marL="285750" indent="-285750">
              <a:lnSpc>
                <a:spcPts val="3000"/>
              </a:lnSpc>
              <a:buClr>
                <a:srgbClr val="0066FF"/>
              </a:buClr>
              <a:buFont typeface="Wingdings" pitchFamily="2" charset="2"/>
              <a:buChar char="l"/>
            </a:pPr>
            <a:r>
              <a:rPr lang="zh-CN" altLang="en-US" b="1" dirty="0">
                <a:latin typeface="微软雅黑" pitchFamily="34" charset="-122"/>
                <a:ea typeface="微软雅黑" pitchFamily="34" charset="-122"/>
              </a:rPr>
              <a:t>邮件发送和读取使用不同的协议协议。</a:t>
            </a:r>
            <a:endParaRPr lang="en-US" altLang="zh-CN" b="1" dirty="0">
              <a:latin typeface="微软雅黑" pitchFamily="34" charset="-122"/>
              <a:ea typeface="微软雅黑" pitchFamily="34" charset="-122"/>
            </a:endParaRPr>
          </a:p>
          <a:p>
            <a:pPr marL="285750" indent="-285750">
              <a:lnSpc>
                <a:spcPts val="3000"/>
              </a:lnSpc>
              <a:buClr>
                <a:srgbClr val="0066FF"/>
              </a:buClr>
              <a:buFont typeface="Wingdings" pitchFamily="2" charset="2"/>
              <a:buChar char="l"/>
            </a:pPr>
            <a:r>
              <a:rPr lang="zh-CN" altLang="en-US" b="1" dirty="0">
                <a:solidFill>
                  <a:srgbClr val="0000FF"/>
                </a:solidFill>
                <a:latin typeface="微软雅黑" pitchFamily="34" charset="-122"/>
                <a:ea typeface="微软雅黑" pitchFamily="34" charset="-122"/>
              </a:rPr>
              <a:t>简单邮件发送协议 </a:t>
            </a:r>
            <a:r>
              <a:rPr lang="en-US" altLang="zh-CN" b="1" dirty="0">
                <a:latin typeface="微软雅黑" pitchFamily="34" charset="-122"/>
                <a:ea typeface="微软雅黑" pitchFamily="34" charset="-122"/>
              </a:rPr>
              <a:t>SMTP</a:t>
            </a:r>
            <a:r>
              <a:rPr lang="zh-CN" altLang="en-US" b="1" dirty="0">
                <a:latin typeface="微软雅黑" pitchFamily="34" charset="-122"/>
                <a:ea typeface="微软雅黑" pitchFamily="34" charset="-122"/>
              </a:rPr>
              <a:t>：用于在用户代理向邮件服务器或邮件服务器之间发送邮件。</a:t>
            </a:r>
            <a:endParaRPr lang="en-US" altLang="zh-CN" b="1" dirty="0">
              <a:latin typeface="微软雅黑" pitchFamily="34" charset="-122"/>
              <a:ea typeface="微软雅黑" pitchFamily="34" charset="-122"/>
            </a:endParaRPr>
          </a:p>
          <a:p>
            <a:pPr marL="285750" indent="-285750">
              <a:lnSpc>
                <a:spcPts val="3000"/>
              </a:lnSpc>
              <a:buClr>
                <a:srgbClr val="0066FF"/>
              </a:buClr>
              <a:buFont typeface="Wingdings" pitchFamily="2" charset="2"/>
              <a:buChar char="l"/>
            </a:pPr>
            <a:r>
              <a:rPr lang="zh-CN" altLang="en-US" b="1" dirty="0">
                <a:solidFill>
                  <a:srgbClr val="0000FF"/>
                </a:solidFill>
                <a:latin typeface="微软雅黑" pitchFamily="34" charset="-122"/>
                <a:ea typeface="微软雅黑" pitchFamily="34" charset="-122"/>
              </a:rPr>
              <a:t>邮局协议 </a:t>
            </a:r>
            <a:r>
              <a:rPr lang="en-US" altLang="zh-CN" b="1" dirty="0">
                <a:latin typeface="微软雅黑" pitchFamily="34" charset="-122"/>
                <a:ea typeface="微软雅黑" pitchFamily="34" charset="-122"/>
              </a:rPr>
              <a:t>POP3</a:t>
            </a:r>
            <a:r>
              <a:rPr lang="zh-CN" altLang="en-US" b="1" dirty="0">
                <a:latin typeface="微软雅黑" pitchFamily="34" charset="-122"/>
                <a:ea typeface="微软雅黑" pitchFamily="34" charset="-122"/>
              </a:rPr>
              <a:t>：用于用户代理从邮件服务器读取邮件。</a:t>
            </a:r>
          </a:p>
        </p:txBody>
      </p:sp>
    </p:spTree>
    <p:extLst>
      <p:ext uri="{BB962C8B-B14F-4D97-AF65-F5344CB8AC3E}">
        <p14:creationId xmlns:p14="http://schemas.microsoft.com/office/powerpoint/2010/main" val="3731353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endCondLst>
                                    <p:cond evt="onNext" delay="0">
                                      <p:tgtEl>
                                        <p:sldTgt/>
                                      </p:tgtEl>
                                    </p:cond>
                                  </p:endCondLst>
                                  <p:childTnLst>
                                    <p:anim calcmode="discrete" valueType="str">
                                      <p:cBhvr>
                                        <p:cTn id="6" dur="1000" fill="hold"/>
                                        <p:tgtEl>
                                          <p:spTgt spid="8"/>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378"/>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nodeType="withEffect">
                                  <p:stCondLst>
                                    <p:cond delay="0"/>
                                  </p:stCondLst>
                                  <p:endCondLst>
                                    <p:cond evt="onNext" delay="0">
                                      <p:tgtEl>
                                        <p:sldTgt/>
                                      </p:tgtEl>
                                    </p:cond>
                                  </p:endCondLst>
                                  <p:childTnLst>
                                    <p:anim calcmode="discrete" valueType="str">
                                      <p:cBhvr>
                                        <p:cTn id="1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utoShape 95"/>
          <p:cNvSpPr>
            <a:spLocks noChangeArrowheads="1"/>
          </p:cNvSpPr>
          <p:nvPr/>
        </p:nvSpPr>
        <p:spPr bwMode="auto">
          <a:xfrm>
            <a:off x="1691868" y="2317139"/>
            <a:ext cx="2761795" cy="1592984"/>
          </a:xfrm>
          <a:prstGeom prst="roundRect">
            <a:avLst>
              <a:gd name="adj" fmla="val 9319"/>
            </a:avLst>
          </a:prstGeom>
          <a:solidFill>
            <a:srgbClr val="0000FF"/>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grpSp>
        <p:nvGrpSpPr>
          <p:cNvPr id="31" name="Group 173"/>
          <p:cNvGrpSpPr>
            <a:grpSpLocks/>
          </p:cNvGrpSpPr>
          <p:nvPr/>
        </p:nvGrpSpPr>
        <p:grpSpPr bwMode="auto">
          <a:xfrm>
            <a:off x="4689084" y="1272701"/>
            <a:ext cx="2775277" cy="2925576"/>
            <a:chOff x="2971" y="709"/>
            <a:chExt cx="2676" cy="3056"/>
          </a:xfrm>
        </p:grpSpPr>
        <p:sp>
          <p:nvSpPr>
            <p:cNvPr id="38" name="AutoShape 117"/>
            <p:cNvSpPr>
              <a:spLocks noChangeArrowheads="1"/>
            </p:cNvSpPr>
            <p:nvPr/>
          </p:nvSpPr>
          <p:spPr bwMode="auto">
            <a:xfrm>
              <a:off x="2971" y="1800"/>
              <a:ext cx="2665" cy="1664"/>
            </a:xfrm>
            <a:prstGeom prst="roundRect">
              <a:avLst>
                <a:gd name="adj" fmla="val 9319"/>
              </a:avLst>
            </a:prstGeom>
            <a:solidFill>
              <a:srgbClr val="008000"/>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grpSp>
          <p:nvGrpSpPr>
            <p:cNvPr id="32" name="Group 89"/>
            <p:cNvGrpSpPr>
              <a:grpSpLocks/>
            </p:cNvGrpSpPr>
            <p:nvPr/>
          </p:nvGrpSpPr>
          <p:grpSpPr bwMode="auto">
            <a:xfrm>
              <a:off x="4196" y="1530"/>
              <a:ext cx="256" cy="98"/>
              <a:chOff x="1519" y="813"/>
              <a:chExt cx="227" cy="77"/>
            </a:xfrm>
          </p:grpSpPr>
          <p:sp>
            <p:nvSpPr>
              <p:cNvPr id="73" name="Line 90"/>
              <p:cNvSpPr>
                <a:spLocks noChangeShapeType="1"/>
              </p:cNvSpPr>
              <p:nvPr/>
            </p:nvSpPr>
            <p:spPr bwMode="auto">
              <a:xfrm>
                <a:off x="1647" y="813"/>
                <a:ext cx="99" cy="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4" name="Line 91"/>
              <p:cNvSpPr>
                <a:spLocks noChangeShapeType="1"/>
              </p:cNvSpPr>
              <p:nvPr/>
            </p:nvSpPr>
            <p:spPr bwMode="auto">
              <a:xfrm flipH="1">
                <a:off x="1519" y="813"/>
                <a:ext cx="99" cy="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33" name="Text Box 112"/>
            <p:cNvSpPr txBox="1">
              <a:spLocks noChangeArrowheads="1"/>
            </p:cNvSpPr>
            <p:nvPr/>
          </p:nvSpPr>
          <p:spPr bwMode="auto">
            <a:xfrm>
              <a:off x="3892" y="3476"/>
              <a:ext cx="93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(b) </a:t>
              </a:r>
              <a:r>
                <a:rPr kumimoji="1" lang="zh-CN" altLang="en-US" sz="1200" b="1" dirty="0">
                  <a:latin typeface="微软雅黑" pitchFamily="34" charset="-122"/>
                  <a:ea typeface="微软雅黑" pitchFamily="34" charset="-122"/>
                </a:rPr>
                <a:t>区 </a:t>
              </a:r>
              <a:r>
                <a:rPr kumimoji="1" lang="en-US" altLang="zh-CN" sz="1200" b="1" dirty="0">
                  <a:latin typeface="微软雅黑" pitchFamily="34" charset="-122"/>
                  <a:ea typeface="微软雅黑" pitchFamily="34" charset="-122"/>
                </a:rPr>
                <a:t>&lt; </a:t>
              </a:r>
              <a:r>
                <a:rPr kumimoji="1" lang="zh-CN" altLang="en-US" sz="1200" b="1" dirty="0">
                  <a:latin typeface="微软雅黑" pitchFamily="34" charset="-122"/>
                  <a:ea typeface="微软雅黑" pitchFamily="34" charset="-122"/>
                </a:rPr>
                <a:t>域</a:t>
              </a:r>
            </a:p>
          </p:txBody>
        </p:sp>
        <p:sp>
          <p:nvSpPr>
            <p:cNvPr id="34" name="Line 113"/>
            <p:cNvSpPr>
              <a:spLocks noChangeShapeType="1"/>
            </p:cNvSpPr>
            <p:nvPr/>
          </p:nvSpPr>
          <p:spPr bwMode="auto">
            <a:xfrm>
              <a:off x="4328" y="1523"/>
              <a:ext cx="5" cy="50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5" name="Text Box 114"/>
            <p:cNvSpPr txBox="1">
              <a:spLocks noChangeArrowheads="1"/>
            </p:cNvSpPr>
            <p:nvPr/>
          </p:nvSpPr>
          <p:spPr bwMode="auto">
            <a:xfrm>
              <a:off x="3061" y="1806"/>
              <a:ext cx="99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域 </a:t>
              </a:r>
              <a:r>
                <a:rPr kumimoji="1" lang="en-US" altLang="zh-CN" sz="1200" b="1" dirty="0">
                  <a:solidFill>
                    <a:schemeClr val="bg1"/>
                  </a:solidFill>
                  <a:latin typeface="微软雅黑" pitchFamily="34" charset="-122"/>
                  <a:ea typeface="微软雅黑" pitchFamily="34" charset="-122"/>
                </a:rPr>
                <a:t>abc.com</a:t>
              </a:r>
            </a:p>
          </p:txBody>
        </p:sp>
        <p:sp>
          <p:nvSpPr>
            <p:cNvPr id="36" name="Freeform 115"/>
            <p:cNvSpPr>
              <a:spLocks/>
            </p:cNvSpPr>
            <p:nvPr/>
          </p:nvSpPr>
          <p:spPr bwMode="auto">
            <a:xfrm>
              <a:off x="4458" y="2341"/>
              <a:ext cx="849" cy="958"/>
            </a:xfrm>
            <a:custGeom>
              <a:avLst/>
              <a:gdLst>
                <a:gd name="T0" fmla="*/ 627 w 753"/>
                <a:gd name="T1" fmla="*/ 43 h 900"/>
                <a:gd name="T2" fmla="*/ 149 w 753"/>
                <a:gd name="T3" fmla="*/ 90 h 900"/>
                <a:gd name="T4" fmla="*/ 1 w 753"/>
                <a:gd name="T5" fmla="*/ 345 h 900"/>
                <a:gd name="T6" fmla="*/ 167 w 753"/>
                <a:gd name="T7" fmla="*/ 532 h 900"/>
                <a:gd name="T8" fmla="*/ 472 w 753"/>
                <a:gd name="T9" fmla="*/ 854 h 900"/>
                <a:gd name="T10" fmla="*/ 745 w 753"/>
                <a:gd name="T11" fmla="*/ 1193 h 900"/>
                <a:gd name="T12" fmla="*/ 1103 w 753"/>
                <a:gd name="T13" fmla="*/ 1300 h 900"/>
                <a:gd name="T14" fmla="*/ 1416 w 753"/>
                <a:gd name="T15" fmla="*/ 1242 h 900"/>
                <a:gd name="T16" fmla="*/ 1547 w 753"/>
                <a:gd name="T17" fmla="*/ 1114 h 900"/>
                <a:gd name="T18" fmla="*/ 1413 w 753"/>
                <a:gd name="T19" fmla="*/ 843 h 900"/>
                <a:gd name="T20" fmla="*/ 1235 w 753"/>
                <a:gd name="T21" fmla="*/ 626 h 900"/>
                <a:gd name="T22" fmla="*/ 991 w 753"/>
                <a:gd name="T23" fmla="*/ 356 h 900"/>
                <a:gd name="T24" fmla="*/ 627 w 753"/>
                <a:gd name="T25" fmla="*/ 43 h 9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53" h="900">
                  <a:moveTo>
                    <a:pt x="305" y="30"/>
                  </a:moveTo>
                  <a:cubicBezTo>
                    <a:pt x="237" y="0"/>
                    <a:pt x="124" y="27"/>
                    <a:pt x="73" y="62"/>
                  </a:cubicBezTo>
                  <a:cubicBezTo>
                    <a:pt x="22" y="97"/>
                    <a:pt x="0" y="187"/>
                    <a:pt x="1" y="238"/>
                  </a:cubicBezTo>
                  <a:cubicBezTo>
                    <a:pt x="2" y="289"/>
                    <a:pt x="43" y="308"/>
                    <a:pt x="81" y="366"/>
                  </a:cubicBezTo>
                  <a:cubicBezTo>
                    <a:pt x="119" y="424"/>
                    <a:pt x="184" y="510"/>
                    <a:pt x="231" y="586"/>
                  </a:cubicBezTo>
                  <a:cubicBezTo>
                    <a:pt x="278" y="662"/>
                    <a:pt x="312" y="769"/>
                    <a:pt x="363" y="820"/>
                  </a:cubicBezTo>
                  <a:cubicBezTo>
                    <a:pt x="414" y="871"/>
                    <a:pt x="483" y="888"/>
                    <a:pt x="537" y="894"/>
                  </a:cubicBezTo>
                  <a:cubicBezTo>
                    <a:pt x="591" y="900"/>
                    <a:pt x="653" y="875"/>
                    <a:pt x="689" y="854"/>
                  </a:cubicBezTo>
                  <a:cubicBezTo>
                    <a:pt x="725" y="833"/>
                    <a:pt x="753" y="812"/>
                    <a:pt x="753" y="766"/>
                  </a:cubicBezTo>
                  <a:cubicBezTo>
                    <a:pt x="753" y="720"/>
                    <a:pt x="712" y="636"/>
                    <a:pt x="687" y="580"/>
                  </a:cubicBezTo>
                  <a:cubicBezTo>
                    <a:pt x="662" y="524"/>
                    <a:pt x="635" y="486"/>
                    <a:pt x="601" y="430"/>
                  </a:cubicBezTo>
                  <a:cubicBezTo>
                    <a:pt x="567" y="374"/>
                    <a:pt x="532" y="311"/>
                    <a:pt x="483" y="244"/>
                  </a:cubicBezTo>
                  <a:cubicBezTo>
                    <a:pt x="434" y="177"/>
                    <a:pt x="368" y="58"/>
                    <a:pt x="305" y="30"/>
                  </a:cubicBezTo>
                  <a:close/>
                </a:path>
              </a:pathLst>
            </a:custGeom>
            <a:solidFill>
              <a:srgbClr val="9999FF"/>
            </a:solidFill>
            <a:ln>
              <a:noFill/>
            </a:ln>
            <a:effectLst/>
            <a:extLst>
              <a:ext uri="{91240B29-F687-4F45-9708-019B960494DF}">
                <a14:hiddenLine xmlns:a14="http://schemas.microsoft.com/office/drawing/2010/main" w="381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7" name="Freeform 116"/>
            <p:cNvSpPr>
              <a:spLocks/>
            </p:cNvSpPr>
            <p:nvPr/>
          </p:nvSpPr>
          <p:spPr bwMode="auto">
            <a:xfrm>
              <a:off x="3215" y="1882"/>
              <a:ext cx="1535" cy="1436"/>
            </a:xfrm>
            <a:custGeom>
              <a:avLst/>
              <a:gdLst>
                <a:gd name="T0" fmla="*/ 2481 w 1360"/>
                <a:gd name="T1" fmla="*/ 85 h 1349"/>
                <a:gd name="T2" fmla="*/ 1823 w 1360"/>
                <a:gd name="T3" fmla="*/ 67 h 1349"/>
                <a:gd name="T4" fmla="*/ 1248 w 1360"/>
                <a:gd name="T5" fmla="*/ 490 h 1349"/>
                <a:gd name="T6" fmla="*/ 247 w 1360"/>
                <a:gd name="T7" fmla="*/ 1427 h 1349"/>
                <a:gd name="T8" fmla="*/ 27 w 1360"/>
                <a:gd name="T9" fmla="*/ 1809 h 1349"/>
                <a:gd name="T10" fmla="*/ 403 w 1360"/>
                <a:gd name="T11" fmla="*/ 1943 h 1349"/>
                <a:gd name="T12" fmla="*/ 1265 w 1360"/>
                <a:gd name="T13" fmla="*/ 1945 h 1349"/>
                <a:gd name="T14" fmla="*/ 2380 w 1360"/>
                <a:gd name="T15" fmla="*/ 1934 h 1349"/>
                <a:gd name="T16" fmla="*/ 2764 w 1360"/>
                <a:gd name="T17" fmla="*/ 1796 h 1349"/>
                <a:gd name="T18" fmla="*/ 2651 w 1360"/>
                <a:gd name="T19" fmla="*/ 1546 h 1349"/>
                <a:gd name="T20" fmla="*/ 2169 w 1360"/>
                <a:gd name="T21" fmla="*/ 1123 h 1349"/>
                <a:gd name="T22" fmla="*/ 2090 w 1360"/>
                <a:gd name="T23" fmla="*/ 884 h 1349"/>
                <a:gd name="T24" fmla="*/ 2368 w 1360"/>
                <a:gd name="T25" fmla="*/ 557 h 1349"/>
                <a:gd name="T26" fmla="*/ 2617 w 1360"/>
                <a:gd name="T27" fmla="*/ 381 h 1349"/>
                <a:gd name="T28" fmla="*/ 2652 w 1360"/>
                <a:gd name="T29" fmla="*/ 242 h 1349"/>
                <a:gd name="T30" fmla="*/ 2481 w 1360"/>
                <a:gd name="T31" fmla="*/ 85 h 13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0" h="1349">
                  <a:moveTo>
                    <a:pt x="1200" y="58"/>
                  </a:moveTo>
                  <a:cubicBezTo>
                    <a:pt x="1133" y="38"/>
                    <a:pt x="981" y="0"/>
                    <a:pt x="882" y="46"/>
                  </a:cubicBezTo>
                  <a:cubicBezTo>
                    <a:pt x="783" y="92"/>
                    <a:pt x="730" y="180"/>
                    <a:pt x="603" y="336"/>
                  </a:cubicBezTo>
                  <a:cubicBezTo>
                    <a:pt x="476" y="492"/>
                    <a:pt x="218" y="831"/>
                    <a:pt x="120" y="982"/>
                  </a:cubicBezTo>
                  <a:cubicBezTo>
                    <a:pt x="22" y="1133"/>
                    <a:pt x="0" y="1184"/>
                    <a:pt x="13" y="1243"/>
                  </a:cubicBezTo>
                  <a:cubicBezTo>
                    <a:pt x="26" y="1302"/>
                    <a:pt x="95" y="1319"/>
                    <a:pt x="195" y="1334"/>
                  </a:cubicBezTo>
                  <a:cubicBezTo>
                    <a:pt x="295" y="1349"/>
                    <a:pt x="453" y="1337"/>
                    <a:pt x="612" y="1336"/>
                  </a:cubicBezTo>
                  <a:cubicBezTo>
                    <a:pt x="771" y="1335"/>
                    <a:pt x="1031" y="1347"/>
                    <a:pt x="1152" y="1330"/>
                  </a:cubicBezTo>
                  <a:cubicBezTo>
                    <a:pt x="1273" y="1313"/>
                    <a:pt x="1316" y="1279"/>
                    <a:pt x="1338" y="1234"/>
                  </a:cubicBezTo>
                  <a:cubicBezTo>
                    <a:pt x="1360" y="1189"/>
                    <a:pt x="1331" y="1139"/>
                    <a:pt x="1283" y="1062"/>
                  </a:cubicBezTo>
                  <a:cubicBezTo>
                    <a:pt x="1235" y="985"/>
                    <a:pt x="1095" y="848"/>
                    <a:pt x="1050" y="772"/>
                  </a:cubicBezTo>
                  <a:cubicBezTo>
                    <a:pt x="1005" y="696"/>
                    <a:pt x="995" y="673"/>
                    <a:pt x="1011" y="608"/>
                  </a:cubicBezTo>
                  <a:cubicBezTo>
                    <a:pt x="1027" y="543"/>
                    <a:pt x="1104" y="440"/>
                    <a:pt x="1146" y="382"/>
                  </a:cubicBezTo>
                  <a:cubicBezTo>
                    <a:pt x="1188" y="324"/>
                    <a:pt x="1243" y="298"/>
                    <a:pt x="1266" y="262"/>
                  </a:cubicBezTo>
                  <a:cubicBezTo>
                    <a:pt x="1289" y="226"/>
                    <a:pt x="1295" y="200"/>
                    <a:pt x="1284" y="166"/>
                  </a:cubicBezTo>
                  <a:cubicBezTo>
                    <a:pt x="1273" y="132"/>
                    <a:pt x="1267" y="78"/>
                    <a:pt x="1200" y="58"/>
                  </a:cubicBezTo>
                  <a:close/>
                </a:path>
              </a:pathLst>
            </a:custGeom>
            <a:solidFill>
              <a:srgbClr val="00FFCC"/>
            </a:solidFill>
            <a:ln>
              <a:noFill/>
            </a:ln>
            <a:effectLst/>
            <a:extLst>
              <a:ext uri="{91240B29-F687-4F45-9708-019B960494DF}">
                <a14:hiddenLine xmlns:a14="http://schemas.microsoft.com/office/drawing/2010/main" w="381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9" name="Text Box 118"/>
            <p:cNvSpPr txBox="1">
              <a:spLocks noChangeArrowheads="1"/>
            </p:cNvSpPr>
            <p:nvPr/>
          </p:nvSpPr>
          <p:spPr bwMode="auto">
            <a:xfrm>
              <a:off x="2990" y="2131"/>
              <a:ext cx="801"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70000"/>
                </a:lnSpc>
              </a:pPr>
              <a:r>
                <a:rPr kumimoji="1" lang="zh-CN" altLang="zh-CN" sz="1200" b="1" dirty="0">
                  <a:solidFill>
                    <a:schemeClr val="bg1"/>
                  </a:solidFill>
                  <a:latin typeface="微软雅黑" pitchFamily="34" charset="-122"/>
                  <a:ea typeface="微软雅黑" pitchFamily="34" charset="-122"/>
                </a:rPr>
                <a:t> 区</a:t>
              </a:r>
              <a:endParaRPr kumimoji="1" lang="zh-CN" altLang="en-US" sz="1200" b="1" dirty="0">
                <a:solidFill>
                  <a:schemeClr val="bg1"/>
                </a:solidFill>
                <a:latin typeface="微软雅黑" pitchFamily="34" charset="-122"/>
                <a:ea typeface="微软雅黑" pitchFamily="34" charset="-122"/>
              </a:endParaRPr>
            </a:p>
            <a:p>
              <a:pPr algn="ctr" eaLnBrk="1" hangingPunct="1">
                <a:lnSpc>
                  <a:spcPct val="70000"/>
                </a:lnSpc>
              </a:pPr>
              <a:r>
                <a:rPr kumimoji="1" lang="en-US" altLang="zh-CN" sz="1200" b="1" dirty="0">
                  <a:solidFill>
                    <a:schemeClr val="bg1"/>
                  </a:solidFill>
                  <a:latin typeface="微软雅黑" pitchFamily="34" charset="-122"/>
                  <a:ea typeface="微软雅黑" pitchFamily="34" charset="-122"/>
                </a:rPr>
                <a:t>abc.com</a:t>
              </a:r>
            </a:p>
          </p:txBody>
        </p:sp>
        <p:sp>
          <p:nvSpPr>
            <p:cNvPr id="40" name="Text Box 119"/>
            <p:cNvSpPr txBox="1">
              <a:spLocks noChangeArrowheads="1"/>
            </p:cNvSpPr>
            <p:nvPr/>
          </p:nvSpPr>
          <p:spPr bwMode="auto">
            <a:xfrm>
              <a:off x="4649" y="1950"/>
              <a:ext cx="998" cy="3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75000"/>
                </a:lnSpc>
              </a:pPr>
              <a:r>
                <a:rPr kumimoji="1" lang="zh-CN" altLang="en-US" sz="1200" b="1">
                  <a:solidFill>
                    <a:schemeClr val="bg1"/>
                  </a:solidFill>
                  <a:latin typeface="微软雅黑" pitchFamily="34" charset="-122"/>
                  <a:ea typeface="微软雅黑" pitchFamily="34" charset="-122"/>
                </a:rPr>
                <a:t>区</a:t>
              </a:r>
            </a:p>
            <a:p>
              <a:pPr algn="ctr" eaLnBrk="1" hangingPunct="1">
                <a:lnSpc>
                  <a:spcPct val="75000"/>
                </a:lnSpc>
              </a:pPr>
              <a:r>
                <a:rPr kumimoji="1" lang="en-US" altLang="zh-CN" sz="1200" b="1">
                  <a:solidFill>
                    <a:schemeClr val="bg1"/>
                  </a:solidFill>
                  <a:latin typeface="微软雅黑" pitchFamily="34" charset="-122"/>
                  <a:ea typeface="微软雅黑" pitchFamily="34" charset="-122"/>
                </a:rPr>
                <a:t>y.abc.com</a:t>
              </a:r>
            </a:p>
          </p:txBody>
        </p:sp>
        <p:sp>
          <p:nvSpPr>
            <p:cNvPr id="41" name="Line 120"/>
            <p:cNvSpPr>
              <a:spLocks noChangeShapeType="1"/>
            </p:cNvSpPr>
            <p:nvPr/>
          </p:nvSpPr>
          <p:spPr bwMode="auto">
            <a:xfrm>
              <a:off x="3382" y="2470"/>
              <a:ext cx="156" cy="227"/>
            </a:xfrm>
            <a:prstGeom prst="line">
              <a:avLst/>
            </a:prstGeom>
            <a:noFill/>
            <a:ln w="12700">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2" name="Line 121"/>
            <p:cNvSpPr>
              <a:spLocks noChangeShapeType="1"/>
            </p:cNvSpPr>
            <p:nvPr/>
          </p:nvSpPr>
          <p:spPr bwMode="auto">
            <a:xfrm rot="10800000" flipV="1">
              <a:off x="5103" y="2316"/>
              <a:ext cx="124" cy="426"/>
            </a:xfrm>
            <a:prstGeom prst="line">
              <a:avLst/>
            </a:prstGeom>
            <a:noFill/>
            <a:ln w="12700">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Line 122"/>
            <p:cNvSpPr>
              <a:spLocks noChangeShapeType="1"/>
            </p:cNvSpPr>
            <p:nvPr/>
          </p:nvSpPr>
          <p:spPr bwMode="auto">
            <a:xfrm flipH="1">
              <a:off x="4054" y="2124"/>
              <a:ext cx="226" cy="417"/>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4" name="Line 123"/>
            <p:cNvSpPr>
              <a:spLocks noChangeShapeType="1"/>
            </p:cNvSpPr>
            <p:nvPr/>
          </p:nvSpPr>
          <p:spPr bwMode="auto">
            <a:xfrm>
              <a:off x="4407" y="2143"/>
              <a:ext cx="297" cy="389"/>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5" name="Line 124"/>
            <p:cNvSpPr>
              <a:spLocks noChangeShapeType="1"/>
            </p:cNvSpPr>
            <p:nvPr/>
          </p:nvSpPr>
          <p:spPr bwMode="auto">
            <a:xfrm>
              <a:off x="4754" y="2610"/>
              <a:ext cx="319" cy="499"/>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6" name="Line 125"/>
            <p:cNvSpPr>
              <a:spLocks noChangeShapeType="1"/>
            </p:cNvSpPr>
            <p:nvPr/>
          </p:nvSpPr>
          <p:spPr bwMode="auto">
            <a:xfrm>
              <a:off x="4068" y="2622"/>
              <a:ext cx="388" cy="444"/>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7" name="Line 126"/>
            <p:cNvSpPr>
              <a:spLocks noChangeShapeType="1"/>
            </p:cNvSpPr>
            <p:nvPr/>
          </p:nvSpPr>
          <p:spPr bwMode="auto">
            <a:xfrm flipH="1">
              <a:off x="4002" y="2629"/>
              <a:ext cx="11" cy="380"/>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8" name="Line 127"/>
            <p:cNvSpPr>
              <a:spLocks noChangeShapeType="1"/>
            </p:cNvSpPr>
            <p:nvPr/>
          </p:nvSpPr>
          <p:spPr bwMode="auto">
            <a:xfrm flipH="1">
              <a:off x="3528" y="2578"/>
              <a:ext cx="470" cy="488"/>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9" name="Oval 128"/>
            <p:cNvSpPr>
              <a:spLocks noChangeArrowheads="1"/>
            </p:cNvSpPr>
            <p:nvPr/>
          </p:nvSpPr>
          <p:spPr bwMode="auto">
            <a:xfrm>
              <a:off x="4121" y="1982"/>
              <a:ext cx="410" cy="24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abc</a:t>
              </a:r>
            </a:p>
          </p:txBody>
        </p:sp>
        <p:sp>
          <p:nvSpPr>
            <p:cNvPr id="50" name="Oval 129"/>
            <p:cNvSpPr>
              <a:spLocks noChangeArrowheads="1"/>
            </p:cNvSpPr>
            <p:nvPr/>
          </p:nvSpPr>
          <p:spPr bwMode="auto">
            <a:xfrm>
              <a:off x="3844" y="2481"/>
              <a:ext cx="359" cy="19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x</a:t>
              </a:r>
            </a:p>
          </p:txBody>
        </p:sp>
        <p:sp>
          <p:nvSpPr>
            <p:cNvPr id="51" name="Oval 130"/>
            <p:cNvSpPr>
              <a:spLocks noChangeArrowheads="1"/>
            </p:cNvSpPr>
            <p:nvPr/>
          </p:nvSpPr>
          <p:spPr bwMode="auto">
            <a:xfrm>
              <a:off x="3332" y="3012"/>
              <a:ext cx="359" cy="19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u</a:t>
              </a:r>
            </a:p>
          </p:txBody>
        </p:sp>
        <p:sp>
          <p:nvSpPr>
            <p:cNvPr id="52" name="Oval 131"/>
            <p:cNvSpPr>
              <a:spLocks noChangeArrowheads="1"/>
            </p:cNvSpPr>
            <p:nvPr/>
          </p:nvSpPr>
          <p:spPr bwMode="auto">
            <a:xfrm>
              <a:off x="3810" y="3012"/>
              <a:ext cx="359" cy="19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v</a:t>
              </a:r>
            </a:p>
          </p:txBody>
        </p:sp>
        <p:sp>
          <p:nvSpPr>
            <p:cNvPr id="53" name="Oval 132"/>
            <p:cNvSpPr>
              <a:spLocks noChangeArrowheads="1"/>
            </p:cNvSpPr>
            <p:nvPr/>
          </p:nvSpPr>
          <p:spPr bwMode="auto">
            <a:xfrm>
              <a:off x="4287" y="3012"/>
              <a:ext cx="359" cy="19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w</a:t>
              </a:r>
            </a:p>
          </p:txBody>
        </p:sp>
        <p:sp>
          <p:nvSpPr>
            <p:cNvPr id="54" name="Oval 133"/>
            <p:cNvSpPr>
              <a:spLocks noChangeArrowheads="1"/>
            </p:cNvSpPr>
            <p:nvPr/>
          </p:nvSpPr>
          <p:spPr bwMode="auto">
            <a:xfrm>
              <a:off x="4867" y="3012"/>
              <a:ext cx="359" cy="19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t</a:t>
              </a:r>
            </a:p>
          </p:txBody>
        </p:sp>
        <p:sp>
          <p:nvSpPr>
            <p:cNvPr id="55" name="Oval 134"/>
            <p:cNvSpPr>
              <a:spLocks noChangeArrowheads="1"/>
            </p:cNvSpPr>
            <p:nvPr/>
          </p:nvSpPr>
          <p:spPr bwMode="auto">
            <a:xfrm>
              <a:off x="4560" y="2481"/>
              <a:ext cx="359" cy="19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y</a:t>
              </a:r>
            </a:p>
          </p:txBody>
        </p:sp>
        <p:sp>
          <p:nvSpPr>
            <p:cNvPr id="56" name="AutoShape 135"/>
            <p:cNvSpPr>
              <a:spLocks noChangeArrowheads="1"/>
            </p:cNvSpPr>
            <p:nvPr/>
          </p:nvSpPr>
          <p:spPr bwMode="auto">
            <a:xfrm>
              <a:off x="4063" y="1232"/>
              <a:ext cx="522" cy="303"/>
            </a:xfrm>
            <a:prstGeom prst="roundRect">
              <a:avLst>
                <a:gd name="adj" fmla="val 34167"/>
              </a:avLst>
            </a:prstGeom>
            <a:solidFill>
              <a:srgbClr val="66FF66"/>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com</a:t>
              </a:r>
            </a:p>
          </p:txBody>
        </p:sp>
        <p:sp>
          <p:nvSpPr>
            <p:cNvPr id="57" name="AutoShape 136"/>
            <p:cNvSpPr>
              <a:spLocks noChangeArrowheads="1"/>
            </p:cNvSpPr>
            <p:nvPr/>
          </p:nvSpPr>
          <p:spPr bwMode="auto">
            <a:xfrm>
              <a:off x="4909" y="1225"/>
              <a:ext cx="522" cy="304"/>
            </a:xfrm>
            <a:prstGeom prst="roundRect">
              <a:avLst>
                <a:gd name="adj" fmla="val 34167"/>
              </a:avLst>
            </a:prstGeom>
            <a:solidFill>
              <a:srgbClr val="00B0F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edu</a:t>
              </a:r>
            </a:p>
          </p:txBody>
        </p:sp>
        <p:sp>
          <p:nvSpPr>
            <p:cNvPr id="58" name="AutoShape 137"/>
            <p:cNvSpPr>
              <a:spLocks noChangeArrowheads="1"/>
            </p:cNvSpPr>
            <p:nvPr/>
          </p:nvSpPr>
          <p:spPr bwMode="auto">
            <a:xfrm>
              <a:off x="3220" y="1225"/>
              <a:ext cx="522" cy="304"/>
            </a:xfrm>
            <a:prstGeom prst="roundRect">
              <a:avLst>
                <a:gd name="adj" fmla="val 34167"/>
              </a:avLst>
            </a:prstGeom>
            <a:solidFill>
              <a:srgbClr val="00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org</a:t>
              </a:r>
            </a:p>
          </p:txBody>
        </p:sp>
        <p:grpSp>
          <p:nvGrpSpPr>
            <p:cNvPr id="59" name="Group 138"/>
            <p:cNvGrpSpPr>
              <a:grpSpLocks/>
            </p:cNvGrpSpPr>
            <p:nvPr/>
          </p:nvGrpSpPr>
          <p:grpSpPr bwMode="auto">
            <a:xfrm>
              <a:off x="5042" y="1530"/>
              <a:ext cx="256" cy="98"/>
              <a:chOff x="2875" y="1143"/>
              <a:chExt cx="330" cy="132"/>
            </a:xfrm>
          </p:grpSpPr>
          <p:sp>
            <p:nvSpPr>
              <p:cNvPr id="69" name="Line 139"/>
              <p:cNvSpPr>
                <a:spLocks noChangeShapeType="1"/>
              </p:cNvSpPr>
              <p:nvPr/>
            </p:nvSpPr>
            <p:spPr bwMode="auto">
              <a:xfrm>
                <a:off x="3061"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0" name="Line 140"/>
              <p:cNvSpPr>
                <a:spLocks noChangeShapeType="1"/>
              </p:cNvSpPr>
              <p:nvPr/>
            </p:nvSpPr>
            <p:spPr bwMode="auto">
              <a:xfrm>
                <a:off x="3050" y="1143"/>
                <a:ext cx="37" cy="1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1" name="Line 141"/>
              <p:cNvSpPr>
                <a:spLocks noChangeShapeType="1"/>
              </p:cNvSpPr>
              <p:nvPr/>
            </p:nvSpPr>
            <p:spPr bwMode="auto">
              <a:xfrm flipH="1">
                <a:off x="2875"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2" name="Line 142"/>
              <p:cNvSpPr>
                <a:spLocks noChangeShapeType="1"/>
              </p:cNvSpPr>
              <p:nvPr/>
            </p:nvSpPr>
            <p:spPr bwMode="auto">
              <a:xfrm flipH="1">
                <a:off x="2980" y="1143"/>
                <a:ext cx="54" cy="1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grpSp>
          <p:nvGrpSpPr>
            <p:cNvPr id="60" name="Group 143"/>
            <p:cNvGrpSpPr>
              <a:grpSpLocks/>
            </p:cNvGrpSpPr>
            <p:nvPr/>
          </p:nvGrpSpPr>
          <p:grpSpPr bwMode="auto">
            <a:xfrm>
              <a:off x="3353" y="1530"/>
              <a:ext cx="256" cy="98"/>
              <a:chOff x="2875" y="1143"/>
              <a:chExt cx="330" cy="132"/>
            </a:xfrm>
          </p:grpSpPr>
          <p:sp>
            <p:nvSpPr>
              <p:cNvPr id="65" name="Line 144"/>
              <p:cNvSpPr>
                <a:spLocks noChangeShapeType="1"/>
              </p:cNvSpPr>
              <p:nvPr/>
            </p:nvSpPr>
            <p:spPr bwMode="auto">
              <a:xfrm>
                <a:off x="3061"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6" name="Line 145"/>
              <p:cNvSpPr>
                <a:spLocks noChangeShapeType="1"/>
              </p:cNvSpPr>
              <p:nvPr/>
            </p:nvSpPr>
            <p:spPr bwMode="auto">
              <a:xfrm>
                <a:off x="3050" y="1143"/>
                <a:ext cx="37" cy="1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7" name="Line 146"/>
              <p:cNvSpPr>
                <a:spLocks noChangeShapeType="1"/>
              </p:cNvSpPr>
              <p:nvPr/>
            </p:nvSpPr>
            <p:spPr bwMode="auto">
              <a:xfrm flipH="1">
                <a:off x="2875"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8" name="Line 147"/>
              <p:cNvSpPr>
                <a:spLocks noChangeShapeType="1"/>
              </p:cNvSpPr>
              <p:nvPr/>
            </p:nvSpPr>
            <p:spPr bwMode="auto">
              <a:xfrm flipH="1">
                <a:off x="2980" y="1143"/>
                <a:ext cx="54" cy="1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61" name="AutoShape 148"/>
            <p:cNvSpPr>
              <a:spLocks noChangeArrowheads="1"/>
            </p:cNvSpPr>
            <p:nvPr/>
          </p:nvSpPr>
          <p:spPr bwMode="auto">
            <a:xfrm>
              <a:off x="4049" y="709"/>
              <a:ext cx="523" cy="304"/>
            </a:xfrm>
            <a:prstGeom prst="roundRect">
              <a:avLst>
                <a:gd name="adj" fmla="val 34167"/>
              </a:avLst>
            </a:prstGeom>
            <a:solidFill>
              <a:srgbClr val="FF66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en-US" sz="1200" b="1">
                  <a:latin typeface="微软雅黑" pitchFamily="34" charset="-122"/>
                  <a:ea typeface="微软雅黑" pitchFamily="34" charset="-122"/>
                </a:rPr>
                <a:t>根</a:t>
              </a:r>
            </a:p>
          </p:txBody>
        </p:sp>
        <p:sp>
          <p:nvSpPr>
            <p:cNvPr id="62" name="Line 149"/>
            <p:cNvSpPr>
              <a:spLocks noChangeShapeType="1"/>
            </p:cNvSpPr>
            <p:nvPr/>
          </p:nvSpPr>
          <p:spPr bwMode="auto">
            <a:xfrm>
              <a:off x="4375" y="1010"/>
              <a:ext cx="792" cy="2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3" name="Line 150"/>
            <p:cNvSpPr>
              <a:spLocks noChangeShapeType="1"/>
            </p:cNvSpPr>
            <p:nvPr/>
          </p:nvSpPr>
          <p:spPr bwMode="auto">
            <a:xfrm flipV="1">
              <a:off x="3481" y="1010"/>
              <a:ext cx="779" cy="2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4" name="Line 151"/>
            <p:cNvSpPr>
              <a:spLocks noChangeShapeType="1"/>
            </p:cNvSpPr>
            <p:nvPr/>
          </p:nvSpPr>
          <p:spPr bwMode="auto">
            <a:xfrm>
              <a:off x="4321" y="1010"/>
              <a:ext cx="0" cy="2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5"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168145" y="600654"/>
            <a:ext cx="28264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区的不同划分方法举例</a:t>
            </a:r>
          </a:p>
        </p:txBody>
      </p:sp>
      <p:sp>
        <p:nvSpPr>
          <p:cNvPr id="8" name="Line 92"/>
          <p:cNvSpPr>
            <a:spLocks noChangeShapeType="1"/>
          </p:cNvSpPr>
          <p:nvPr/>
        </p:nvSpPr>
        <p:spPr bwMode="auto">
          <a:xfrm>
            <a:off x="3129287" y="2042388"/>
            <a:ext cx="6223" cy="48249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 name="Text Box 93"/>
          <p:cNvSpPr txBox="1">
            <a:spLocks noChangeArrowheads="1"/>
          </p:cNvSpPr>
          <p:nvPr/>
        </p:nvSpPr>
        <p:spPr bwMode="auto">
          <a:xfrm>
            <a:off x="1771725" y="2301915"/>
            <a:ext cx="103105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域 </a:t>
            </a:r>
            <a:r>
              <a:rPr kumimoji="1" lang="en-US" altLang="zh-CN" sz="1200" b="1" dirty="0">
                <a:solidFill>
                  <a:schemeClr val="bg1"/>
                </a:solidFill>
                <a:latin typeface="微软雅黑" pitchFamily="34" charset="-122"/>
                <a:ea typeface="微软雅黑" pitchFamily="34" charset="-122"/>
              </a:rPr>
              <a:t>abc.com</a:t>
            </a:r>
          </a:p>
        </p:txBody>
      </p:sp>
      <p:sp>
        <p:nvSpPr>
          <p:cNvPr id="13" name="Freeform 94"/>
          <p:cNvSpPr>
            <a:spLocks/>
          </p:cNvSpPr>
          <p:nvPr/>
        </p:nvSpPr>
        <p:spPr bwMode="auto">
          <a:xfrm>
            <a:off x="1968773" y="2390854"/>
            <a:ext cx="2243246" cy="1384288"/>
          </a:xfrm>
          <a:custGeom>
            <a:avLst/>
            <a:gdLst>
              <a:gd name="T0" fmla="*/ 2147483646 w 1917"/>
              <a:gd name="T1" fmla="*/ 2147483646 h 1143"/>
              <a:gd name="T2" fmla="*/ 2147483646 w 1917"/>
              <a:gd name="T3" fmla="*/ 2147483646 h 1143"/>
              <a:gd name="T4" fmla="*/ 2147483646 w 1917"/>
              <a:gd name="T5" fmla="*/ 2147483646 h 1143"/>
              <a:gd name="T6" fmla="*/ 2147483646 w 1917"/>
              <a:gd name="T7" fmla="*/ 2147483646 h 1143"/>
              <a:gd name="T8" fmla="*/ 2147483646 w 1917"/>
              <a:gd name="T9" fmla="*/ 2147483646 h 1143"/>
              <a:gd name="T10" fmla="*/ 2147483646 w 1917"/>
              <a:gd name="T11" fmla="*/ 2147483646 h 1143"/>
              <a:gd name="T12" fmla="*/ 2147483646 w 1917"/>
              <a:gd name="T13" fmla="*/ 2147483646 h 1143"/>
              <a:gd name="T14" fmla="*/ 2147483646 w 1917"/>
              <a:gd name="T15" fmla="*/ 2147483646 h 1143"/>
              <a:gd name="T16" fmla="*/ 2147483646 w 1917"/>
              <a:gd name="T17" fmla="*/ 2147483646 h 1143"/>
              <a:gd name="T18" fmla="*/ 2147483646 w 1917"/>
              <a:gd name="T19" fmla="*/ 2147483646 h 1143"/>
              <a:gd name="T20" fmla="*/ 2147483646 w 1917"/>
              <a:gd name="T21" fmla="*/ 2147483646 h 1143"/>
              <a:gd name="T22" fmla="*/ 2147483646 w 1917"/>
              <a:gd name="T23" fmla="*/ 2147483646 h 1143"/>
              <a:gd name="T24" fmla="*/ 2147483646 w 1917"/>
              <a:gd name="T25" fmla="*/ 2147483646 h 1143"/>
              <a:gd name="T26" fmla="*/ 2147483646 w 1917"/>
              <a:gd name="T27" fmla="*/ 2147483646 h 1143"/>
              <a:gd name="T28" fmla="*/ 2147483646 w 1917"/>
              <a:gd name="T29" fmla="*/ 2147483646 h 1143"/>
              <a:gd name="T30" fmla="*/ 2147483646 w 1917"/>
              <a:gd name="T31" fmla="*/ 2147483646 h 11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917" h="1143">
                <a:moveTo>
                  <a:pt x="1097" y="32"/>
                </a:moveTo>
                <a:cubicBezTo>
                  <a:pt x="1031" y="7"/>
                  <a:pt x="964" y="0"/>
                  <a:pt x="882" y="43"/>
                </a:cubicBezTo>
                <a:cubicBezTo>
                  <a:pt x="800" y="86"/>
                  <a:pt x="730" y="155"/>
                  <a:pt x="603" y="287"/>
                </a:cubicBezTo>
                <a:cubicBezTo>
                  <a:pt x="476" y="418"/>
                  <a:pt x="218" y="703"/>
                  <a:pt x="120" y="830"/>
                </a:cubicBezTo>
                <a:cubicBezTo>
                  <a:pt x="22" y="957"/>
                  <a:pt x="0" y="1000"/>
                  <a:pt x="13" y="1050"/>
                </a:cubicBezTo>
                <a:cubicBezTo>
                  <a:pt x="26" y="1099"/>
                  <a:pt x="95" y="1114"/>
                  <a:pt x="195" y="1126"/>
                </a:cubicBezTo>
                <a:cubicBezTo>
                  <a:pt x="295" y="1139"/>
                  <a:pt x="458" y="1126"/>
                  <a:pt x="612" y="1128"/>
                </a:cubicBezTo>
                <a:cubicBezTo>
                  <a:pt x="766" y="1130"/>
                  <a:pt x="981" y="1134"/>
                  <a:pt x="1121" y="1136"/>
                </a:cubicBezTo>
                <a:cubicBezTo>
                  <a:pt x="1261" y="1138"/>
                  <a:pt x="1336" y="1143"/>
                  <a:pt x="1451" y="1139"/>
                </a:cubicBezTo>
                <a:cubicBezTo>
                  <a:pt x="1566" y="1135"/>
                  <a:pt x="1735" y="1132"/>
                  <a:pt x="1811" y="1109"/>
                </a:cubicBezTo>
                <a:cubicBezTo>
                  <a:pt x="1887" y="1086"/>
                  <a:pt x="1917" y="1062"/>
                  <a:pt x="1907" y="1001"/>
                </a:cubicBezTo>
                <a:cubicBezTo>
                  <a:pt x="1897" y="940"/>
                  <a:pt x="1807" y="823"/>
                  <a:pt x="1751" y="743"/>
                </a:cubicBezTo>
                <a:cubicBezTo>
                  <a:pt x="1695" y="663"/>
                  <a:pt x="1625" y="586"/>
                  <a:pt x="1571" y="521"/>
                </a:cubicBezTo>
                <a:cubicBezTo>
                  <a:pt x="1517" y="456"/>
                  <a:pt x="1476" y="408"/>
                  <a:pt x="1427" y="353"/>
                </a:cubicBezTo>
                <a:cubicBezTo>
                  <a:pt x="1378" y="298"/>
                  <a:pt x="1332" y="245"/>
                  <a:pt x="1277" y="191"/>
                </a:cubicBezTo>
                <a:cubicBezTo>
                  <a:pt x="1222" y="137"/>
                  <a:pt x="1163" y="57"/>
                  <a:pt x="1097" y="32"/>
                </a:cubicBezTo>
                <a:close/>
              </a:path>
            </a:pathLst>
          </a:custGeom>
          <a:solidFill>
            <a:srgbClr val="66FFCC"/>
          </a:solidFill>
          <a:ln>
            <a:noFill/>
          </a:ln>
          <a:effectLst/>
          <a:extLst>
            <a:ext uri="{91240B29-F687-4F45-9708-019B960494DF}">
              <a14:hiddenLine xmlns:a14="http://schemas.microsoft.com/office/drawing/2010/main" w="381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 name="Text Box 96"/>
          <p:cNvSpPr txBox="1">
            <a:spLocks noChangeArrowheads="1"/>
          </p:cNvSpPr>
          <p:nvPr/>
        </p:nvSpPr>
        <p:spPr bwMode="auto">
          <a:xfrm>
            <a:off x="1699665" y="2637843"/>
            <a:ext cx="830677" cy="35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70000"/>
              </a:lnSpc>
            </a:pPr>
            <a:r>
              <a:rPr kumimoji="1" lang="zh-CN" altLang="zh-CN" sz="1200" b="1" dirty="0">
                <a:solidFill>
                  <a:schemeClr val="bg1"/>
                </a:solidFill>
                <a:latin typeface="微软雅黑" pitchFamily="34" charset="-122"/>
                <a:ea typeface="微软雅黑" pitchFamily="34" charset="-122"/>
              </a:rPr>
              <a:t> 区</a:t>
            </a:r>
            <a:endParaRPr kumimoji="1" lang="zh-CN" altLang="en-US" sz="1200" b="1" dirty="0">
              <a:solidFill>
                <a:schemeClr val="bg1"/>
              </a:solidFill>
              <a:latin typeface="微软雅黑" pitchFamily="34" charset="-122"/>
              <a:ea typeface="微软雅黑" pitchFamily="34" charset="-122"/>
            </a:endParaRPr>
          </a:p>
          <a:p>
            <a:pPr algn="ctr" eaLnBrk="1" hangingPunct="1">
              <a:lnSpc>
                <a:spcPct val="70000"/>
              </a:lnSpc>
            </a:pPr>
            <a:r>
              <a:rPr kumimoji="1" lang="en-US" altLang="zh-CN" sz="1200" b="1" dirty="0">
                <a:solidFill>
                  <a:schemeClr val="bg1"/>
                </a:solidFill>
                <a:latin typeface="微软雅黑" pitchFamily="34" charset="-122"/>
                <a:ea typeface="微软雅黑" pitchFamily="34" charset="-122"/>
              </a:rPr>
              <a:t>abc.com</a:t>
            </a:r>
          </a:p>
        </p:txBody>
      </p:sp>
      <p:sp>
        <p:nvSpPr>
          <p:cNvPr id="16" name="Freeform 97"/>
          <p:cNvSpPr>
            <a:spLocks/>
          </p:cNvSpPr>
          <p:nvPr/>
        </p:nvSpPr>
        <p:spPr bwMode="auto">
          <a:xfrm>
            <a:off x="2099448" y="2953759"/>
            <a:ext cx="86079" cy="351337"/>
          </a:xfrm>
          <a:custGeom>
            <a:avLst/>
            <a:gdLst>
              <a:gd name="T0" fmla="*/ 0 w 172"/>
              <a:gd name="T1" fmla="*/ 0 h 244"/>
              <a:gd name="T2" fmla="*/ 2147483646 w 172"/>
              <a:gd name="T3" fmla="*/ 2147483646 h 244"/>
              <a:gd name="T4" fmla="*/ 0 60000 65536"/>
              <a:gd name="T5" fmla="*/ 0 60000 65536"/>
            </a:gdLst>
            <a:ahLst/>
            <a:cxnLst>
              <a:cxn ang="T4">
                <a:pos x="T0" y="T1"/>
              </a:cxn>
              <a:cxn ang="T5">
                <a:pos x="T2" y="T3"/>
              </a:cxn>
            </a:cxnLst>
            <a:rect l="0" t="0" r="r" b="b"/>
            <a:pathLst>
              <a:path w="172" h="244">
                <a:moveTo>
                  <a:pt x="0" y="0"/>
                </a:moveTo>
                <a:lnTo>
                  <a:pt x="172" y="244"/>
                </a:lnTo>
              </a:path>
            </a:pathLst>
          </a:custGeom>
          <a:noFill/>
          <a:ln w="12700">
            <a:solidFill>
              <a:srgbClr val="FFFF00"/>
            </a:solidFill>
            <a:round/>
            <a:headE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Line 98"/>
          <p:cNvSpPr>
            <a:spLocks noChangeShapeType="1"/>
          </p:cNvSpPr>
          <p:nvPr/>
        </p:nvSpPr>
        <p:spPr bwMode="auto">
          <a:xfrm flipH="1">
            <a:off x="2837863" y="2627312"/>
            <a:ext cx="235422" cy="399204"/>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 name="Line 99"/>
          <p:cNvSpPr>
            <a:spLocks noChangeShapeType="1"/>
          </p:cNvSpPr>
          <p:nvPr/>
        </p:nvSpPr>
        <p:spPr bwMode="auto">
          <a:xfrm>
            <a:off x="3203958" y="2645502"/>
            <a:ext cx="308018" cy="372398"/>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 name="Line 100"/>
          <p:cNvSpPr>
            <a:spLocks noChangeShapeType="1"/>
          </p:cNvSpPr>
          <p:nvPr/>
        </p:nvSpPr>
        <p:spPr bwMode="auto">
          <a:xfrm>
            <a:off x="3564869" y="3092571"/>
            <a:ext cx="329798" cy="477704"/>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 name="Line 101"/>
          <p:cNvSpPr>
            <a:spLocks noChangeShapeType="1"/>
          </p:cNvSpPr>
          <p:nvPr/>
        </p:nvSpPr>
        <p:spPr bwMode="auto">
          <a:xfrm>
            <a:off x="2853419" y="3104058"/>
            <a:ext cx="402394" cy="425051"/>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1" name="Line 102"/>
          <p:cNvSpPr>
            <a:spLocks noChangeShapeType="1"/>
          </p:cNvSpPr>
          <p:nvPr/>
        </p:nvSpPr>
        <p:spPr bwMode="auto">
          <a:xfrm flipH="1">
            <a:off x="2783933" y="3110760"/>
            <a:ext cx="11408" cy="363782"/>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2" name="Line 103"/>
          <p:cNvSpPr>
            <a:spLocks noChangeShapeType="1"/>
          </p:cNvSpPr>
          <p:nvPr/>
        </p:nvSpPr>
        <p:spPr bwMode="auto">
          <a:xfrm flipH="1">
            <a:off x="2292348" y="3061936"/>
            <a:ext cx="488474" cy="467173"/>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3" name="Oval 104"/>
          <p:cNvSpPr>
            <a:spLocks noChangeArrowheads="1"/>
          </p:cNvSpPr>
          <p:nvPr/>
        </p:nvSpPr>
        <p:spPr bwMode="auto">
          <a:xfrm>
            <a:off x="2908385" y="2491372"/>
            <a:ext cx="424174" cy="23167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abc</a:t>
            </a:r>
          </a:p>
        </p:txBody>
      </p:sp>
      <p:sp>
        <p:nvSpPr>
          <p:cNvPr id="24" name="Oval 105"/>
          <p:cNvSpPr>
            <a:spLocks noChangeArrowheads="1"/>
          </p:cNvSpPr>
          <p:nvPr/>
        </p:nvSpPr>
        <p:spPr bwMode="auto">
          <a:xfrm>
            <a:off x="2620071" y="2969076"/>
            <a:ext cx="372319" cy="18476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x</a:t>
            </a:r>
          </a:p>
        </p:txBody>
      </p:sp>
      <p:sp>
        <p:nvSpPr>
          <p:cNvPr id="25" name="Oval 106"/>
          <p:cNvSpPr>
            <a:spLocks noChangeArrowheads="1"/>
          </p:cNvSpPr>
          <p:nvPr/>
        </p:nvSpPr>
        <p:spPr bwMode="auto">
          <a:xfrm>
            <a:off x="2090114" y="3477414"/>
            <a:ext cx="372318" cy="18572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u</a:t>
            </a:r>
          </a:p>
        </p:txBody>
      </p:sp>
      <p:sp>
        <p:nvSpPr>
          <p:cNvPr id="26" name="Oval 107"/>
          <p:cNvSpPr>
            <a:spLocks noChangeArrowheads="1"/>
          </p:cNvSpPr>
          <p:nvPr/>
        </p:nvSpPr>
        <p:spPr bwMode="auto">
          <a:xfrm>
            <a:off x="2584810" y="3477414"/>
            <a:ext cx="372319" cy="18572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v</a:t>
            </a:r>
          </a:p>
        </p:txBody>
      </p:sp>
      <p:sp>
        <p:nvSpPr>
          <p:cNvPr id="27" name="Oval 108"/>
          <p:cNvSpPr>
            <a:spLocks noChangeArrowheads="1"/>
          </p:cNvSpPr>
          <p:nvPr/>
        </p:nvSpPr>
        <p:spPr bwMode="auto">
          <a:xfrm>
            <a:off x="3080544" y="3477414"/>
            <a:ext cx="372319" cy="18572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w</a:t>
            </a:r>
          </a:p>
        </p:txBody>
      </p:sp>
      <p:sp>
        <p:nvSpPr>
          <p:cNvPr id="28" name="Oval 109"/>
          <p:cNvSpPr>
            <a:spLocks noChangeArrowheads="1"/>
          </p:cNvSpPr>
          <p:nvPr/>
        </p:nvSpPr>
        <p:spPr bwMode="auto">
          <a:xfrm>
            <a:off x="3682061" y="3477414"/>
            <a:ext cx="372319" cy="18572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t</a:t>
            </a:r>
          </a:p>
        </p:txBody>
      </p:sp>
      <p:sp>
        <p:nvSpPr>
          <p:cNvPr id="29" name="Oval 110"/>
          <p:cNvSpPr>
            <a:spLocks noChangeArrowheads="1"/>
          </p:cNvSpPr>
          <p:nvPr/>
        </p:nvSpPr>
        <p:spPr bwMode="auto">
          <a:xfrm>
            <a:off x="3363672" y="2969076"/>
            <a:ext cx="372318" cy="18476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y</a:t>
            </a:r>
          </a:p>
        </p:txBody>
      </p:sp>
      <p:sp>
        <p:nvSpPr>
          <p:cNvPr id="30" name="Text Box 111"/>
          <p:cNvSpPr txBox="1">
            <a:spLocks noChangeArrowheads="1"/>
          </p:cNvSpPr>
          <p:nvPr/>
        </p:nvSpPr>
        <p:spPr bwMode="auto">
          <a:xfrm>
            <a:off x="2628419" y="3921612"/>
            <a:ext cx="9557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区 </a:t>
            </a:r>
            <a:r>
              <a:rPr kumimoji="1" lang="en-US" altLang="zh-CN" sz="1200" b="1" dirty="0">
                <a:latin typeface="微软雅黑" pitchFamily="34" charset="-122"/>
                <a:ea typeface="微软雅黑" pitchFamily="34" charset="-122"/>
              </a:rPr>
              <a:t>= </a:t>
            </a:r>
            <a:r>
              <a:rPr kumimoji="1" lang="zh-CN" altLang="en-US" sz="1200" b="1" dirty="0">
                <a:latin typeface="微软雅黑" pitchFamily="34" charset="-122"/>
                <a:ea typeface="微软雅黑" pitchFamily="34" charset="-122"/>
              </a:rPr>
              <a:t>域</a:t>
            </a:r>
          </a:p>
        </p:txBody>
      </p:sp>
      <p:sp>
        <p:nvSpPr>
          <p:cNvPr id="75" name="AutoShape 152"/>
          <p:cNvSpPr>
            <a:spLocks noChangeArrowheads="1"/>
          </p:cNvSpPr>
          <p:nvPr/>
        </p:nvSpPr>
        <p:spPr bwMode="auto">
          <a:xfrm>
            <a:off x="2858604" y="1773381"/>
            <a:ext cx="542403" cy="290069"/>
          </a:xfrm>
          <a:prstGeom prst="roundRect">
            <a:avLst>
              <a:gd name="adj" fmla="val 34167"/>
            </a:avLst>
          </a:prstGeom>
          <a:solidFill>
            <a:srgbClr val="66FF66"/>
          </a:solidFill>
          <a:ln>
            <a:noFill/>
          </a:ln>
          <a:effectLst/>
        </p:spPr>
        <p:txBody>
          <a:bodyPr wrap="none" anchor="ctr"/>
          <a:lstStyle/>
          <a:p>
            <a:pPr algn="ctr" eaLnBrk="1" hangingPunct="1"/>
            <a:r>
              <a:rPr kumimoji="1" lang="en-US" altLang="zh-CN" sz="1200" b="1">
                <a:latin typeface="微软雅黑" pitchFamily="34" charset="-122"/>
                <a:ea typeface="微软雅黑" pitchFamily="34" charset="-122"/>
              </a:rPr>
              <a:t>com</a:t>
            </a:r>
          </a:p>
        </p:txBody>
      </p:sp>
      <p:sp>
        <p:nvSpPr>
          <p:cNvPr id="76" name="AutoShape 153"/>
          <p:cNvSpPr>
            <a:spLocks noChangeArrowheads="1"/>
          </p:cNvSpPr>
          <p:nvPr/>
        </p:nvSpPr>
        <p:spPr bwMode="auto">
          <a:xfrm>
            <a:off x="3737028" y="1766679"/>
            <a:ext cx="541366" cy="291026"/>
          </a:xfrm>
          <a:prstGeom prst="roundRect">
            <a:avLst>
              <a:gd name="adj" fmla="val 34167"/>
            </a:avLst>
          </a:prstGeom>
          <a:solidFill>
            <a:srgbClr val="00B0F0"/>
          </a:solidFill>
          <a:ln>
            <a:noFill/>
          </a:ln>
          <a:effectLst/>
        </p:spPr>
        <p:txBody>
          <a:bodyPr wrap="none" anchor="ctr"/>
          <a:lstStyle/>
          <a:p>
            <a:pPr algn="ctr" eaLnBrk="1" hangingPunct="1"/>
            <a:r>
              <a:rPr kumimoji="1" lang="en-US" altLang="zh-CN" sz="1200" b="1">
                <a:latin typeface="微软雅黑" pitchFamily="34" charset="-122"/>
                <a:ea typeface="微软雅黑" pitchFamily="34" charset="-122"/>
              </a:rPr>
              <a:t>edu</a:t>
            </a:r>
          </a:p>
        </p:txBody>
      </p:sp>
      <p:sp>
        <p:nvSpPr>
          <p:cNvPr id="77" name="AutoShape 154"/>
          <p:cNvSpPr>
            <a:spLocks noChangeArrowheads="1"/>
          </p:cNvSpPr>
          <p:nvPr/>
        </p:nvSpPr>
        <p:spPr bwMode="auto">
          <a:xfrm>
            <a:off x="1984330" y="1766679"/>
            <a:ext cx="542403" cy="291026"/>
          </a:xfrm>
          <a:prstGeom prst="roundRect">
            <a:avLst>
              <a:gd name="adj" fmla="val 34167"/>
            </a:avLst>
          </a:prstGeom>
          <a:solidFill>
            <a:srgbClr val="00FFCC"/>
          </a:solidFill>
          <a:ln>
            <a:noFill/>
          </a:ln>
          <a:effectLst/>
        </p:spPr>
        <p:txBody>
          <a:bodyPr wrap="none" anchor="ctr"/>
          <a:lstStyle/>
          <a:p>
            <a:pPr algn="ctr" eaLnBrk="1" hangingPunct="1"/>
            <a:r>
              <a:rPr kumimoji="1" lang="en-US" altLang="zh-CN" sz="1200" b="1">
                <a:latin typeface="微软雅黑" pitchFamily="34" charset="-122"/>
                <a:ea typeface="微软雅黑" pitchFamily="34" charset="-122"/>
              </a:rPr>
              <a:t>org</a:t>
            </a:r>
          </a:p>
        </p:txBody>
      </p:sp>
      <p:grpSp>
        <p:nvGrpSpPr>
          <p:cNvPr id="78" name="Group 155"/>
          <p:cNvGrpSpPr>
            <a:grpSpLocks/>
          </p:cNvGrpSpPr>
          <p:nvPr/>
        </p:nvGrpSpPr>
        <p:grpSpPr bwMode="auto">
          <a:xfrm>
            <a:off x="3874961" y="2058663"/>
            <a:ext cx="265498" cy="93818"/>
            <a:chOff x="2875" y="1143"/>
            <a:chExt cx="330" cy="132"/>
          </a:xfrm>
        </p:grpSpPr>
        <p:sp>
          <p:nvSpPr>
            <p:cNvPr id="79" name="Line 156"/>
            <p:cNvSpPr>
              <a:spLocks noChangeShapeType="1"/>
            </p:cNvSpPr>
            <p:nvPr/>
          </p:nvSpPr>
          <p:spPr bwMode="auto">
            <a:xfrm>
              <a:off x="3061"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0" name="Line 157"/>
            <p:cNvSpPr>
              <a:spLocks noChangeShapeType="1"/>
            </p:cNvSpPr>
            <p:nvPr/>
          </p:nvSpPr>
          <p:spPr bwMode="auto">
            <a:xfrm>
              <a:off x="3050" y="1143"/>
              <a:ext cx="37" cy="1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1" name="Line 158"/>
            <p:cNvSpPr>
              <a:spLocks noChangeShapeType="1"/>
            </p:cNvSpPr>
            <p:nvPr/>
          </p:nvSpPr>
          <p:spPr bwMode="auto">
            <a:xfrm flipH="1">
              <a:off x="2875"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2" name="Line 159"/>
            <p:cNvSpPr>
              <a:spLocks noChangeShapeType="1"/>
            </p:cNvSpPr>
            <p:nvPr/>
          </p:nvSpPr>
          <p:spPr bwMode="auto">
            <a:xfrm flipH="1">
              <a:off x="2980" y="1143"/>
              <a:ext cx="54" cy="1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grpSp>
        <p:nvGrpSpPr>
          <p:cNvPr id="83" name="Group 160"/>
          <p:cNvGrpSpPr>
            <a:grpSpLocks/>
          </p:cNvGrpSpPr>
          <p:nvPr/>
        </p:nvGrpSpPr>
        <p:grpSpPr bwMode="auto">
          <a:xfrm>
            <a:off x="2123301" y="2058663"/>
            <a:ext cx="265498" cy="93818"/>
            <a:chOff x="2875" y="1143"/>
            <a:chExt cx="330" cy="132"/>
          </a:xfrm>
        </p:grpSpPr>
        <p:sp>
          <p:nvSpPr>
            <p:cNvPr id="84" name="Line 161"/>
            <p:cNvSpPr>
              <a:spLocks noChangeShapeType="1"/>
            </p:cNvSpPr>
            <p:nvPr/>
          </p:nvSpPr>
          <p:spPr bwMode="auto">
            <a:xfrm>
              <a:off x="3061"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5" name="Line 162"/>
            <p:cNvSpPr>
              <a:spLocks noChangeShapeType="1"/>
            </p:cNvSpPr>
            <p:nvPr/>
          </p:nvSpPr>
          <p:spPr bwMode="auto">
            <a:xfrm>
              <a:off x="3050" y="1143"/>
              <a:ext cx="37" cy="1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6" name="Line 163"/>
            <p:cNvSpPr>
              <a:spLocks noChangeShapeType="1"/>
            </p:cNvSpPr>
            <p:nvPr/>
          </p:nvSpPr>
          <p:spPr bwMode="auto">
            <a:xfrm flipH="1">
              <a:off x="2875"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7" name="Line 164"/>
            <p:cNvSpPr>
              <a:spLocks noChangeShapeType="1"/>
            </p:cNvSpPr>
            <p:nvPr/>
          </p:nvSpPr>
          <p:spPr bwMode="auto">
            <a:xfrm flipH="1">
              <a:off x="2980" y="1143"/>
              <a:ext cx="54" cy="1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88" name="AutoShape 165"/>
          <p:cNvSpPr>
            <a:spLocks noChangeArrowheads="1"/>
          </p:cNvSpPr>
          <p:nvPr/>
        </p:nvSpPr>
        <p:spPr bwMode="auto">
          <a:xfrm>
            <a:off x="2845123" y="1272701"/>
            <a:ext cx="541366" cy="291026"/>
          </a:xfrm>
          <a:prstGeom prst="roundRect">
            <a:avLst>
              <a:gd name="adj" fmla="val 34167"/>
            </a:avLst>
          </a:prstGeom>
          <a:solidFill>
            <a:srgbClr val="FF66FF"/>
          </a:solidFill>
          <a:ln>
            <a:noFill/>
          </a:ln>
          <a:effectLst/>
        </p:spPr>
        <p:txBody>
          <a:bodyPr wrap="none" anchor="ctr"/>
          <a:lstStyle/>
          <a:p>
            <a:pPr algn="ctr" eaLnBrk="1" hangingPunct="1"/>
            <a:r>
              <a:rPr kumimoji="1" lang="zh-CN" altLang="en-US" sz="1200" b="1">
                <a:latin typeface="微软雅黑" pitchFamily="34" charset="-122"/>
                <a:ea typeface="微软雅黑" pitchFamily="34" charset="-122"/>
              </a:rPr>
              <a:t>根</a:t>
            </a:r>
          </a:p>
        </p:txBody>
      </p:sp>
      <p:sp>
        <p:nvSpPr>
          <p:cNvPr id="89" name="Line 166"/>
          <p:cNvSpPr>
            <a:spLocks noChangeShapeType="1"/>
          </p:cNvSpPr>
          <p:nvPr/>
        </p:nvSpPr>
        <p:spPr bwMode="auto">
          <a:xfrm>
            <a:off x="3183216" y="1560855"/>
            <a:ext cx="821382" cy="2039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90" name="Line 167"/>
          <p:cNvSpPr>
            <a:spLocks noChangeShapeType="1"/>
          </p:cNvSpPr>
          <p:nvPr/>
        </p:nvSpPr>
        <p:spPr bwMode="auto">
          <a:xfrm flipV="1">
            <a:off x="2256049" y="1560855"/>
            <a:ext cx="807900" cy="2039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91" name="Line 168"/>
          <p:cNvSpPr>
            <a:spLocks noChangeShapeType="1"/>
          </p:cNvSpPr>
          <p:nvPr/>
        </p:nvSpPr>
        <p:spPr bwMode="auto">
          <a:xfrm>
            <a:off x="3127213" y="1560855"/>
            <a:ext cx="0" cy="2039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92" name="Group 169"/>
          <p:cNvGrpSpPr>
            <a:grpSpLocks/>
          </p:cNvGrpSpPr>
          <p:nvPr/>
        </p:nvGrpSpPr>
        <p:grpSpPr bwMode="auto">
          <a:xfrm>
            <a:off x="2993427" y="2058663"/>
            <a:ext cx="265498" cy="93818"/>
            <a:chOff x="1519" y="813"/>
            <a:chExt cx="227" cy="77"/>
          </a:xfrm>
        </p:grpSpPr>
        <p:sp>
          <p:nvSpPr>
            <p:cNvPr id="93" name="Line 170"/>
            <p:cNvSpPr>
              <a:spLocks noChangeShapeType="1"/>
            </p:cNvSpPr>
            <p:nvPr/>
          </p:nvSpPr>
          <p:spPr bwMode="auto">
            <a:xfrm>
              <a:off x="1647" y="813"/>
              <a:ext cx="99" cy="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94" name="Line 171"/>
            <p:cNvSpPr>
              <a:spLocks noChangeShapeType="1"/>
            </p:cNvSpPr>
            <p:nvPr/>
          </p:nvSpPr>
          <p:spPr bwMode="auto">
            <a:xfrm flipH="1">
              <a:off x="1519" y="813"/>
              <a:ext cx="99" cy="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Tree>
    <p:extLst>
      <p:ext uri="{BB962C8B-B14F-4D97-AF65-F5344CB8AC3E}">
        <p14:creationId xmlns:p14="http://schemas.microsoft.com/office/powerpoint/2010/main" val="859087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2108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976061" y="108787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应当注意</a:t>
            </a:r>
          </a:p>
        </p:txBody>
      </p:sp>
      <p:sp>
        <p:nvSpPr>
          <p:cNvPr id="4" name="Rectangle 68"/>
          <p:cNvSpPr>
            <a:spLocks noChangeArrowheads="1"/>
          </p:cNvSpPr>
          <p:nvPr/>
        </p:nvSpPr>
        <p:spPr bwMode="auto">
          <a:xfrm>
            <a:off x="483810" y="1482173"/>
            <a:ext cx="8121929"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一个邮件服务器既可以作为客户，也可以作为服务器。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例如，当邮件服务器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向另一个邮件服务器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发送邮件时，邮件服务器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就作为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客户，而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是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服务器。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当邮件服务器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从另一个邮件服务器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接收邮件时，邮件服务器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就作为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服务器，而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是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客户。</a:t>
            </a:r>
          </a:p>
        </p:txBody>
      </p:sp>
    </p:spTree>
    <p:extLst>
      <p:ext uri="{BB962C8B-B14F-4D97-AF65-F5344CB8AC3E}">
        <p14:creationId xmlns:p14="http://schemas.microsoft.com/office/powerpoint/2010/main" val="1075906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976059" y="60065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应当注意</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nvGrpSpPr>
          <p:cNvPr id="8" name="组合 7"/>
          <p:cNvGrpSpPr/>
          <p:nvPr/>
        </p:nvGrpSpPr>
        <p:grpSpPr>
          <a:xfrm>
            <a:off x="2284626" y="1196086"/>
            <a:ext cx="519694" cy="523993"/>
            <a:chOff x="2284626" y="1196086"/>
            <a:chExt cx="519694" cy="523993"/>
          </a:xfrm>
        </p:grpSpPr>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gr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grpSp>
        <p:nvGrpSpPr>
          <p:cNvPr id="9" name="组合 8"/>
          <p:cNvGrpSpPr/>
          <p:nvPr/>
        </p:nvGrpSpPr>
        <p:grpSpPr>
          <a:xfrm>
            <a:off x="6257296" y="1210153"/>
            <a:ext cx="500458" cy="509133"/>
            <a:chOff x="6257296" y="1210153"/>
            <a:chExt cx="500458" cy="509133"/>
          </a:xfrm>
        </p:grpSpPr>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gr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3097"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900" b="1" dirty="0">
                <a:latin typeface="微软雅黑" pitchFamily="34" charset="-122"/>
                <a:ea typeface="微软雅黑" pitchFamily="34" charset="-122"/>
              </a:rPr>
              <a:t>POP3</a:t>
            </a:r>
          </a:p>
          <a:p>
            <a:pPr algn="ctr" eaLnBrk="1" hangingPunct="1"/>
            <a:r>
              <a:rPr kumimoji="1" lang="zh-CN" altLang="en-US" sz="900" b="1" dirty="0">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发件方</a:t>
            </a: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18079"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endParaRPr kumimoji="1" lang="en-US" altLang="zh-CN"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326719" y="2192307"/>
            <a:ext cx="442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 </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发件人</a:t>
            </a: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1081814637"/>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2604" name="Visio" r:id="rId3" imgW="3561172" imgH="4347469" progId="">
                  <p:embed/>
                </p:oleObj>
              </mc:Choice>
              <mc:Fallback>
                <p:oleObj name="Visio" r:id="rId3" imgW="3561172" imgH="4347469"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3838982784"/>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2605" name="Visio" r:id="rId5" imgW="3561172" imgH="4347469" progId="">
                  <p:embed/>
                </p:oleObj>
              </mc:Choice>
              <mc:Fallback>
                <p:oleObj name="Visio" r:id="rId5" imgW="3561172" imgH="4347469"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收件人</a:t>
            </a:r>
          </a:p>
        </p:txBody>
      </p:sp>
      <p:sp>
        <p:nvSpPr>
          <p:cNvPr id="3" name="矩形 2"/>
          <p:cNvSpPr/>
          <p:nvPr/>
        </p:nvSpPr>
        <p:spPr>
          <a:xfrm>
            <a:off x="1019340" y="2808173"/>
            <a:ext cx="7353477" cy="1246495"/>
          </a:xfrm>
          <a:prstGeom prst="rect">
            <a:avLst/>
          </a:prstGeom>
        </p:spPr>
        <p:txBody>
          <a:bodyPr wrap="square">
            <a:spAutoFit/>
          </a:bodyPr>
          <a:lstStyle/>
          <a:p>
            <a:pPr marL="285750" indent="-285750">
              <a:lnSpc>
                <a:spcPts val="3000"/>
              </a:lnSpc>
              <a:buClr>
                <a:srgbClr val="0066FF"/>
              </a:buClr>
              <a:buFont typeface="Wingdings" pitchFamily="2" charset="2"/>
              <a:buChar char="l"/>
            </a:pPr>
            <a:r>
              <a:rPr lang="zh-CN" altLang="en-US" b="1" dirty="0">
                <a:latin typeface="微软雅黑" pitchFamily="34" charset="-122"/>
                <a:ea typeface="微软雅黑" pitchFamily="34" charset="-122"/>
              </a:rPr>
              <a:t>邮件服务器必须能够</a:t>
            </a:r>
            <a:r>
              <a:rPr lang="zh-CN" altLang="en-US" b="1" dirty="0">
                <a:solidFill>
                  <a:srgbClr val="CC00CC"/>
                </a:solidFill>
                <a:latin typeface="微软雅黑" pitchFamily="34" charset="-122"/>
                <a:ea typeface="微软雅黑" pitchFamily="34" charset="-122"/>
              </a:rPr>
              <a:t>同时充当</a:t>
            </a:r>
            <a:r>
              <a:rPr lang="zh-CN" altLang="en-US" b="1" dirty="0">
                <a:latin typeface="微软雅黑" pitchFamily="34" charset="-122"/>
                <a:ea typeface="微软雅黑" pitchFamily="34" charset="-122"/>
              </a:rPr>
              <a:t>客户和服务器。</a:t>
            </a:r>
            <a:endParaRPr lang="en-US" altLang="zh-CN" b="1" dirty="0">
              <a:latin typeface="微软雅黑" pitchFamily="34" charset="-122"/>
              <a:ea typeface="微软雅黑" pitchFamily="34" charset="-122"/>
            </a:endParaRPr>
          </a:p>
          <a:p>
            <a:pPr marL="285750" indent="-285750">
              <a:lnSpc>
                <a:spcPts val="3000"/>
              </a:lnSpc>
              <a:buClr>
                <a:srgbClr val="0066FF"/>
              </a:buClr>
              <a:buFont typeface="Wingdings" pitchFamily="2" charset="2"/>
              <a:buChar char="l"/>
            </a:pPr>
            <a:r>
              <a:rPr lang="en-US" altLang="zh-CN" b="1" dirty="0">
                <a:latin typeface="微软雅黑" pitchFamily="34" charset="-122"/>
                <a:ea typeface="微软雅黑" pitchFamily="34" charset="-122"/>
              </a:rPr>
              <a:t>SMTP</a:t>
            </a:r>
            <a:r>
              <a:rPr lang="zh-CN" altLang="en-US" b="1" dirty="0">
                <a:latin typeface="微软雅黑" pitchFamily="34" charset="-122"/>
                <a:ea typeface="微软雅黑" pitchFamily="34" charset="-122"/>
              </a:rPr>
              <a:t>和</a:t>
            </a:r>
            <a:r>
              <a:rPr lang="en-US" altLang="zh-CN" b="1" dirty="0">
                <a:latin typeface="微软雅黑" pitchFamily="34" charset="-122"/>
                <a:ea typeface="微软雅黑" pitchFamily="34" charset="-122"/>
              </a:rPr>
              <a:t>POP3</a:t>
            </a:r>
            <a:r>
              <a:rPr lang="zh-CN" altLang="en-US" b="1" dirty="0">
                <a:latin typeface="微软雅黑" pitchFamily="34" charset="-122"/>
                <a:ea typeface="微软雅黑" pitchFamily="34" charset="-122"/>
              </a:rPr>
              <a:t>（或</a:t>
            </a:r>
            <a:r>
              <a:rPr lang="en-US" altLang="zh-CN" b="1" dirty="0">
                <a:latin typeface="微软雅黑" pitchFamily="34" charset="-122"/>
                <a:ea typeface="微软雅黑" pitchFamily="34" charset="-122"/>
              </a:rPr>
              <a:t>IMAP</a:t>
            </a:r>
            <a:r>
              <a:rPr lang="zh-CN" altLang="en-US" b="1" dirty="0">
                <a:latin typeface="微软雅黑" pitchFamily="34" charset="-122"/>
                <a:ea typeface="微软雅黑" pitchFamily="34" charset="-122"/>
              </a:rPr>
              <a:t>）都是使用</a:t>
            </a:r>
            <a:r>
              <a:rPr lang="en-US" altLang="zh-CN" b="1" dirty="0">
                <a:latin typeface="微软雅黑" pitchFamily="34" charset="-122"/>
                <a:ea typeface="微软雅黑" pitchFamily="34" charset="-122"/>
              </a:rPr>
              <a:t>TCP</a:t>
            </a:r>
            <a:r>
              <a:rPr lang="zh-CN" altLang="en-US" b="1" dirty="0">
                <a:latin typeface="微软雅黑" pitchFamily="34" charset="-122"/>
                <a:ea typeface="微软雅黑" pitchFamily="34" charset="-122"/>
              </a:rPr>
              <a:t>连接来传送邮件的，目的是为了可靠地传送邮件。</a:t>
            </a:r>
          </a:p>
        </p:txBody>
      </p:sp>
    </p:spTree>
    <p:extLst>
      <p:ext uri="{BB962C8B-B14F-4D97-AF65-F5344CB8AC3E}">
        <p14:creationId xmlns:p14="http://schemas.microsoft.com/office/powerpoint/2010/main" val="522550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2000"/>
                                  </p:stCondLst>
                                  <p:childTnLst>
                                    <p:anim calcmode="discrete" valueType="str">
                                      <p:cBhvr>
                                        <p:cTn id="6" dur="1000" fill="hold"/>
                                        <p:tgtEl>
                                          <p:spTgt spid="383"/>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2000"/>
                                  </p:stCondLst>
                                  <p:childTnLst>
                                    <p:anim calcmode="discrete" valueType="str">
                                      <p:cBhvr>
                                        <p:cTn id="8" dur="1000" fill="hold"/>
                                        <p:tgtEl>
                                          <p:spTgt spid="391"/>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2000"/>
                                  </p:stCondLst>
                                  <p:childTnLst>
                                    <p:anim calcmode="discrete" valueType="str">
                                      <p:cBhvr>
                                        <p:cTn id="10" dur="1000" fill="hold"/>
                                        <p:tgtEl>
                                          <p:spTgt spid="384"/>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2000"/>
                                  </p:stCondLst>
                                  <p:childTnLst>
                                    <p:anim calcmode="discrete" valueType="str">
                                      <p:cBhvr>
                                        <p:cTn id="12" dur="1000" fill="hold"/>
                                        <p:tgtEl>
                                          <p:spTgt spid="389"/>
                                        </p:tgtEl>
                                        <p:attrNameLst>
                                          <p:attrName>style.visibility</p:attrName>
                                        </p:attrNameLst>
                                      </p:cBhvr>
                                      <p:tavLst>
                                        <p:tav tm="0">
                                          <p:val>
                                            <p:strVal val="hidden"/>
                                          </p:val>
                                        </p:tav>
                                        <p:tav tm="50000">
                                          <p:val>
                                            <p:strVal val="visible"/>
                                          </p:val>
                                        </p:tav>
                                      </p:tavLst>
                                    </p:anim>
                                  </p:childTnLst>
                                </p:cTn>
                              </p:par>
                            </p:childTnLst>
                          </p:cTn>
                        </p:par>
                        <p:par>
                          <p:cTn id="13" fill="hold">
                            <p:stCondLst>
                              <p:cond delay="5000"/>
                            </p:stCondLst>
                            <p:childTnLst>
                              <p:par>
                                <p:cTn id="14" presetID="35" presetClass="emph" presetSubtype="0" repeatCount="3000" fill="hold" grpId="0" nodeType="afterEffect">
                                  <p:stCondLst>
                                    <p:cond delay="1000"/>
                                  </p:stCondLst>
                                  <p:childTnLst>
                                    <p:anim calcmode="discrete" valueType="str">
                                      <p:cBhvr>
                                        <p:cTn id="15" dur="1000" fill="hold"/>
                                        <p:tgtEl>
                                          <p:spTgt spid="392"/>
                                        </p:tgtEl>
                                        <p:attrNameLst>
                                          <p:attrName>style.visibility</p:attrName>
                                        </p:attrNameLst>
                                      </p:cBhvr>
                                      <p:tavLst>
                                        <p:tav tm="0">
                                          <p:val>
                                            <p:strVal val="hidden"/>
                                          </p:val>
                                        </p:tav>
                                        <p:tav tm="50000">
                                          <p:val>
                                            <p:strVal val="visible"/>
                                          </p:val>
                                        </p:tav>
                                      </p:tavLst>
                                    </p:anim>
                                  </p:childTnLst>
                                </p:cTn>
                              </p:par>
                              <p:par>
                                <p:cTn id="16" presetID="35" presetClass="emph" presetSubtype="0" repeatCount="3000" fill="hold" grpId="0" nodeType="withEffect">
                                  <p:stCondLst>
                                    <p:cond delay="1000"/>
                                  </p:stCondLst>
                                  <p:childTnLst>
                                    <p:anim calcmode="discrete" valueType="str">
                                      <p:cBhvr>
                                        <p:cTn id="17" dur="1000" fill="hold"/>
                                        <p:tgtEl>
                                          <p:spTgt spid="38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animBg="1"/>
      <p:bldP spid="384" grpId="0" animBg="1"/>
      <p:bldP spid="388" grpId="0" animBg="1"/>
      <p:bldP spid="389" grpId="0" animBg="1"/>
      <p:bldP spid="391" grpId="0" animBg="1"/>
      <p:bldP spid="392"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电子邮件的最主要的组成构件</a:t>
            </a:r>
          </a:p>
        </p:txBody>
      </p:sp>
      <p:graphicFrame>
        <p:nvGraphicFramePr>
          <p:cNvPr id="8" name="Object 383"/>
          <p:cNvGraphicFramePr>
            <a:graphicFrameLocks noChangeAspect="1"/>
          </p:cNvGraphicFramePr>
          <p:nvPr>
            <p:extLst>
              <p:ext uri="{D42A27DB-BD31-4B8C-83A1-F6EECF244321}">
                <p14:modId xmlns:p14="http://schemas.microsoft.com/office/powerpoint/2010/main" val="167640258"/>
              </p:ext>
            </p:extLst>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23702" name="VISIO" r:id="rId3" imgW="1687068" imgH="964692" progId="">
                  <p:embed/>
                </p:oleObj>
              </mc:Choice>
              <mc:Fallback>
                <p:oleObj name="VISIO" r:id="rId3" imgW="1687068" imgH="964692"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905" y="3061396"/>
                        <a:ext cx="1597512" cy="84277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 name="Object 383"/>
          <p:cNvGraphicFramePr>
            <a:graphicFrameLocks noChangeAspect="1"/>
          </p:cNvGraphicFramePr>
          <p:nvPr>
            <p:extLst>
              <p:ext uri="{D42A27DB-BD31-4B8C-83A1-F6EECF244321}">
                <p14:modId xmlns:p14="http://schemas.microsoft.com/office/powerpoint/2010/main" val="984312215"/>
              </p:ext>
            </p:extLst>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23703" name="VISIO" r:id="rId5" imgW="1687068" imgH="964692" progId="">
                  <p:embed/>
                </p:oleObj>
              </mc:Choice>
              <mc:Fallback>
                <p:oleObj name="VISIO" r:id="rId5" imgW="1687068" imgH="964692" progId="">
                  <p:embed/>
                  <p:pic>
                    <p:nvPicPr>
                      <p:cNvPr id="0"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655" y="2998336"/>
                        <a:ext cx="1597279" cy="842777"/>
                      </a:xfrm>
                      <a:prstGeom prst="rect">
                        <a:avLst/>
                      </a:prstGeom>
                      <a:noFill/>
                      <a:effectLst>
                        <a:outerShdw dist="25400" dir="54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1" name="Freeform 4"/>
          <p:cNvSpPr>
            <a:spLocks/>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solidFill>
                  <a:srgbClr val="0000FF"/>
                </a:solidFill>
                <a:latin typeface="微软雅黑" pitchFamily="34" charset="-122"/>
                <a:ea typeface="微软雅黑" pitchFamily="34" charset="-122"/>
              </a:rPr>
              <a:t>邮件缓存</a:t>
            </a: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接收方</a:t>
            </a:r>
          </a:p>
          <a:p>
            <a:pPr algn="ctr" eaLnBrk="1" hangingPunct="1"/>
            <a:r>
              <a:rPr kumimoji="1" lang="zh-CN" altLang="en-US" sz="900" b="1">
                <a:latin typeface="微软雅黑" pitchFamily="34" charset="-122"/>
                <a:ea typeface="微软雅黑" pitchFamily="34" charset="-122"/>
              </a:rPr>
              <a:t>邮件服务器</a:t>
            </a: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18" name="Group 11"/>
          <p:cNvGrpSpPr>
            <a:grpSpLocks/>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28" name="Group 21"/>
          <p:cNvGrpSpPr>
            <a:grpSpLocks/>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0" name="Group 23"/>
            <p:cNvGrpSpPr>
              <a:grpSpLocks/>
            </p:cNvGrpSpPr>
            <p:nvPr/>
          </p:nvGrpSpPr>
          <p:grpSpPr bwMode="auto">
            <a:xfrm>
              <a:off x="1367" y="829"/>
              <a:ext cx="393" cy="214"/>
              <a:chOff x="2928" y="3744"/>
              <a:chExt cx="528" cy="336"/>
            </a:xfrm>
          </p:grpSpPr>
          <p:grpSp>
            <p:nvGrpSpPr>
              <p:cNvPr id="31" name="Group 24"/>
              <p:cNvGrpSpPr>
                <a:grpSpLocks/>
              </p:cNvGrpSpPr>
              <p:nvPr/>
            </p:nvGrpSpPr>
            <p:grpSpPr bwMode="auto">
              <a:xfrm>
                <a:off x="3024" y="3744"/>
                <a:ext cx="432" cy="240"/>
                <a:chOff x="2736" y="3648"/>
                <a:chExt cx="432" cy="240"/>
              </a:xfrm>
            </p:grpSpPr>
            <p:grpSp>
              <p:nvGrpSpPr>
                <p:cNvPr id="46" name="Group 25"/>
                <p:cNvGrpSpPr>
                  <a:grpSpLocks/>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9" name="Freeform 27"/>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 name="Group 31"/>
              <p:cNvGrpSpPr>
                <a:grpSpLocks/>
              </p:cNvGrpSpPr>
              <p:nvPr/>
            </p:nvGrpSpPr>
            <p:grpSpPr bwMode="auto">
              <a:xfrm>
                <a:off x="2976" y="3792"/>
                <a:ext cx="432" cy="240"/>
                <a:chOff x="2736" y="3648"/>
                <a:chExt cx="432" cy="240"/>
              </a:xfrm>
            </p:grpSpPr>
            <p:grpSp>
              <p:nvGrpSpPr>
                <p:cNvPr id="40" name="Group 32"/>
                <p:cNvGrpSpPr>
                  <a:grpSpLocks/>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3" name="Freeform 34"/>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 name="Group 38"/>
              <p:cNvGrpSpPr>
                <a:grpSpLocks/>
              </p:cNvGrpSpPr>
              <p:nvPr/>
            </p:nvGrpSpPr>
            <p:grpSpPr bwMode="auto">
              <a:xfrm>
                <a:off x="2928" y="3840"/>
                <a:ext cx="432" cy="240"/>
                <a:chOff x="2736" y="3648"/>
                <a:chExt cx="432" cy="240"/>
              </a:xfrm>
            </p:grpSpPr>
            <p:grpSp>
              <p:nvGrpSpPr>
                <p:cNvPr id="34" name="Group 39"/>
                <p:cNvGrpSpPr>
                  <a:grpSpLocks/>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 name="Freeform 41"/>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grpSp>
        <p:nvGrpSpPr>
          <p:cNvPr id="202" name="Group 195"/>
          <p:cNvGrpSpPr>
            <a:grpSpLocks/>
          </p:cNvGrpSpPr>
          <p:nvPr/>
        </p:nvGrpSpPr>
        <p:grpSpPr bwMode="auto">
          <a:xfrm>
            <a:off x="6678537" y="3085555"/>
            <a:ext cx="449960" cy="289908"/>
            <a:chOff x="4993" y="1674"/>
            <a:chExt cx="447" cy="312"/>
          </a:xfrm>
        </p:grpSpPr>
        <p:grpSp>
          <p:nvGrpSpPr>
            <p:cNvPr id="203" name="Group 196"/>
            <p:cNvGrpSpPr>
              <a:grpSpLocks/>
            </p:cNvGrpSpPr>
            <p:nvPr/>
          </p:nvGrpSpPr>
          <p:grpSpPr bwMode="auto">
            <a:xfrm>
              <a:off x="4993" y="1674"/>
              <a:ext cx="345" cy="282"/>
              <a:chOff x="4993" y="1674"/>
              <a:chExt cx="345" cy="282"/>
            </a:xfrm>
          </p:grpSpPr>
          <p:grpSp>
            <p:nvGrpSpPr>
              <p:cNvPr id="236" name="Group 197"/>
              <p:cNvGrpSpPr>
                <a:grpSpLocks/>
              </p:cNvGrpSpPr>
              <p:nvPr/>
            </p:nvGrpSpPr>
            <p:grpSpPr bwMode="auto">
              <a:xfrm>
                <a:off x="4993" y="1674"/>
                <a:ext cx="345" cy="282"/>
                <a:chOff x="4993" y="1674"/>
                <a:chExt cx="345" cy="282"/>
              </a:xfrm>
            </p:grpSpPr>
            <p:grpSp>
              <p:nvGrpSpPr>
                <p:cNvPr id="245" name="Group 198"/>
                <p:cNvGrpSpPr>
                  <a:grpSpLocks/>
                </p:cNvGrpSpPr>
                <p:nvPr/>
              </p:nvGrpSpPr>
              <p:grpSpPr bwMode="auto">
                <a:xfrm>
                  <a:off x="4993" y="1833"/>
                  <a:ext cx="345" cy="123"/>
                  <a:chOff x="4993" y="1833"/>
                  <a:chExt cx="345" cy="123"/>
                </a:xfrm>
              </p:grpSpPr>
              <p:sp>
                <p:nvSpPr>
                  <p:cNvPr id="251" name="Freeform 199"/>
                  <p:cNvSpPr>
                    <a:spLocks/>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2" name="Freeform 200"/>
                  <p:cNvSpPr>
                    <a:spLocks/>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3" name="Freeform 201"/>
                  <p:cNvSpPr>
                    <a:spLocks/>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246" name="Freeform 202"/>
                <p:cNvSpPr>
                  <a:spLocks/>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247" name="Group 203"/>
                <p:cNvGrpSpPr>
                  <a:grpSpLocks/>
                </p:cNvGrpSpPr>
                <p:nvPr/>
              </p:nvGrpSpPr>
              <p:grpSpPr bwMode="auto">
                <a:xfrm>
                  <a:off x="5020" y="1674"/>
                  <a:ext cx="279" cy="176"/>
                  <a:chOff x="5020" y="1674"/>
                  <a:chExt cx="279" cy="176"/>
                </a:xfrm>
              </p:grpSpPr>
              <p:sp>
                <p:nvSpPr>
                  <p:cNvPr id="248" name="Freeform 204"/>
                  <p:cNvSpPr>
                    <a:spLocks/>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49" name="Freeform 205"/>
                  <p:cNvSpPr>
                    <a:spLocks/>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0" name="Freeform 206"/>
                  <p:cNvSpPr>
                    <a:spLocks/>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237" name="Group 207"/>
              <p:cNvGrpSpPr>
                <a:grpSpLocks/>
              </p:cNvGrpSpPr>
              <p:nvPr/>
            </p:nvGrpSpPr>
            <p:grpSpPr bwMode="auto">
              <a:xfrm>
                <a:off x="5212" y="1846"/>
                <a:ext cx="113" cy="80"/>
                <a:chOff x="5212" y="1846"/>
                <a:chExt cx="113" cy="80"/>
              </a:xfrm>
            </p:grpSpPr>
            <p:sp>
              <p:nvSpPr>
                <p:cNvPr id="238" name="Freeform 208"/>
                <p:cNvSpPr>
                  <a:spLocks/>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204" name="Group 215"/>
            <p:cNvGrpSpPr>
              <a:grpSpLocks/>
            </p:cNvGrpSpPr>
            <p:nvPr/>
          </p:nvGrpSpPr>
          <p:grpSpPr bwMode="auto">
            <a:xfrm>
              <a:off x="5170" y="1848"/>
              <a:ext cx="270" cy="138"/>
              <a:chOff x="5170" y="1848"/>
              <a:chExt cx="270" cy="138"/>
            </a:xfrm>
          </p:grpSpPr>
          <p:grpSp>
            <p:nvGrpSpPr>
              <p:cNvPr id="205" name="Group 216"/>
              <p:cNvGrpSpPr>
                <a:grpSpLocks/>
              </p:cNvGrpSpPr>
              <p:nvPr/>
            </p:nvGrpSpPr>
            <p:grpSpPr bwMode="auto">
              <a:xfrm>
                <a:off x="5188" y="1923"/>
                <a:ext cx="43" cy="32"/>
                <a:chOff x="5188" y="1923"/>
                <a:chExt cx="43" cy="32"/>
              </a:xfrm>
            </p:grpSpPr>
            <p:sp>
              <p:nvSpPr>
                <p:cNvPr id="234" name="Freeform 217"/>
                <p:cNvSpPr>
                  <a:spLocks/>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5" name="Freeform 218"/>
                <p:cNvSpPr>
                  <a:spLocks/>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206" name="Group 219"/>
              <p:cNvGrpSpPr>
                <a:grpSpLocks/>
              </p:cNvGrpSpPr>
              <p:nvPr/>
            </p:nvGrpSpPr>
            <p:grpSpPr bwMode="auto">
              <a:xfrm>
                <a:off x="5170" y="1848"/>
                <a:ext cx="270" cy="138"/>
                <a:chOff x="5170" y="1848"/>
                <a:chExt cx="270" cy="138"/>
              </a:xfrm>
            </p:grpSpPr>
            <p:sp>
              <p:nvSpPr>
                <p:cNvPr id="207" name="Freeform 220"/>
                <p:cNvSpPr>
                  <a:spLocks/>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8" name="Freeform 221"/>
                <p:cNvSpPr>
                  <a:spLocks/>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9" name="Freeform 222"/>
                <p:cNvSpPr>
                  <a:spLocks/>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10" name="Freeform 223"/>
                <p:cNvSpPr>
                  <a:spLocks/>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1" name="Freeform 224"/>
                <p:cNvSpPr>
                  <a:spLocks/>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2" name="Freeform 225"/>
                <p:cNvSpPr>
                  <a:spLocks/>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nvGrpSpPr>
          <p:cNvPr id="261" name="Group 254"/>
          <p:cNvGrpSpPr>
            <a:grpSpLocks/>
          </p:cNvGrpSpPr>
          <p:nvPr/>
        </p:nvGrpSpPr>
        <p:grpSpPr bwMode="auto">
          <a:xfrm>
            <a:off x="7012736" y="3258385"/>
            <a:ext cx="144954" cy="73406"/>
            <a:chOff x="5325" y="1860"/>
            <a:chExt cx="144" cy="79"/>
          </a:xfrm>
        </p:grpSpPr>
        <p:grpSp>
          <p:nvGrpSpPr>
            <p:cNvPr id="262" name="Group 255"/>
            <p:cNvGrpSpPr>
              <a:grpSpLocks/>
            </p:cNvGrpSpPr>
            <p:nvPr/>
          </p:nvGrpSpPr>
          <p:grpSpPr bwMode="auto">
            <a:xfrm>
              <a:off x="5325" y="1860"/>
              <a:ext cx="125" cy="63"/>
              <a:chOff x="5325" y="1860"/>
              <a:chExt cx="125" cy="63"/>
            </a:xfrm>
          </p:grpSpPr>
          <p:sp>
            <p:nvSpPr>
              <p:cNvPr id="266" name="Freeform 256"/>
              <p:cNvSpPr>
                <a:spLocks/>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7" name="Freeform 257"/>
              <p:cNvSpPr>
                <a:spLocks/>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8" name="Freeform 258"/>
              <p:cNvSpPr>
                <a:spLocks/>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9" name="Freeform 259"/>
              <p:cNvSpPr>
                <a:spLocks/>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0" name="Freeform 260"/>
              <p:cNvSpPr>
                <a:spLocks/>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1" name="Freeform 261"/>
              <p:cNvSpPr>
                <a:spLocks/>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2" name="Freeform 262"/>
              <p:cNvSpPr>
                <a:spLocks/>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3" name="Freeform 263"/>
              <p:cNvSpPr>
                <a:spLocks/>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4" name="Freeform 264"/>
              <p:cNvSpPr>
                <a:spLocks/>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63" name="Group 265"/>
            <p:cNvGrpSpPr>
              <a:grpSpLocks/>
            </p:cNvGrpSpPr>
            <p:nvPr/>
          </p:nvGrpSpPr>
          <p:grpSpPr bwMode="auto">
            <a:xfrm>
              <a:off x="5432" y="1894"/>
              <a:ext cx="37" cy="45"/>
              <a:chOff x="5432" y="1894"/>
              <a:chExt cx="37" cy="45"/>
            </a:xfrm>
          </p:grpSpPr>
          <p:sp>
            <p:nvSpPr>
              <p:cNvPr id="264" name="Freeform 266"/>
              <p:cNvSpPr>
                <a:spLocks/>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5" name="Freeform 267"/>
              <p:cNvSpPr>
                <a:spLocks/>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sp>
        <p:nvSpPr>
          <p:cNvPr id="275" name="Freeform 268"/>
          <p:cNvSpPr>
            <a:spLocks/>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76" name="Freeform 269"/>
          <p:cNvSpPr>
            <a:spLocks/>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7" name="Freeform 270"/>
          <p:cNvSpPr>
            <a:spLocks/>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8" name="Freeform 271"/>
          <p:cNvSpPr>
            <a:spLocks/>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9" name="Freeform 272"/>
          <p:cNvSpPr>
            <a:spLocks/>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0" name="Freeform 273"/>
          <p:cNvSpPr>
            <a:spLocks/>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1" name="Freeform 274"/>
          <p:cNvSpPr>
            <a:spLocks/>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2" name="Freeform 275"/>
          <p:cNvSpPr>
            <a:spLocks/>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3" name="Freeform 276"/>
          <p:cNvSpPr>
            <a:spLocks/>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4" name="Freeform 277"/>
          <p:cNvSpPr>
            <a:spLocks/>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5" name="Freeform 278"/>
          <p:cNvSpPr>
            <a:spLocks/>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286" name="Group 279"/>
          <p:cNvGrpSpPr>
            <a:grpSpLocks/>
          </p:cNvGrpSpPr>
          <p:nvPr/>
        </p:nvGrpSpPr>
        <p:grpSpPr bwMode="auto">
          <a:xfrm>
            <a:off x="6951331" y="3299269"/>
            <a:ext cx="116768" cy="65973"/>
            <a:chOff x="5264" y="1904"/>
            <a:chExt cx="116" cy="71"/>
          </a:xfrm>
        </p:grpSpPr>
        <p:sp>
          <p:nvSpPr>
            <p:cNvPr id="287" name="Freeform 280"/>
            <p:cNvSpPr>
              <a:spLocks/>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88" name="Freeform 281"/>
            <p:cNvSpPr>
              <a:spLocks/>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9" name="Freeform 282"/>
            <p:cNvSpPr>
              <a:spLocks/>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0" name="Freeform 283"/>
            <p:cNvSpPr>
              <a:spLocks/>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1" name="Freeform 284"/>
            <p:cNvSpPr>
              <a:spLocks/>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2" name="Freeform 285"/>
            <p:cNvSpPr>
              <a:spLocks/>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3" name="Freeform 286"/>
            <p:cNvSpPr>
              <a:spLocks/>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4" name="Freeform 287"/>
            <p:cNvSpPr>
              <a:spLocks/>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5" name="Freeform 288"/>
            <p:cNvSpPr>
              <a:spLocks/>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6" name="Freeform 289"/>
            <p:cNvSpPr>
              <a:spLocks/>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97" name="Group 290"/>
          <p:cNvGrpSpPr>
            <a:grpSpLocks/>
          </p:cNvGrpSpPr>
          <p:nvPr/>
        </p:nvGrpSpPr>
        <p:grpSpPr bwMode="auto">
          <a:xfrm>
            <a:off x="7049981" y="3154315"/>
            <a:ext cx="269775" cy="283404"/>
            <a:chOff x="5362" y="1748"/>
            <a:chExt cx="268" cy="305"/>
          </a:xfrm>
        </p:grpSpPr>
        <p:sp>
          <p:nvSpPr>
            <p:cNvPr id="298" name="Freeform 291"/>
            <p:cNvSpPr>
              <a:spLocks/>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9" name="Freeform 292"/>
            <p:cNvSpPr>
              <a:spLocks/>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0" name="Freeform 293"/>
            <p:cNvSpPr>
              <a:spLocks/>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1" name="Freeform 294"/>
            <p:cNvSpPr>
              <a:spLocks/>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2" name="Freeform 295"/>
            <p:cNvSpPr>
              <a:spLocks/>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3" name="Freeform 296"/>
            <p:cNvSpPr>
              <a:spLocks/>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4" name="Freeform 297"/>
            <p:cNvSpPr>
              <a:spLocks/>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5" name="Freeform 298"/>
            <p:cNvSpPr>
              <a:spLocks/>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6" name="Freeform 299"/>
            <p:cNvSpPr>
              <a:spLocks/>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7" name="Freeform 300"/>
            <p:cNvSpPr>
              <a:spLocks/>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8" name="Freeform 301"/>
            <p:cNvSpPr>
              <a:spLocks/>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9" name="Freeform 302"/>
            <p:cNvSpPr>
              <a:spLocks/>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0" name="Freeform 303"/>
            <p:cNvSpPr>
              <a:spLocks/>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1" name="Freeform 304"/>
            <p:cNvSpPr>
              <a:spLocks/>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312" name="Group 305"/>
          <p:cNvGrpSpPr>
            <a:grpSpLocks/>
          </p:cNvGrpSpPr>
          <p:nvPr/>
        </p:nvGrpSpPr>
        <p:grpSpPr bwMode="auto">
          <a:xfrm>
            <a:off x="7199967" y="3351304"/>
            <a:ext cx="144954" cy="180263"/>
            <a:chOff x="5511" y="1960"/>
            <a:chExt cx="144" cy="194"/>
          </a:xfrm>
        </p:grpSpPr>
        <p:sp>
          <p:nvSpPr>
            <p:cNvPr id="313" name="Freeform 306"/>
            <p:cNvSpPr>
              <a:spLocks/>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14" name="Freeform 307"/>
            <p:cNvSpPr>
              <a:spLocks/>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317" name="Group 310"/>
          <p:cNvGrpSpPr>
            <a:grpSpLocks/>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7" name="Group 320"/>
          <p:cNvGrpSpPr>
            <a:grpSpLocks/>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29" name="Group 322"/>
            <p:cNvGrpSpPr>
              <a:grpSpLocks/>
            </p:cNvGrpSpPr>
            <p:nvPr/>
          </p:nvGrpSpPr>
          <p:grpSpPr bwMode="auto">
            <a:xfrm>
              <a:off x="1367" y="829"/>
              <a:ext cx="393" cy="214"/>
              <a:chOff x="2928" y="3744"/>
              <a:chExt cx="528" cy="336"/>
            </a:xfrm>
          </p:grpSpPr>
          <p:grpSp>
            <p:nvGrpSpPr>
              <p:cNvPr id="330" name="Group 323"/>
              <p:cNvGrpSpPr>
                <a:grpSpLocks/>
              </p:cNvGrpSpPr>
              <p:nvPr/>
            </p:nvGrpSpPr>
            <p:grpSpPr bwMode="auto">
              <a:xfrm>
                <a:off x="3024" y="3744"/>
                <a:ext cx="432" cy="240"/>
                <a:chOff x="2736" y="3648"/>
                <a:chExt cx="432" cy="240"/>
              </a:xfrm>
            </p:grpSpPr>
            <p:grpSp>
              <p:nvGrpSpPr>
                <p:cNvPr id="345" name="Group 324"/>
                <p:cNvGrpSpPr>
                  <a:grpSpLocks/>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8" name="Freeform 326"/>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1" name="Group 330"/>
              <p:cNvGrpSpPr>
                <a:grpSpLocks/>
              </p:cNvGrpSpPr>
              <p:nvPr/>
            </p:nvGrpSpPr>
            <p:grpSpPr bwMode="auto">
              <a:xfrm>
                <a:off x="2976" y="3792"/>
                <a:ext cx="432" cy="240"/>
                <a:chOff x="2736" y="3648"/>
                <a:chExt cx="432" cy="240"/>
              </a:xfrm>
            </p:grpSpPr>
            <p:grpSp>
              <p:nvGrpSpPr>
                <p:cNvPr id="339" name="Group 331"/>
                <p:cNvGrpSpPr>
                  <a:grpSpLocks/>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2" name="Freeform 333"/>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2" name="Group 337"/>
              <p:cNvGrpSpPr>
                <a:grpSpLocks/>
              </p:cNvGrpSpPr>
              <p:nvPr/>
            </p:nvGrpSpPr>
            <p:grpSpPr bwMode="auto">
              <a:xfrm>
                <a:off x="2928" y="3840"/>
                <a:ext cx="432" cy="240"/>
                <a:chOff x="2736" y="3648"/>
                <a:chExt cx="432" cy="240"/>
              </a:xfrm>
            </p:grpSpPr>
            <p:grpSp>
              <p:nvGrpSpPr>
                <p:cNvPr id="333" name="Group 338"/>
                <p:cNvGrpSpPr>
                  <a:grpSpLocks/>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36" name="Freeform 340"/>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sp>
        <p:nvSpPr>
          <p:cNvPr id="352" name="Freeform 345"/>
          <p:cNvSpPr>
            <a:spLocks/>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3" name="Freeform 346"/>
          <p:cNvSpPr>
            <a:spLocks/>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SMTP</a:t>
            </a: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SMTP</a:t>
            </a: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POP3</a:t>
            </a: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发送方</a:t>
            </a:r>
          </a:p>
          <a:p>
            <a:pPr algn="ctr" eaLnBrk="1" hangingPunct="1"/>
            <a:r>
              <a:rPr kumimoji="1" lang="zh-CN" altLang="en-US" sz="900" b="1">
                <a:latin typeface="微软雅黑" pitchFamily="34" charset="-122"/>
                <a:ea typeface="微软雅黑" pitchFamily="34" charset="-122"/>
              </a:rPr>
              <a:t>邮件服务器</a:t>
            </a: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nvGrpSpPr>
          <p:cNvPr id="3" name="组合 2"/>
          <p:cNvGrpSpPr/>
          <p:nvPr/>
        </p:nvGrpSpPr>
        <p:grpSpPr>
          <a:xfrm>
            <a:off x="1700784" y="2878345"/>
            <a:ext cx="760001" cy="1209725"/>
            <a:chOff x="1700784" y="2878345"/>
            <a:chExt cx="760001" cy="1209725"/>
          </a:xfrm>
        </p:grpSpPr>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发送方</a:t>
              </a:r>
            </a:p>
          </p:txBody>
        </p:sp>
        <p:grpSp>
          <p:nvGrpSpPr>
            <p:cNvPr id="52" name="Group 45"/>
            <p:cNvGrpSpPr>
              <a:grpSpLocks/>
            </p:cNvGrpSpPr>
            <p:nvPr/>
          </p:nvGrpSpPr>
          <p:grpSpPr bwMode="auto">
            <a:xfrm>
              <a:off x="1900095" y="3171970"/>
              <a:ext cx="560690" cy="593753"/>
              <a:chOff x="246" y="1767"/>
              <a:chExt cx="557" cy="639"/>
            </a:xfrm>
          </p:grpSpPr>
          <p:grpSp>
            <p:nvGrpSpPr>
              <p:cNvPr id="53" name="Group 46"/>
              <p:cNvGrpSpPr>
                <a:grpSpLocks/>
              </p:cNvGrpSpPr>
              <p:nvPr/>
            </p:nvGrpSpPr>
            <p:grpSpPr bwMode="auto">
              <a:xfrm>
                <a:off x="246" y="1943"/>
                <a:ext cx="557" cy="463"/>
                <a:chOff x="246" y="1943"/>
                <a:chExt cx="557" cy="463"/>
              </a:xfrm>
            </p:grpSpPr>
            <p:sp>
              <p:nvSpPr>
                <p:cNvPr id="106" name="Freeform 47"/>
                <p:cNvSpPr>
                  <a:spLocks/>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nvGrpSpPr>
                <p:cNvPr id="107" name="Group 48"/>
                <p:cNvGrpSpPr>
                  <a:grpSpLocks/>
                </p:cNvGrpSpPr>
                <p:nvPr/>
              </p:nvGrpSpPr>
              <p:grpSpPr bwMode="auto">
                <a:xfrm>
                  <a:off x="246" y="1943"/>
                  <a:ext cx="551" cy="121"/>
                  <a:chOff x="246" y="1943"/>
                  <a:chExt cx="551" cy="121"/>
                </a:xfrm>
              </p:grpSpPr>
              <p:sp>
                <p:nvSpPr>
                  <p:cNvPr id="109" name="Freeform 49"/>
                  <p:cNvSpPr>
                    <a:spLocks/>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0" name="Freeform 50"/>
                  <p:cNvSpPr>
                    <a:spLocks/>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1" name="Freeform 51"/>
                  <p:cNvSpPr>
                    <a:spLocks/>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108" name="Freeform 52"/>
                <p:cNvSpPr>
                  <a:spLocks/>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grpSp>
            <p:nvGrpSpPr>
              <p:cNvPr id="54" name="Group 53"/>
              <p:cNvGrpSpPr>
                <a:grpSpLocks/>
              </p:cNvGrpSpPr>
              <p:nvPr/>
            </p:nvGrpSpPr>
            <p:grpSpPr bwMode="auto">
              <a:xfrm>
                <a:off x="325" y="1767"/>
                <a:ext cx="383" cy="268"/>
                <a:chOff x="325" y="1767"/>
                <a:chExt cx="383" cy="268"/>
              </a:xfrm>
            </p:grpSpPr>
            <p:grpSp>
              <p:nvGrpSpPr>
                <p:cNvPr id="55" name="Group 54"/>
                <p:cNvGrpSpPr>
                  <a:grpSpLocks/>
                </p:cNvGrpSpPr>
                <p:nvPr/>
              </p:nvGrpSpPr>
              <p:grpSpPr bwMode="auto">
                <a:xfrm>
                  <a:off x="412" y="1767"/>
                  <a:ext cx="296" cy="243"/>
                  <a:chOff x="412" y="1767"/>
                  <a:chExt cx="296" cy="243"/>
                </a:xfrm>
              </p:grpSpPr>
              <p:grpSp>
                <p:nvGrpSpPr>
                  <p:cNvPr id="88" name="Group 55"/>
                  <p:cNvGrpSpPr>
                    <a:grpSpLocks/>
                  </p:cNvGrpSpPr>
                  <p:nvPr/>
                </p:nvGrpSpPr>
                <p:grpSpPr bwMode="auto">
                  <a:xfrm>
                    <a:off x="412" y="1767"/>
                    <a:ext cx="296" cy="243"/>
                    <a:chOff x="412" y="1767"/>
                    <a:chExt cx="296" cy="243"/>
                  </a:xfrm>
                </p:grpSpPr>
                <p:grpSp>
                  <p:nvGrpSpPr>
                    <p:cNvPr id="97" name="Group 56"/>
                    <p:cNvGrpSpPr>
                      <a:grpSpLocks/>
                    </p:cNvGrpSpPr>
                    <p:nvPr/>
                  </p:nvGrpSpPr>
                  <p:grpSpPr bwMode="auto">
                    <a:xfrm>
                      <a:off x="412" y="1904"/>
                      <a:ext cx="296" cy="106"/>
                      <a:chOff x="412" y="1904"/>
                      <a:chExt cx="296" cy="106"/>
                    </a:xfrm>
                  </p:grpSpPr>
                  <p:sp>
                    <p:nvSpPr>
                      <p:cNvPr id="103" name="Freeform 57"/>
                      <p:cNvSpPr>
                        <a:spLocks/>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4" name="Freeform 58"/>
                      <p:cNvSpPr>
                        <a:spLocks/>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5" name="Freeform 59"/>
                      <p:cNvSpPr>
                        <a:spLocks/>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98" name="Freeform 60"/>
                    <p:cNvSpPr>
                      <a:spLocks/>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99" name="Group 61"/>
                    <p:cNvGrpSpPr>
                      <a:grpSpLocks/>
                    </p:cNvGrpSpPr>
                    <p:nvPr/>
                  </p:nvGrpSpPr>
                  <p:grpSpPr bwMode="auto">
                    <a:xfrm>
                      <a:off x="446" y="1767"/>
                      <a:ext cx="239" cy="151"/>
                      <a:chOff x="446" y="1767"/>
                      <a:chExt cx="239" cy="151"/>
                    </a:xfrm>
                  </p:grpSpPr>
                  <p:sp>
                    <p:nvSpPr>
                      <p:cNvPr id="100" name="Freeform 62"/>
                      <p:cNvSpPr>
                        <a:spLocks/>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1" name="Freeform 63"/>
                      <p:cNvSpPr>
                        <a:spLocks/>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2" name="Freeform 64"/>
                      <p:cNvSpPr>
                        <a:spLocks/>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89" name="Group 65"/>
                  <p:cNvGrpSpPr>
                    <a:grpSpLocks/>
                  </p:cNvGrpSpPr>
                  <p:nvPr/>
                </p:nvGrpSpPr>
                <p:grpSpPr bwMode="auto">
                  <a:xfrm>
                    <a:off x="424" y="1915"/>
                    <a:ext cx="97" cy="69"/>
                    <a:chOff x="424" y="1915"/>
                    <a:chExt cx="97" cy="69"/>
                  </a:xfrm>
                </p:grpSpPr>
                <p:sp>
                  <p:nvSpPr>
                    <p:cNvPr id="90" name="Freeform 66"/>
                    <p:cNvSpPr>
                      <a:spLocks/>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56" name="Group 73"/>
                <p:cNvGrpSpPr>
                  <a:grpSpLocks/>
                </p:cNvGrpSpPr>
                <p:nvPr/>
              </p:nvGrpSpPr>
              <p:grpSpPr bwMode="auto">
                <a:xfrm>
                  <a:off x="325" y="1917"/>
                  <a:ext cx="231" cy="118"/>
                  <a:chOff x="325" y="1917"/>
                  <a:chExt cx="231" cy="118"/>
                </a:xfrm>
              </p:grpSpPr>
              <p:grpSp>
                <p:nvGrpSpPr>
                  <p:cNvPr id="57" name="Group 74"/>
                  <p:cNvGrpSpPr>
                    <a:grpSpLocks/>
                  </p:cNvGrpSpPr>
                  <p:nvPr/>
                </p:nvGrpSpPr>
                <p:grpSpPr bwMode="auto">
                  <a:xfrm>
                    <a:off x="504" y="1981"/>
                    <a:ext cx="37" cy="28"/>
                    <a:chOff x="504" y="1981"/>
                    <a:chExt cx="37" cy="28"/>
                  </a:xfrm>
                </p:grpSpPr>
                <p:sp>
                  <p:nvSpPr>
                    <p:cNvPr id="86" name="Freeform 75"/>
                    <p:cNvSpPr>
                      <a:spLocks/>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87" name="Freeform 76"/>
                    <p:cNvSpPr>
                      <a:spLocks/>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58" name="Group 77"/>
                  <p:cNvGrpSpPr>
                    <a:grpSpLocks/>
                  </p:cNvGrpSpPr>
                  <p:nvPr/>
                </p:nvGrpSpPr>
                <p:grpSpPr bwMode="auto">
                  <a:xfrm>
                    <a:off x="325" y="1917"/>
                    <a:ext cx="231" cy="118"/>
                    <a:chOff x="325" y="1917"/>
                    <a:chExt cx="231" cy="118"/>
                  </a:xfrm>
                </p:grpSpPr>
                <p:sp>
                  <p:nvSpPr>
                    <p:cNvPr id="59" name="Freeform 78"/>
                    <p:cNvSpPr>
                      <a:spLocks/>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0" name="Freeform 79"/>
                    <p:cNvSpPr>
                      <a:spLocks/>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1" name="Freeform 80"/>
                    <p:cNvSpPr>
                      <a:spLocks/>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2" name="Freeform 81"/>
                    <p:cNvSpPr>
                      <a:spLocks/>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3" name="Freeform 82"/>
                    <p:cNvSpPr>
                      <a:spLocks/>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4" name="Freeform 83"/>
                    <p:cNvSpPr>
                      <a:spLocks/>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grpSp>
          <p:nvGrpSpPr>
            <p:cNvPr id="112" name="Group 105"/>
            <p:cNvGrpSpPr>
              <a:grpSpLocks/>
            </p:cNvGrpSpPr>
            <p:nvPr/>
          </p:nvGrpSpPr>
          <p:grpSpPr bwMode="auto">
            <a:xfrm>
              <a:off x="1941367" y="3269534"/>
              <a:ext cx="55364" cy="100353"/>
              <a:chOff x="287" y="1872"/>
              <a:chExt cx="55" cy="108"/>
            </a:xfrm>
          </p:grpSpPr>
          <p:sp>
            <p:nvSpPr>
              <p:cNvPr id="113" name="Freeform 106"/>
              <p:cNvSpPr>
                <a:spLocks/>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4" name="Freeform 107"/>
              <p:cNvSpPr>
                <a:spLocks/>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15" name="Group 108"/>
            <p:cNvGrpSpPr>
              <a:grpSpLocks/>
            </p:cNvGrpSpPr>
            <p:nvPr/>
          </p:nvGrpSpPr>
          <p:grpSpPr bwMode="auto">
            <a:xfrm>
              <a:off x="1932308" y="3211925"/>
              <a:ext cx="70463" cy="70619"/>
              <a:chOff x="278" y="1810"/>
              <a:chExt cx="70" cy="76"/>
            </a:xfrm>
          </p:grpSpPr>
          <p:sp>
            <p:nvSpPr>
              <p:cNvPr id="116" name="Freeform 109"/>
              <p:cNvSpPr>
                <a:spLocks/>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7" name="Freeform 110"/>
              <p:cNvSpPr>
                <a:spLocks/>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8" name="Freeform 111"/>
              <p:cNvSpPr>
                <a:spLocks/>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9" name="Freeform 112"/>
              <p:cNvSpPr>
                <a:spLocks/>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0" name="Freeform 113"/>
              <p:cNvSpPr>
                <a:spLocks/>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1" name="Freeform 114"/>
              <p:cNvSpPr>
                <a:spLocks/>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2" name="Freeform 115"/>
              <p:cNvSpPr>
                <a:spLocks/>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3" name="Freeform 116"/>
              <p:cNvSpPr>
                <a:spLocks/>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4" name="Freeform 117"/>
              <p:cNvSpPr>
                <a:spLocks/>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5" name="Freeform 118"/>
              <p:cNvSpPr>
                <a:spLocks/>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27" name="Freeform 120"/>
              <p:cNvSpPr>
                <a:spLocks/>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8" name="Freeform 121"/>
              <p:cNvSpPr>
                <a:spLocks/>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9" name="Freeform 122"/>
              <p:cNvSpPr>
                <a:spLocks/>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0" name="Freeform 123"/>
              <p:cNvSpPr>
                <a:spLocks/>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1" name="Group 124"/>
            <p:cNvGrpSpPr>
              <a:grpSpLocks/>
            </p:cNvGrpSpPr>
            <p:nvPr/>
          </p:nvGrpSpPr>
          <p:grpSpPr bwMode="auto">
            <a:xfrm>
              <a:off x="2029950" y="3681166"/>
              <a:ext cx="139921" cy="65972"/>
              <a:chOff x="375" y="2315"/>
              <a:chExt cx="139" cy="71"/>
            </a:xfrm>
          </p:grpSpPr>
          <p:sp>
            <p:nvSpPr>
              <p:cNvPr id="132" name="Freeform 125"/>
              <p:cNvSpPr>
                <a:spLocks/>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3" name="Freeform 126"/>
              <p:cNvSpPr>
                <a:spLocks/>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4" name="Freeform 127"/>
              <p:cNvSpPr>
                <a:spLocks/>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5" name="Freeform 128"/>
              <p:cNvSpPr>
                <a:spLocks/>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6" name="Freeform 129"/>
              <p:cNvSpPr>
                <a:spLocks/>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7" name="Group 130"/>
            <p:cNvGrpSpPr>
              <a:grpSpLocks/>
            </p:cNvGrpSpPr>
            <p:nvPr/>
          </p:nvGrpSpPr>
          <p:grpSpPr bwMode="auto">
            <a:xfrm>
              <a:off x="2032970" y="3565947"/>
              <a:ext cx="58384" cy="131945"/>
              <a:chOff x="378" y="2191"/>
              <a:chExt cx="58" cy="142"/>
            </a:xfrm>
          </p:grpSpPr>
          <p:sp>
            <p:nvSpPr>
              <p:cNvPr id="138" name="Freeform 131"/>
              <p:cNvSpPr>
                <a:spLocks/>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9" name="Freeform 132"/>
              <p:cNvSpPr>
                <a:spLocks/>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40" name="Group 133"/>
            <p:cNvGrpSpPr>
              <a:grpSpLocks/>
            </p:cNvGrpSpPr>
            <p:nvPr/>
          </p:nvGrpSpPr>
          <p:grpSpPr bwMode="auto">
            <a:xfrm>
              <a:off x="2063168" y="3699750"/>
              <a:ext cx="141934" cy="65972"/>
              <a:chOff x="408" y="2335"/>
              <a:chExt cx="141" cy="71"/>
            </a:xfrm>
          </p:grpSpPr>
          <p:sp>
            <p:nvSpPr>
              <p:cNvPr id="141" name="Freeform 134"/>
              <p:cNvSpPr>
                <a:spLocks/>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42" name="Freeform 135"/>
              <p:cNvSpPr>
                <a:spLocks/>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3" name="Freeform 136"/>
              <p:cNvSpPr>
                <a:spLocks/>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4" name="Freeform 137"/>
              <p:cNvSpPr>
                <a:spLocks/>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5" name="Freeform 138"/>
              <p:cNvSpPr>
                <a:spLocks/>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headEnd/>
              <a:tailEnd/>
            </a:ln>
          </p:spPr>
          <p:txBody>
            <a:bodyPr/>
            <a:lstStyle/>
            <a:p>
              <a:pPr algn="ctr" eaLnBrk="1" hangingPunct="1"/>
              <a:endParaRPr lang="zh-CN" altLang="en-US" sz="900" b="1">
                <a:latin typeface="微软雅黑" pitchFamily="34" charset="-122"/>
                <a:ea typeface="微软雅黑" pitchFamily="34" charset="-122"/>
              </a:endParaRPr>
            </a:p>
          </p:txBody>
        </p:sp>
        <p:grpSp>
          <p:nvGrpSpPr>
            <p:cNvPr id="148" name="Group 141"/>
            <p:cNvGrpSpPr>
              <a:grpSpLocks/>
            </p:cNvGrpSpPr>
            <p:nvPr/>
          </p:nvGrpSpPr>
          <p:grpSpPr bwMode="auto">
            <a:xfrm>
              <a:off x="1835671" y="3528780"/>
              <a:ext cx="222464" cy="71547"/>
              <a:chOff x="182" y="2151"/>
              <a:chExt cx="221" cy="77"/>
            </a:xfrm>
          </p:grpSpPr>
          <p:sp>
            <p:nvSpPr>
              <p:cNvPr id="149" name="Freeform 142"/>
              <p:cNvSpPr>
                <a:spLocks/>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0" name="Freeform 143"/>
              <p:cNvSpPr>
                <a:spLocks/>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51" name="Freeform 144"/>
            <p:cNvSpPr>
              <a:spLocks/>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2" name="Freeform 145"/>
            <p:cNvSpPr>
              <a:spLocks/>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3" name="Freeform 146"/>
            <p:cNvSpPr>
              <a:spLocks/>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4" name="Freeform 147"/>
            <p:cNvSpPr>
              <a:spLocks/>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5" name="Freeform 148"/>
            <p:cNvSpPr>
              <a:spLocks/>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6" name="Freeform 149"/>
            <p:cNvSpPr>
              <a:spLocks/>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7" name="Freeform 150"/>
            <p:cNvSpPr>
              <a:spLocks/>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8" name="Freeform 151"/>
            <p:cNvSpPr>
              <a:spLocks/>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9" name="Freeform 152"/>
            <p:cNvSpPr>
              <a:spLocks/>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0" name="Freeform 153"/>
            <p:cNvSpPr>
              <a:spLocks/>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1" name="Freeform 154"/>
            <p:cNvSpPr>
              <a:spLocks/>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2" name="Freeform 155"/>
            <p:cNvSpPr>
              <a:spLocks/>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3" name="Freeform 156"/>
            <p:cNvSpPr>
              <a:spLocks/>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4" name="Freeform 157"/>
            <p:cNvSpPr>
              <a:spLocks/>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5" name="Freeform 158"/>
            <p:cNvSpPr>
              <a:spLocks/>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6" name="Freeform 159"/>
            <p:cNvSpPr>
              <a:spLocks/>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7" name="Freeform 160"/>
            <p:cNvSpPr>
              <a:spLocks/>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168" name="Group 161"/>
            <p:cNvGrpSpPr>
              <a:grpSpLocks/>
            </p:cNvGrpSpPr>
            <p:nvPr/>
          </p:nvGrpSpPr>
          <p:grpSpPr bwMode="auto">
            <a:xfrm>
              <a:off x="2031963" y="3353162"/>
              <a:ext cx="99655" cy="56681"/>
              <a:chOff x="377" y="1962"/>
              <a:chExt cx="99" cy="61"/>
            </a:xfrm>
          </p:grpSpPr>
          <p:sp>
            <p:nvSpPr>
              <p:cNvPr id="169" name="Freeform 162"/>
              <p:cNvSpPr>
                <a:spLocks/>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70" name="Freeform 163"/>
              <p:cNvSpPr>
                <a:spLocks/>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1" name="Freeform 164"/>
              <p:cNvSpPr>
                <a:spLocks/>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2" name="Freeform 165"/>
              <p:cNvSpPr>
                <a:spLocks/>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3" name="Freeform 166"/>
              <p:cNvSpPr>
                <a:spLocks/>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4" name="Freeform 167"/>
              <p:cNvSpPr>
                <a:spLocks/>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5" name="Freeform 168"/>
              <p:cNvSpPr>
                <a:spLocks/>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6" name="Freeform 169"/>
              <p:cNvSpPr>
                <a:spLocks/>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7" name="Freeform 170"/>
              <p:cNvSpPr>
                <a:spLocks/>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8" name="Freeform 171"/>
              <p:cNvSpPr>
                <a:spLocks/>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79" name="Group 172"/>
            <p:cNvGrpSpPr>
              <a:grpSpLocks/>
            </p:cNvGrpSpPr>
            <p:nvPr/>
          </p:nvGrpSpPr>
          <p:grpSpPr bwMode="auto">
            <a:xfrm>
              <a:off x="1815539" y="3228651"/>
              <a:ext cx="230517" cy="243448"/>
              <a:chOff x="162" y="1828"/>
              <a:chExt cx="229" cy="262"/>
            </a:xfrm>
          </p:grpSpPr>
          <p:sp>
            <p:nvSpPr>
              <p:cNvPr id="180" name="Freeform 173"/>
              <p:cNvSpPr>
                <a:spLocks/>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1" name="Freeform 174"/>
              <p:cNvSpPr>
                <a:spLocks/>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2" name="Freeform 175"/>
              <p:cNvSpPr>
                <a:spLocks/>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3" name="Freeform 176"/>
              <p:cNvSpPr>
                <a:spLocks/>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4" name="Freeform 177"/>
              <p:cNvSpPr>
                <a:spLocks/>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5" name="Freeform 178"/>
              <p:cNvSpPr>
                <a:spLocks/>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6" name="Freeform 179"/>
              <p:cNvSpPr>
                <a:spLocks/>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7" name="Freeform 180"/>
              <p:cNvSpPr>
                <a:spLocks/>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8" name="Freeform 181"/>
              <p:cNvSpPr>
                <a:spLocks/>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9" name="Freeform 182"/>
              <p:cNvSpPr>
                <a:spLocks/>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0" name="Freeform 183"/>
              <p:cNvSpPr>
                <a:spLocks/>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1" name="Freeform 184"/>
              <p:cNvSpPr>
                <a:spLocks/>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2" name="Freeform 185"/>
              <p:cNvSpPr>
                <a:spLocks/>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3" name="Freeform 186"/>
              <p:cNvSpPr>
                <a:spLocks/>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94" name="Group 187"/>
            <p:cNvGrpSpPr>
              <a:grpSpLocks/>
            </p:cNvGrpSpPr>
            <p:nvPr/>
          </p:nvGrpSpPr>
          <p:grpSpPr bwMode="auto">
            <a:xfrm>
              <a:off x="1794400" y="3397763"/>
              <a:ext cx="123814" cy="155175"/>
              <a:chOff x="141" y="2010"/>
              <a:chExt cx="123" cy="167"/>
            </a:xfrm>
          </p:grpSpPr>
          <p:sp>
            <p:nvSpPr>
              <p:cNvPr id="195" name="Freeform 188"/>
              <p:cNvSpPr>
                <a:spLocks/>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96" name="Freeform 189"/>
              <p:cNvSpPr>
                <a:spLocks/>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97" name="Freeform 190"/>
            <p:cNvSpPr>
              <a:spLocks/>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8" name="Freeform 191"/>
            <p:cNvSpPr>
              <a:spLocks/>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9" name="Freeform 192"/>
            <p:cNvSpPr>
              <a:spLocks/>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gr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用户邮箱</a:t>
            </a: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接收方</a:t>
            </a: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a:t>
            </a:r>
            <a:r>
              <a:rPr kumimoji="1" lang="zh-CN" altLang="en-US" sz="900" b="1" dirty="0">
                <a:solidFill>
                  <a:srgbClr val="0000FF"/>
                </a:solidFill>
                <a:latin typeface="微软雅黑" pitchFamily="34" charset="-122"/>
                <a:ea typeface="微软雅黑" pitchFamily="34" charset="-122"/>
              </a:rPr>
              <a:t>发送邮件</a:t>
            </a:r>
            <a:r>
              <a:rPr kumimoji="1" lang="en-US" altLang="zh-CN" sz="900" b="1" dirty="0">
                <a:solidFill>
                  <a:srgbClr val="0000FF"/>
                </a:solidFill>
                <a:latin typeface="微软雅黑" pitchFamily="34" charset="-122"/>
                <a:ea typeface="微软雅黑" pitchFamily="34" charset="-122"/>
              </a:rPr>
              <a:t>)</a:t>
            </a: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a:t>
            </a: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a:t>
            </a:r>
            <a:r>
              <a:rPr kumimoji="1" lang="zh-CN" altLang="en-US" sz="900" b="1">
                <a:solidFill>
                  <a:srgbClr val="0000FF"/>
                </a:solidFill>
                <a:latin typeface="微软雅黑" pitchFamily="34" charset="-122"/>
                <a:ea typeface="微软雅黑" pitchFamily="34" charset="-122"/>
              </a:rPr>
              <a:t>读取邮件</a:t>
            </a:r>
            <a:r>
              <a:rPr kumimoji="1" lang="en-US" altLang="zh-CN" sz="900" b="1">
                <a:solidFill>
                  <a:srgbClr val="0000FF"/>
                </a:solidFill>
                <a:latin typeface="微软雅黑" pitchFamily="34" charset="-122"/>
                <a:ea typeface="微软雅黑" pitchFamily="34" charset="-122"/>
              </a:rPr>
              <a:t>)</a:t>
            </a: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互联网</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发件方</a:t>
            </a: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endParaRPr kumimoji="1" lang="en-US" altLang="zh-CN"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TCP </a:t>
            </a:r>
            <a:r>
              <a:rPr kumimoji="1" lang="zh-CN" altLang="en-US" sz="900" b="1">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发件人</a:t>
            </a:r>
          </a:p>
        </p:txBody>
      </p:sp>
      <p:grpSp>
        <p:nvGrpSpPr>
          <p:cNvPr id="254" name="Group 247"/>
          <p:cNvGrpSpPr>
            <a:grpSpLocks/>
          </p:cNvGrpSpPr>
          <p:nvPr/>
        </p:nvGrpSpPr>
        <p:grpSpPr bwMode="auto">
          <a:xfrm>
            <a:off x="6953345" y="3415418"/>
            <a:ext cx="350305" cy="144024"/>
            <a:chOff x="5266" y="2029"/>
            <a:chExt cx="348" cy="155"/>
          </a:xfrm>
        </p:grpSpPr>
        <p:sp>
          <p:nvSpPr>
            <p:cNvPr id="255" name="Freeform 248"/>
            <p:cNvSpPr>
              <a:spLocks/>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6" name="Freeform 249"/>
            <p:cNvSpPr>
              <a:spLocks/>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7" name="Freeform 250"/>
            <p:cNvSpPr>
              <a:spLocks/>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8" name="Freeform 251"/>
            <p:cNvSpPr>
              <a:spLocks/>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9" name="Freeform 252"/>
            <p:cNvSpPr>
              <a:spLocks/>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0" name="Freeform 253"/>
            <p:cNvSpPr>
              <a:spLocks/>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2568558689"/>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3704" name="Visio" r:id="rId6" imgW="3561172" imgH="4347469" progId="">
                  <p:embed/>
                </p:oleObj>
              </mc:Choice>
              <mc:Fallback>
                <p:oleObj name="Visio" r:id="rId6" imgW="3561172" imgH="4347469" progId="">
                  <p:embed/>
                  <p:pic>
                    <p:nvPicPr>
                      <p:cNvPr id="0" name="Picture 88"/>
                      <p:cNvPicPr>
                        <a:picLocks noChangeAspect="1" noChangeArrowheads="1"/>
                      </p:cNvPicPr>
                      <p:nvPr/>
                    </p:nvPicPr>
                    <p:blipFill>
                      <a:blip r:embed="rId7">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637879287"/>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3705" name="Visio" r:id="rId8" imgW="3561172" imgH="4347469" progId="">
                  <p:embed/>
                </p:oleObj>
              </mc:Choice>
              <mc:Fallback>
                <p:oleObj name="Visio" r:id="rId8" imgW="3561172" imgH="4347469" progId="">
                  <p:embed/>
                  <p:pic>
                    <p:nvPicPr>
                      <p:cNvPr id="0" name="Picture 89"/>
                      <p:cNvPicPr>
                        <a:picLocks noChangeAspect="1" noChangeArrowheads="1"/>
                      </p:cNvPicPr>
                      <p:nvPr/>
                    </p:nvPicPr>
                    <p:blipFill>
                      <a:blip r:embed="rId9">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收件人</a:t>
            </a:r>
          </a:p>
        </p:txBody>
      </p:sp>
      <p:sp>
        <p:nvSpPr>
          <p:cNvPr id="351" name="Freeform 344"/>
          <p:cNvSpPr>
            <a:spLocks/>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Tree>
    <p:extLst>
      <p:ext uri="{BB962C8B-B14F-4D97-AF65-F5344CB8AC3E}">
        <p14:creationId xmlns:p14="http://schemas.microsoft.com/office/powerpoint/2010/main" val="1163454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电子邮件的最主要的组成构件</a:t>
            </a:r>
          </a:p>
        </p:txBody>
      </p:sp>
      <p:graphicFrame>
        <p:nvGraphicFramePr>
          <p:cNvPr id="8" name="Object 383"/>
          <p:cNvGraphicFramePr>
            <a:graphicFrameLocks noChangeAspect="1"/>
          </p:cNvGraphicFramePr>
          <p:nvPr>
            <p:extLst>
              <p:ext uri="{D42A27DB-BD31-4B8C-83A1-F6EECF244321}">
                <p14:modId xmlns:p14="http://schemas.microsoft.com/office/powerpoint/2010/main" val="1113603240"/>
              </p:ext>
            </p:extLst>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24726" name="VISIO" r:id="rId3" imgW="1687068" imgH="964692" progId="">
                  <p:embed/>
                </p:oleObj>
              </mc:Choice>
              <mc:Fallback>
                <p:oleObj name="VISIO" r:id="rId3" imgW="1687068" imgH="964692"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905" y="3061396"/>
                        <a:ext cx="1597512" cy="84277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 name="Object 383"/>
          <p:cNvGraphicFramePr>
            <a:graphicFrameLocks noChangeAspect="1"/>
          </p:cNvGraphicFramePr>
          <p:nvPr>
            <p:extLst>
              <p:ext uri="{D42A27DB-BD31-4B8C-83A1-F6EECF244321}">
                <p14:modId xmlns:p14="http://schemas.microsoft.com/office/powerpoint/2010/main" val="2384968683"/>
              </p:ext>
            </p:extLst>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24727" name="VISIO" r:id="rId5" imgW="1687068" imgH="964692" progId="">
                  <p:embed/>
                </p:oleObj>
              </mc:Choice>
              <mc:Fallback>
                <p:oleObj name="VISIO" r:id="rId5" imgW="1687068" imgH="964692" progId="">
                  <p:embed/>
                  <p:pic>
                    <p:nvPicPr>
                      <p:cNvPr id="0"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655" y="2998336"/>
                        <a:ext cx="1597279" cy="842777"/>
                      </a:xfrm>
                      <a:prstGeom prst="rect">
                        <a:avLst/>
                      </a:prstGeom>
                      <a:noFill/>
                      <a:effectLst>
                        <a:outerShdw dist="25400" dir="54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1" name="Freeform 4"/>
          <p:cNvSpPr>
            <a:spLocks/>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发送方</a:t>
            </a: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solidFill>
                  <a:srgbClr val="0000FF"/>
                </a:solidFill>
                <a:latin typeface="微软雅黑" pitchFamily="34" charset="-122"/>
                <a:ea typeface="微软雅黑" pitchFamily="34" charset="-122"/>
              </a:rPr>
              <a:t>邮件缓存</a:t>
            </a: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接收方</a:t>
            </a:r>
          </a:p>
          <a:p>
            <a:pPr algn="ctr" eaLnBrk="1" hangingPunct="1"/>
            <a:r>
              <a:rPr kumimoji="1" lang="zh-CN" altLang="en-US" sz="900" b="1">
                <a:latin typeface="微软雅黑" pitchFamily="34" charset="-122"/>
                <a:ea typeface="微软雅黑" pitchFamily="34" charset="-122"/>
              </a:rPr>
              <a:t>邮件服务器</a:t>
            </a: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18" name="Group 11"/>
          <p:cNvGrpSpPr>
            <a:grpSpLocks/>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28" name="Group 21"/>
          <p:cNvGrpSpPr>
            <a:grpSpLocks/>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0" name="Group 23"/>
            <p:cNvGrpSpPr>
              <a:grpSpLocks/>
            </p:cNvGrpSpPr>
            <p:nvPr/>
          </p:nvGrpSpPr>
          <p:grpSpPr bwMode="auto">
            <a:xfrm>
              <a:off x="1367" y="829"/>
              <a:ext cx="393" cy="214"/>
              <a:chOff x="2928" y="3744"/>
              <a:chExt cx="528" cy="336"/>
            </a:xfrm>
          </p:grpSpPr>
          <p:grpSp>
            <p:nvGrpSpPr>
              <p:cNvPr id="31" name="Group 24"/>
              <p:cNvGrpSpPr>
                <a:grpSpLocks/>
              </p:cNvGrpSpPr>
              <p:nvPr/>
            </p:nvGrpSpPr>
            <p:grpSpPr bwMode="auto">
              <a:xfrm>
                <a:off x="3024" y="3744"/>
                <a:ext cx="432" cy="240"/>
                <a:chOff x="2736" y="3648"/>
                <a:chExt cx="432" cy="240"/>
              </a:xfrm>
            </p:grpSpPr>
            <p:grpSp>
              <p:nvGrpSpPr>
                <p:cNvPr id="46" name="Group 25"/>
                <p:cNvGrpSpPr>
                  <a:grpSpLocks/>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9" name="Freeform 27"/>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 name="Group 31"/>
              <p:cNvGrpSpPr>
                <a:grpSpLocks/>
              </p:cNvGrpSpPr>
              <p:nvPr/>
            </p:nvGrpSpPr>
            <p:grpSpPr bwMode="auto">
              <a:xfrm>
                <a:off x="2976" y="3792"/>
                <a:ext cx="432" cy="240"/>
                <a:chOff x="2736" y="3648"/>
                <a:chExt cx="432" cy="240"/>
              </a:xfrm>
            </p:grpSpPr>
            <p:grpSp>
              <p:nvGrpSpPr>
                <p:cNvPr id="40" name="Group 32"/>
                <p:cNvGrpSpPr>
                  <a:grpSpLocks/>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3" name="Freeform 34"/>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 name="Group 38"/>
              <p:cNvGrpSpPr>
                <a:grpSpLocks/>
              </p:cNvGrpSpPr>
              <p:nvPr/>
            </p:nvGrpSpPr>
            <p:grpSpPr bwMode="auto">
              <a:xfrm>
                <a:off x="2928" y="3840"/>
                <a:ext cx="432" cy="240"/>
                <a:chOff x="2736" y="3648"/>
                <a:chExt cx="432" cy="240"/>
              </a:xfrm>
            </p:grpSpPr>
            <p:grpSp>
              <p:nvGrpSpPr>
                <p:cNvPr id="34" name="Group 39"/>
                <p:cNvGrpSpPr>
                  <a:grpSpLocks/>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 name="Freeform 41"/>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grpSp>
        <p:nvGrpSpPr>
          <p:cNvPr id="52" name="Group 45"/>
          <p:cNvGrpSpPr>
            <a:grpSpLocks/>
          </p:cNvGrpSpPr>
          <p:nvPr/>
        </p:nvGrpSpPr>
        <p:grpSpPr bwMode="auto">
          <a:xfrm>
            <a:off x="1900095" y="3171970"/>
            <a:ext cx="560690" cy="593753"/>
            <a:chOff x="246" y="1767"/>
            <a:chExt cx="557" cy="639"/>
          </a:xfrm>
        </p:grpSpPr>
        <p:grpSp>
          <p:nvGrpSpPr>
            <p:cNvPr id="53" name="Group 46"/>
            <p:cNvGrpSpPr>
              <a:grpSpLocks/>
            </p:cNvGrpSpPr>
            <p:nvPr/>
          </p:nvGrpSpPr>
          <p:grpSpPr bwMode="auto">
            <a:xfrm>
              <a:off x="246" y="1943"/>
              <a:ext cx="557" cy="463"/>
              <a:chOff x="246" y="1943"/>
              <a:chExt cx="557" cy="463"/>
            </a:xfrm>
          </p:grpSpPr>
          <p:sp>
            <p:nvSpPr>
              <p:cNvPr id="106" name="Freeform 47"/>
              <p:cNvSpPr>
                <a:spLocks/>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nvGrpSpPr>
              <p:cNvPr id="107" name="Group 48"/>
              <p:cNvGrpSpPr>
                <a:grpSpLocks/>
              </p:cNvGrpSpPr>
              <p:nvPr/>
            </p:nvGrpSpPr>
            <p:grpSpPr bwMode="auto">
              <a:xfrm>
                <a:off x="246" y="1943"/>
                <a:ext cx="551" cy="121"/>
                <a:chOff x="246" y="1943"/>
                <a:chExt cx="551" cy="121"/>
              </a:xfrm>
            </p:grpSpPr>
            <p:sp>
              <p:nvSpPr>
                <p:cNvPr id="109" name="Freeform 49"/>
                <p:cNvSpPr>
                  <a:spLocks/>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0" name="Freeform 50"/>
                <p:cNvSpPr>
                  <a:spLocks/>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1" name="Freeform 51"/>
                <p:cNvSpPr>
                  <a:spLocks/>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108" name="Freeform 52"/>
              <p:cNvSpPr>
                <a:spLocks/>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grpSp>
          <p:nvGrpSpPr>
            <p:cNvPr id="54" name="Group 53"/>
            <p:cNvGrpSpPr>
              <a:grpSpLocks/>
            </p:cNvGrpSpPr>
            <p:nvPr/>
          </p:nvGrpSpPr>
          <p:grpSpPr bwMode="auto">
            <a:xfrm>
              <a:off x="325" y="1767"/>
              <a:ext cx="383" cy="268"/>
              <a:chOff x="325" y="1767"/>
              <a:chExt cx="383" cy="268"/>
            </a:xfrm>
          </p:grpSpPr>
          <p:grpSp>
            <p:nvGrpSpPr>
              <p:cNvPr id="55" name="Group 54"/>
              <p:cNvGrpSpPr>
                <a:grpSpLocks/>
              </p:cNvGrpSpPr>
              <p:nvPr/>
            </p:nvGrpSpPr>
            <p:grpSpPr bwMode="auto">
              <a:xfrm>
                <a:off x="412" y="1767"/>
                <a:ext cx="296" cy="243"/>
                <a:chOff x="412" y="1767"/>
                <a:chExt cx="296" cy="243"/>
              </a:xfrm>
            </p:grpSpPr>
            <p:grpSp>
              <p:nvGrpSpPr>
                <p:cNvPr id="88" name="Group 55"/>
                <p:cNvGrpSpPr>
                  <a:grpSpLocks/>
                </p:cNvGrpSpPr>
                <p:nvPr/>
              </p:nvGrpSpPr>
              <p:grpSpPr bwMode="auto">
                <a:xfrm>
                  <a:off x="412" y="1767"/>
                  <a:ext cx="296" cy="243"/>
                  <a:chOff x="412" y="1767"/>
                  <a:chExt cx="296" cy="243"/>
                </a:xfrm>
              </p:grpSpPr>
              <p:grpSp>
                <p:nvGrpSpPr>
                  <p:cNvPr id="97" name="Group 56"/>
                  <p:cNvGrpSpPr>
                    <a:grpSpLocks/>
                  </p:cNvGrpSpPr>
                  <p:nvPr/>
                </p:nvGrpSpPr>
                <p:grpSpPr bwMode="auto">
                  <a:xfrm>
                    <a:off x="412" y="1904"/>
                    <a:ext cx="296" cy="106"/>
                    <a:chOff x="412" y="1904"/>
                    <a:chExt cx="296" cy="106"/>
                  </a:xfrm>
                </p:grpSpPr>
                <p:sp>
                  <p:nvSpPr>
                    <p:cNvPr id="103" name="Freeform 57"/>
                    <p:cNvSpPr>
                      <a:spLocks/>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4" name="Freeform 58"/>
                    <p:cNvSpPr>
                      <a:spLocks/>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5" name="Freeform 59"/>
                    <p:cNvSpPr>
                      <a:spLocks/>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98" name="Freeform 60"/>
                  <p:cNvSpPr>
                    <a:spLocks/>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99" name="Group 61"/>
                  <p:cNvGrpSpPr>
                    <a:grpSpLocks/>
                  </p:cNvGrpSpPr>
                  <p:nvPr/>
                </p:nvGrpSpPr>
                <p:grpSpPr bwMode="auto">
                  <a:xfrm>
                    <a:off x="446" y="1767"/>
                    <a:ext cx="239" cy="151"/>
                    <a:chOff x="446" y="1767"/>
                    <a:chExt cx="239" cy="151"/>
                  </a:xfrm>
                </p:grpSpPr>
                <p:sp>
                  <p:nvSpPr>
                    <p:cNvPr id="100" name="Freeform 62"/>
                    <p:cNvSpPr>
                      <a:spLocks/>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1" name="Freeform 63"/>
                    <p:cNvSpPr>
                      <a:spLocks/>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2" name="Freeform 64"/>
                    <p:cNvSpPr>
                      <a:spLocks/>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89" name="Group 65"/>
                <p:cNvGrpSpPr>
                  <a:grpSpLocks/>
                </p:cNvGrpSpPr>
                <p:nvPr/>
              </p:nvGrpSpPr>
              <p:grpSpPr bwMode="auto">
                <a:xfrm>
                  <a:off x="424" y="1915"/>
                  <a:ext cx="97" cy="69"/>
                  <a:chOff x="424" y="1915"/>
                  <a:chExt cx="97" cy="69"/>
                </a:xfrm>
              </p:grpSpPr>
              <p:sp>
                <p:nvSpPr>
                  <p:cNvPr id="90" name="Freeform 66"/>
                  <p:cNvSpPr>
                    <a:spLocks/>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56" name="Group 73"/>
              <p:cNvGrpSpPr>
                <a:grpSpLocks/>
              </p:cNvGrpSpPr>
              <p:nvPr/>
            </p:nvGrpSpPr>
            <p:grpSpPr bwMode="auto">
              <a:xfrm>
                <a:off x="325" y="1917"/>
                <a:ext cx="231" cy="118"/>
                <a:chOff x="325" y="1917"/>
                <a:chExt cx="231" cy="118"/>
              </a:xfrm>
            </p:grpSpPr>
            <p:grpSp>
              <p:nvGrpSpPr>
                <p:cNvPr id="57" name="Group 74"/>
                <p:cNvGrpSpPr>
                  <a:grpSpLocks/>
                </p:cNvGrpSpPr>
                <p:nvPr/>
              </p:nvGrpSpPr>
              <p:grpSpPr bwMode="auto">
                <a:xfrm>
                  <a:off x="504" y="1981"/>
                  <a:ext cx="37" cy="28"/>
                  <a:chOff x="504" y="1981"/>
                  <a:chExt cx="37" cy="28"/>
                </a:xfrm>
              </p:grpSpPr>
              <p:sp>
                <p:nvSpPr>
                  <p:cNvPr id="86" name="Freeform 75"/>
                  <p:cNvSpPr>
                    <a:spLocks/>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87" name="Freeform 76"/>
                  <p:cNvSpPr>
                    <a:spLocks/>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58" name="Group 77"/>
                <p:cNvGrpSpPr>
                  <a:grpSpLocks/>
                </p:cNvGrpSpPr>
                <p:nvPr/>
              </p:nvGrpSpPr>
              <p:grpSpPr bwMode="auto">
                <a:xfrm>
                  <a:off x="325" y="1917"/>
                  <a:ext cx="231" cy="118"/>
                  <a:chOff x="325" y="1917"/>
                  <a:chExt cx="231" cy="118"/>
                </a:xfrm>
              </p:grpSpPr>
              <p:sp>
                <p:nvSpPr>
                  <p:cNvPr id="59" name="Freeform 78"/>
                  <p:cNvSpPr>
                    <a:spLocks/>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0" name="Freeform 79"/>
                  <p:cNvSpPr>
                    <a:spLocks/>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1" name="Freeform 80"/>
                  <p:cNvSpPr>
                    <a:spLocks/>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2" name="Freeform 81"/>
                  <p:cNvSpPr>
                    <a:spLocks/>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3" name="Freeform 82"/>
                  <p:cNvSpPr>
                    <a:spLocks/>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4" name="Freeform 83"/>
                  <p:cNvSpPr>
                    <a:spLocks/>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grpSp>
        <p:nvGrpSpPr>
          <p:cNvPr id="112" name="Group 105"/>
          <p:cNvGrpSpPr>
            <a:grpSpLocks/>
          </p:cNvGrpSpPr>
          <p:nvPr/>
        </p:nvGrpSpPr>
        <p:grpSpPr bwMode="auto">
          <a:xfrm>
            <a:off x="1941367" y="3269534"/>
            <a:ext cx="55364" cy="100353"/>
            <a:chOff x="287" y="1872"/>
            <a:chExt cx="55" cy="108"/>
          </a:xfrm>
        </p:grpSpPr>
        <p:sp>
          <p:nvSpPr>
            <p:cNvPr id="113" name="Freeform 106"/>
            <p:cNvSpPr>
              <a:spLocks/>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4" name="Freeform 107"/>
            <p:cNvSpPr>
              <a:spLocks/>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15" name="Group 108"/>
          <p:cNvGrpSpPr>
            <a:grpSpLocks/>
          </p:cNvGrpSpPr>
          <p:nvPr/>
        </p:nvGrpSpPr>
        <p:grpSpPr bwMode="auto">
          <a:xfrm>
            <a:off x="1932308" y="3211925"/>
            <a:ext cx="70463" cy="70619"/>
            <a:chOff x="278" y="1810"/>
            <a:chExt cx="70" cy="76"/>
          </a:xfrm>
        </p:grpSpPr>
        <p:sp>
          <p:nvSpPr>
            <p:cNvPr id="116" name="Freeform 109"/>
            <p:cNvSpPr>
              <a:spLocks/>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7" name="Freeform 110"/>
            <p:cNvSpPr>
              <a:spLocks/>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8" name="Freeform 111"/>
            <p:cNvSpPr>
              <a:spLocks/>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9" name="Freeform 112"/>
            <p:cNvSpPr>
              <a:spLocks/>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0" name="Freeform 113"/>
            <p:cNvSpPr>
              <a:spLocks/>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1" name="Freeform 114"/>
            <p:cNvSpPr>
              <a:spLocks/>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2" name="Freeform 115"/>
            <p:cNvSpPr>
              <a:spLocks/>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3" name="Freeform 116"/>
            <p:cNvSpPr>
              <a:spLocks/>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4" name="Freeform 117"/>
            <p:cNvSpPr>
              <a:spLocks/>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5" name="Freeform 118"/>
            <p:cNvSpPr>
              <a:spLocks/>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27" name="Freeform 120"/>
            <p:cNvSpPr>
              <a:spLocks/>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8" name="Freeform 121"/>
            <p:cNvSpPr>
              <a:spLocks/>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9" name="Freeform 122"/>
            <p:cNvSpPr>
              <a:spLocks/>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0" name="Freeform 123"/>
            <p:cNvSpPr>
              <a:spLocks/>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1" name="Group 124"/>
          <p:cNvGrpSpPr>
            <a:grpSpLocks/>
          </p:cNvGrpSpPr>
          <p:nvPr/>
        </p:nvGrpSpPr>
        <p:grpSpPr bwMode="auto">
          <a:xfrm>
            <a:off x="2029950" y="3681166"/>
            <a:ext cx="139921" cy="65972"/>
            <a:chOff x="375" y="2315"/>
            <a:chExt cx="139" cy="71"/>
          </a:xfrm>
        </p:grpSpPr>
        <p:sp>
          <p:nvSpPr>
            <p:cNvPr id="132" name="Freeform 125"/>
            <p:cNvSpPr>
              <a:spLocks/>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3" name="Freeform 126"/>
            <p:cNvSpPr>
              <a:spLocks/>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4" name="Freeform 127"/>
            <p:cNvSpPr>
              <a:spLocks/>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5" name="Freeform 128"/>
            <p:cNvSpPr>
              <a:spLocks/>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6" name="Freeform 129"/>
            <p:cNvSpPr>
              <a:spLocks/>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7" name="Group 130"/>
          <p:cNvGrpSpPr>
            <a:grpSpLocks/>
          </p:cNvGrpSpPr>
          <p:nvPr/>
        </p:nvGrpSpPr>
        <p:grpSpPr bwMode="auto">
          <a:xfrm>
            <a:off x="2032970" y="3565947"/>
            <a:ext cx="58384" cy="131945"/>
            <a:chOff x="378" y="2191"/>
            <a:chExt cx="58" cy="142"/>
          </a:xfrm>
        </p:grpSpPr>
        <p:sp>
          <p:nvSpPr>
            <p:cNvPr id="138" name="Freeform 131"/>
            <p:cNvSpPr>
              <a:spLocks/>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9" name="Freeform 132"/>
            <p:cNvSpPr>
              <a:spLocks/>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40" name="Group 133"/>
          <p:cNvGrpSpPr>
            <a:grpSpLocks/>
          </p:cNvGrpSpPr>
          <p:nvPr/>
        </p:nvGrpSpPr>
        <p:grpSpPr bwMode="auto">
          <a:xfrm>
            <a:off x="2063168" y="3699750"/>
            <a:ext cx="141934" cy="65972"/>
            <a:chOff x="408" y="2335"/>
            <a:chExt cx="141" cy="71"/>
          </a:xfrm>
        </p:grpSpPr>
        <p:sp>
          <p:nvSpPr>
            <p:cNvPr id="141" name="Freeform 134"/>
            <p:cNvSpPr>
              <a:spLocks/>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42" name="Freeform 135"/>
            <p:cNvSpPr>
              <a:spLocks/>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3" name="Freeform 136"/>
            <p:cNvSpPr>
              <a:spLocks/>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4" name="Freeform 137"/>
            <p:cNvSpPr>
              <a:spLocks/>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5" name="Freeform 138"/>
            <p:cNvSpPr>
              <a:spLocks/>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headEnd/>
            <a:tailEnd/>
          </a:ln>
        </p:spPr>
        <p:txBody>
          <a:bodyPr/>
          <a:lstStyle/>
          <a:p>
            <a:pPr algn="ctr" eaLnBrk="1" hangingPunct="1"/>
            <a:endParaRPr lang="zh-CN" altLang="en-US" sz="900" b="1">
              <a:latin typeface="微软雅黑" pitchFamily="34" charset="-122"/>
              <a:ea typeface="微软雅黑" pitchFamily="34" charset="-122"/>
            </a:endParaRPr>
          </a:p>
        </p:txBody>
      </p:sp>
      <p:grpSp>
        <p:nvGrpSpPr>
          <p:cNvPr id="148" name="Group 141"/>
          <p:cNvGrpSpPr>
            <a:grpSpLocks/>
          </p:cNvGrpSpPr>
          <p:nvPr/>
        </p:nvGrpSpPr>
        <p:grpSpPr bwMode="auto">
          <a:xfrm>
            <a:off x="1835671" y="3528780"/>
            <a:ext cx="222464" cy="71547"/>
            <a:chOff x="182" y="2151"/>
            <a:chExt cx="221" cy="77"/>
          </a:xfrm>
        </p:grpSpPr>
        <p:sp>
          <p:nvSpPr>
            <p:cNvPr id="149" name="Freeform 142"/>
            <p:cNvSpPr>
              <a:spLocks/>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0" name="Freeform 143"/>
            <p:cNvSpPr>
              <a:spLocks/>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51" name="Freeform 144"/>
          <p:cNvSpPr>
            <a:spLocks/>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2" name="Freeform 145"/>
          <p:cNvSpPr>
            <a:spLocks/>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3" name="Freeform 146"/>
          <p:cNvSpPr>
            <a:spLocks/>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4" name="Freeform 147"/>
          <p:cNvSpPr>
            <a:spLocks/>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5" name="Freeform 148"/>
          <p:cNvSpPr>
            <a:spLocks/>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6" name="Freeform 149"/>
          <p:cNvSpPr>
            <a:spLocks/>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7" name="Freeform 150"/>
          <p:cNvSpPr>
            <a:spLocks/>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8" name="Freeform 151"/>
          <p:cNvSpPr>
            <a:spLocks/>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9" name="Freeform 152"/>
          <p:cNvSpPr>
            <a:spLocks/>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0" name="Freeform 153"/>
          <p:cNvSpPr>
            <a:spLocks/>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1" name="Freeform 154"/>
          <p:cNvSpPr>
            <a:spLocks/>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2" name="Freeform 155"/>
          <p:cNvSpPr>
            <a:spLocks/>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3" name="Freeform 156"/>
          <p:cNvSpPr>
            <a:spLocks/>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4" name="Freeform 157"/>
          <p:cNvSpPr>
            <a:spLocks/>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5" name="Freeform 158"/>
          <p:cNvSpPr>
            <a:spLocks/>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6" name="Freeform 159"/>
          <p:cNvSpPr>
            <a:spLocks/>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7" name="Freeform 160"/>
          <p:cNvSpPr>
            <a:spLocks/>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168" name="Group 161"/>
          <p:cNvGrpSpPr>
            <a:grpSpLocks/>
          </p:cNvGrpSpPr>
          <p:nvPr/>
        </p:nvGrpSpPr>
        <p:grpSpPr bwMode="auto">
          <a:xfrm>
            <a:off x="2031963" y="3353162"/>
            <a:ext cx="99655" cy="56681"/>
            <a:chOff x="377" y="1962"/>
            <a:chExt cx="99" cy="61"/>
          </a:xfrm>
        </p:grpSpPr>
        <p:sp>
          <p:nvSpPr>
            <p:cNvPr id="169" name="Freeform 162"/>
            <p:cNvSpPr>
              <a:spLocks/>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70" name="Freeform 163"/>
            <p:cNvSpPr>
              <a:spLocks/>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1" name="Freeform 164"/>
            <p:cNvSpPr>
              <a:spLocks/>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2" name="Freeform 165"/>
            <p:cNvSpPr>
              <a:spLocks/>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3" name="Freeform 166"/>
            <p:cNvSpPr>
              <a:spLocks/>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4" name="Freeform 167"/>
            <p:cNvSpPr>
              <a:spLocks/>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5" name="Freeform 168"/>
            <p:cNvSpPr>
              <a:spLocks/>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6" name="Freeform 169"/>
            <p:cNvSpPr>
              <a:spLocks/>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7" name="Freeform 170"/>
            <p:cNvSpPr>
              <a:spLocks/>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8" name="Freeform 171"/>
            <p:cNvSpPr>
              <a:spLocks/>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79" name="Group 172"/>
          <p:cNvGrpSpPr>
            <a:grpSpLocks/>
          </p:cNvGrpSpPr>
          <p:nvPr/>
        </p:nvGrpSpPr>
        <p:grpSpPr bwMode="auto">
          <a:xfrm>
            <a:off x="1815539" y="3228651"/>
            <a:ext cx="230517" cy="243448"/>
            <a:chOff x="162" y="1828"/>
            <a:chExt cx="229" cy="262"/>
          </a:xfrm>
        </p:grpSpPr>
        <p:sp>
          <p:nvSpPr>
            <p:cNvPr id="180" name="Freeform 173"/>
            <p:cNvSpPr>
              <a:spLocks/>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1" name="Freeform 174"/>
            <p:cNvSpPr>
              <a:spLocks/>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2" name="Freeform 175"/>
            <p:cNvSpPr>
              <a:spLocks/>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3" name="Freeform 176"/>
            <p:cNvSpPr>
              <a:spLocks/>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4" name="Freeform 177"/>
            <p:cNvSpPr>
              <a:spLocks/>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5" name="Freeform 178"/>
            <p:cNvSpPr>
              <a:spLocks/>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6" name="Freeform 179"/>
            <p:cNvSpPr>
              <a:spLocks/>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7" name="Freeform 180"/>
            <p:cNvSpPr>
              <a:spLocks/>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8" name="Freeform 181"/>
            <p:cNvSpPr>
              <a:spLocks/>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9" name="Freeform 182"/>
            <p:cNvSpPr>
              <a:spLocks/>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0" name="Freeform 183"/>
            <p:cNvSpPr>
              <a:spLocks/>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1" name="Freeform 184"/>
            <p:cNvSpPr>
              <a:spLocks/>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2" name="Freeform 185"/>
            <p:cNvSpPr>
              <a:spLocks/>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3" name="Freeform 186"/>
            <p:cNvSpPr>
              <a:spLocks/>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94" name="Group 187"/>
          <p:cNvGrpSpPr>
            <a:grpSpLocks/>
          </p:cNvGrpSpPr>
          <p:nvPr/>
        </p:nvGrpSpPr>
        <p:grpSpPr bwMode="auto">
          <a:xfrm>
            <a:off x="1794400" y="3397763"/>
            <a:ext cx="123814" cy="155175"/>
            <a:chOff x="141" y="2010"/>
            <a:chExt cx="123" cy="167"/>
          </a:xfrm>
        </p:grpSpPr>
        <p:sp>
          <p:nvSpPr>
            <p:cNvPr id="195" name="Freeform 188"/>
            <p:cNvSpPr>
              <a:spLocks/>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96" name="Freeform 189"/>
            <p:cNvSpPr>
              <a:spLocks/>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97" name="Freeform 190"/>
          <p:cNvSpPr>
            <a:spLocks/>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8" name="Freeform 191"/>
          <p:cNvSpPr>
            <a:spLocks/>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9" name="Freeform 192"/>
          <p:cNvSpPr>
            <a:spLocks/>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202" name="Group 195"/>
          <p:cNvGrpSpPr>
            <a:grpSpLocks/>
          </p:cNvGrpSpPr>
          <p:nvPr/>
        </p:nvGrpSpPr>
        <p:grpSpPr bwMode="auto">
          <a:xfrm>
            <a:off x="6678537" y="3085555"/>
            <a:ext cx="449960" cy="289908"/>
            <a:chOff x="4993" y="1674"/>
            <a:chExt cx="447" cy="312"/>
          </a:xfrm>
        </p:grpSpPr>
        <p:grpSp>
          <p:nvGrpSpPr>
            <p:cNvPr id="203" name="Group 196"/>
            <p:cNvGrpSpPr>
              <a:grpSpLocks/>
            </p:cNvGrpSpPr>
            <p:nvPr/>
          </p:nvGrpSpPr>
          <p:grpSpPr bwMode="auto">
            <a:xfrm>
              <a:off x="4993" y="1674"/>
              <a:ext cx="345" cy="282"/>
              <a:chOff x="4993" y="1674"/>
              <a:chExt cx="345" cy="282"/>
            </a:xfrm>
          </p:grpSpPr>
          <p:grpSp>
            <p:nvGrpSpPr>
              <p:cNvPr id="236" name="Group 197"/>
              <p:cNvGrpSpPr>
                <a:grpSpLocks/>
              </p:cNvGrpSpPr>
              <p:nvPr/>
            </p:nvGrpSpPr>
            <p:grpSpPr bwMode="auto">
              <a:xfrm>
                <a:off x="4993" y="1674"/>
                <a:ext cx="345" cy="282"/>
                <a:chOff x="4993" y="1674"/>
                <a:chExt cx="345" cy="282"/>
              </a:xfrm>
            </p:grpSpPr>
            <p:grpSp>
              <p:nvGrpSpPr>
                <p:cNvPr id="245" name="Group 198"/>
                <p:cNvGrpSpPr>
                  <a:grpSpLocks/>
                </p:cNvGrpSpPr>
                <p:nvPr/>
              </p:nvGrpSpPr>
              <p:grpSpPr bwMode="auto">
                <a:xfrm>
                  <a:off x="4993" y="1833"/>
                  <a:ext cx="345" cy="123"/>
                  <a:chOff x="4993" y="1833"/>
                  <a:chExt cx="345" cy="123"/>
                </a:xfrm>
              </p:grpSpPr>
              <p:sp>
                <p:nvSpPr>
                  <p:cNvPr id="251" name="Freeform 199"/>
                  <p:cNvSpPr>
                    <a:spLocks/>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2" name="Freeform 200"/>
                  <p:cNvSpPr>
                    <a:spLocks/>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3" name="Freeform 201"/>
                  <p:cNvSpPr>
                    <a:spLocks/>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246" name="Freeform 202"/>
                <p:cNvSpPr>
                  <a:spLocks/>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247" name="Group 203"/>
                <p:cNvGrpSpPr>
                  <a:grpSpLocks/>
                </p:cNvGrpSpPr>
                <p:nvPr/>
              </p:nvGrpSpPr>
              <p:grpSpPr bwMode="auto">
                <a:xfrm>
                  <a:off x="5020" y="1674"/>
                  <a:ext cx="279" cy="176"/>
                  <a:chOff x="5020" y="1674"/>
                  <a:chExt cx="279" cy="176"/>
                </a:xfrm>
              </p:grpSpPr>
              <p:sp>
                <p:nvSpPr>
                  <p:cNvPr id="248" name="Freeform 204"/>
                  <p:cNvSpPr>
                    <a:spLocks/>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49" name="Freeform 205"/>
                  <p:cNvSpPr>
                    <a:spLocks/>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0" name="Freeform 206"/>
                  <p:cNvSpPr>
                    <a:spLocks/>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237" name="Group 207"/>
              <p:cNvGrpSpPr>
                <a:grpSpLocks/>
              </p:cNvGrpSpPr>
              <p:nvPr/>
            </p:nvGrpSpPr>
            <p:grpSpPr bwMode="auto">
              <a:xfrm>
                <a:off x="5212" y="1846"/>
                <a:ext cx="113" cy="80"/>
                <a:chOff x="5212" y="1846"/>
                <a:chExt cx="113" cy="80"/>
              </a:xfrm>
            </p:grpSpPr>
            <p:sp>
              <p:nvSpPr>
                <p:cNvPr id="238" name="Freeform 208"/>
                <p:cNvSpPr>
                  <a:spLocks/>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204" name="Group 215"/>
            <p:cNvGrpSpPr>
              <a:grpSpLocks/>
            </p:cNvGrpSpPr>
            <p:nvPr/>
          </p:nvGrpSpPr>
          <p:grpSpPr bwMode="auto">
            <a:xfrm>
              <a:off x="5170" y="1848"/>
              <a:ext cx="270" cy="138"/>
              <a:chOff x="5170" y="1848"/>
              <a:chExt cx="270" cy="138"/>
            </a:xfrm>
          </p:grpSpPr>
          <p:grpSp>
            <p:nvGrpSpPr>
              <p:cNvPr id="205" name="Group 216"/>
              <p:cNvGrpSpPr>
                <a:grpSpLocks/>
              </p:cNvGrpSpPr>
              <p:nvPr/>
            </p:nvGrpSpPr>
            <p:grpSpPr bwMode="auto">
              <a:xfrm>
                <a:off x="5188" y="1923"/>
                <a:ext cx="43" cy="32"/>
                <a:chOff x="5188" y="1923"/>
                <a:chExt cx="43" cy="32"/>
              </a:xfrm>
            </p:grpSpPr>
            <p:sp>
              <p:nvSpPr>
                <p:cNvPr id="234" name="Freeform 217"/>
                <p:cNvSpPr>
                  <a:spLocks/>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5" name="Freeform 218"/>
                <p:cNvSpPr>
                  <a:spLocks/>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206" name="Group 219"/>
              <p:cNvGrpSpPr>
                <a:grpSpLocks/>
              </p:cNvGrpSpPr>
              <p:nvPr/>
            </p:nvGrpSpPr>
            <p:grpSpPr bwMode="auto">
              <a:xfrm>
                <a:off x="5170" y="1848"/>
                <a:ext cx="270" cy="138"/>
                <a:chOff x="5170" y="1848"/>
                <a:chExt cx="270" cy="138"/>
              </a:xfrm>
            </p:grpSpPr>
            <p:sp>
              <p:nvSpPr>
                <p:cNvPr id="207" name="Freeform 220"/>
                <p:cNvSpPr>
                  <a:spLocks/>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8" name="Freeform 221"/>
                <p:cNvSpPr>
                  <a:spLocks/>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9" name="Freeform 222"/>
                <p:cNvSpPr>
                  <a:spLocks/>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10" name="Freeform 223"/>
                <p:cNvSpPr>
                  <a:spLocks/>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1" name="Freeform 224"/>
                <p:cNvSpPr>
                  <a:spLocks/>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2" name="Freeform 225"/>
                <p:cNvSpPr>
                  <a:spLocks/>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nvGrpSpPr>
          <p:cNvPr id="261" name="Group 254"/>
          <p:cNvGrpSpPr>
            <a:grpSpLocks/>
          </p:cNvGrpSpPr>
          <p:nvPr/>
        </p:nvGrpSpPr>
        <p:grpSpPr bwMode="auto">
          <a:xfrm>
            <a:off x="7012736" y="3258385"/>
            <a:ext cx="144954" cy="73406"/>
            <a:chOff x="5325" y="1860"/>
            <a:chExt cx="144" cy="79"/>
          </a:xfrm>
        </p:grpSpPr>
        <p:grpSp>
          <p:nvGrpSpPr>
            <p:cNvPr id="262" name="Group 255"/>
            <p:cNvGrpSpPr>
              <a:grpSpLocks/>
            </p:cNvGrpSpPr>
            <p:nvPr/>
          </p:nvGrpSpPr>
          <p:grpSpPr bwMode="auto">
            <a:xfrm>
              <a:off x="5325" y="1860"/>
              <a:ext cx="125" cy="63"/>
              <a:chOff x="5325" y="1860"/>
              <a:chExt cx="125" cy="63"/>
            </a:xfrm>
          </p:grpSpPr>
          <p:sp>
            <p:nvSpPr>
              <p:cNvPr id="266" name="Freeform 256"/>
              <p:cNvSpPr>
                <a:spLocks/>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7" name="Freeform 257"/>
              <p:cNvSpPr>
                <a:spLocks/>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8" name="Freeform 258"/>
              <p:cNvSpPr>
                <a:spLocks/>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9" name="Freeform 259"/>
              <p:cNvSpPr>
                <a:spLocks/>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0" name="Freeform 260"/>
              <p:cNvSpPr>
                <a:spLocks/>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1" name="Freeform 261"/>
              <p:cNvSpPr>
                <a:spLocks/>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2" name="Freeform 262"/>
              <p:cNvSpPr>
                <a:spLocks/>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3" name="Freeform 263"/>
              <p:cNvSpPr>
                <a:spLocks/>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4" name="Freeform 264"/>
              <p:cNvSpPr>
                <a:spLocks/>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63" name="Group 265"/>
            <p:cNvGrpSpPr>
              <a:grpSpLocks/>
            </p:cNvGrpSpPr>
            <p:nvPr/>
          </p:nvGrpSpPr>
          <p:grpSpPr bwMode="auto">
            <a:xfrm>
              <a:off x="5432" y="1894"/>
              <a:ext cx="37" cy="45"/>
              <a:chOff x="5432" y="1894"/>
              <a:chExt cx="37" cy="45"/>
            </a:xfrm>
          </p:grpSpPr>
          <p:sp>
            <p:nvSpPr>
              <p:cNvPr id="264" name="Freeform 266"/>
              <p:cNvSpPr>
                <a:spLocks/>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5" name="Freeform 267"/>
              <p:cNvSpPr>
                <a:spLocks/>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sp>
        <p:nvSpPr>
          <p:cNvPr id="275" name="Freeform 268"/>
          <p:cNvSpPr>
            <a:spLocks/>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76" name="Freeform 269"/>
          <p:cNvSpPr>
            <a:spLocks/>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7" name="Freeform 270"/>
          <p:cNvSpPr>
            <a:spLocks/>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8" name="Freeform 271"/>
          <p:cNvSpPr>
            <a:spLocks/>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9" name="Freeform 272"/>
          <p:cNvSpPr>
            <a:spLocks/>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0" name="Freeform 273"/>
          <p:cNvSpPr>
            <a:spLocks/>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1" name="Freeform 274"/>
          <p:cNvSpPr>
            <a:spLocks/>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2" name="Freeform 275"/>
          <p:cNvSpPr>
            <a:spLocks/>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3" name="Freeform 276"/>
          <p:cNvSpPr>
            <a:spLocks/>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4" name="Freeform 277"/>
          <p:cNvSpPr>
            <a:spLocks/>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5" name="Freeform 278"/>
          <p:cNvSpPr>
            <a:spLocks/>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286" name="Group 279"/>
          <p:cNvGrpSpPr>
            <a:grpSpLocks/>
          </p:cNvGrpSpPr>
          <p:nvPr/>
        </p:nvGrpSpPr>
        <p:grpSpPr bwMode="auto">
          <a:xfrm>
            <a:off x="6951331" y="3299269"/>
            <a:ext cx="116768" cy="65973"/>
            <a:chOff x="5264" y="1904"/>
            <a:chExt cx="116" cy="71"/>
          </a:xfrm>
        </p:grpSpPr>
        <p:sp>
          <p:nvSpPr>
            <p:cNvPr id="287" name="Freeform 280"/>
            <p:cNvSpPr>
              <a:spLocks/>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88" name="Freeform 281"/>
            <p:cNvSpPr>
              <a:spLocks/>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9" name="Freeform 282"/>
            <p:cNvSpPr>
              <a:spLocks/>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0" name="Freeform 283"/>
            <p:cNvSpPr>
              <a:spLocks/>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1" name="Freeform 284"/>
            <p:cNvSpPr>
              <a:spLocks/>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2" name="Freeform 285"/>
            <p:cNvSpPr>
              <a:spLocks/>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3" name="Freeform 286"/>
            <p:cNvSpPr>
              <a:spLocks/>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4" name="Freeform 287"/>
            <p:cNvSpPr>
              <a:spLocks/>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5" name="Freeform 288"/>
            <p:cNvSpPr>
              <a:spLocks/>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6" name="Freeform 289"/>
            <p:cNvSpPr>
              <a:spLocks/>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97" name="Group 290"/>
          <p:cNvGrpSpPr>
            <a:grpSpLocks/>
          </p:cNvGrpSpPr>
          <p:nvPr/>
        </p:nvGrpSpPr>
        <p:grpSpPr bwMode="auto">
          <a:xfrm>
            <a:off x="7049981" y="3154315"/>
            <a:ext cx="269775" cy="283404"/>
            <a:chOff x="5362" y="1748"/>
            <a:chExt cx="268" cy="305"/>
          </a:xfrm>
        </p:grpSpPr>
        <p:sp>
          <p:nvSpPr>
            <p:cNvPr id="298" name="Freeform 291"/>
            <p:cNvSpPr>
              <a:spLocks/>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9" name="Freeform 292"/>
            <p:cNvSpPr>
              <a:spLocks/>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0" name="Freeform 293"/>
            <p:cNvSpPr>
              <a:spLocks/>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1" name="Freeform 294"/>
            <p:cNvSpPr>
              <a:spLocks/>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2" name="Freeform 295"/>
            <p:cNvSpPr>
              <a:spLocks/>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3" name="Freeform 296"/>
            <p:cNvSpPr>
              <a:spLocks/>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4" name="Freeform 297"/>
            <p:cNvSpPr>
              <a:spLocks/>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5" name="Freeform 298"/>
            <p:cNvSpPr>
              <a:spLocks/>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6" name="Freeform 299"/>
            <p:cNvSpPr>
              <a:spLocks/>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7" name="Freeform 300"/>
            <p:cNvSpPr>
              <a:spLocks/>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8" name="Freeform 301"/>
            <p:cNvSpPr>
              <a:spLocks/>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9" name="Freeform 302"/>
            <p:cNvSpPr>
              <a:spLocks/>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0" name="Freeform 303"/>
            <p:cNvSpPr>
              <a:spLocks/>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1" name="Freeform 304"/>
            <p:cNvSpPr>
              <a:spLocks/>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312" name="Group 305"/>
          <p:cNvGrpSpPr>
            <a:grpSpLocks/>
          </p:cNvGrpSpPr>
          <p:nvPr/>
        </p:nvGrpSpPr>
        <p:grpSpPr bwMode="auto">
          <a:xfrm>
            <a:off x="7199967" y="3351304"/>
            <a:ext cx="144954" cy="180263"/>
            <a:chOff x="5511" y="1960"/>
            <a:chExt cx="144" cy="194"/>
          </a:xfrm>
        </p:grpSpPr>
        <p:sp>
          <p:nvSpPr>
            <p:cNvPr id="313" name="Freeform 306"/>
            <p:cNvSpPr>
              <a:spLocks/>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14" name="Freeform 307"/>
            <p:cNvSpPr>
              <a:spLocks/>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317" name="Group 310"/>
          <p:cNvGrpSpPr>
            <a:grpSpLocks/>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7" name="Group 320"/>
          <p:cNvGrpSpPr>
            <a:grpSpLocks/>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29" name="Group 322"/>
            <p:cNvGrpSpPr>
              <a:grpSpLocks/>
            </p:cNvGrpSpPr>
            <p:nvPr/>
          </p:nvGrpSpPr>
          <p:grpSpPr bwMode="auto">
            <a:xfrm>
              <a:off x="1367" y="829"/>
              <a:ext cx="393" cy="214"/>
              <a:chOff x="2928" y="3744"/>
              <a:chExt cx="528" cy="336"/>
            </a:xfrm>
          </p:grpSpPr>
          <p:grpSp>
            <p:nvGrpSpPr>
              <p:cNvPr id="330" name="Group 323"/>
              <p:cNvGrpSpPr>
                <a:grpSpLocks/>
              </p:cNvGrpSpPr>
              <p:nvPr/>
            </p:nvGrpSpPr>
            <p:grpSpPr bwMode="auto">
              <a:xfrm>
                <a:off x="3024" y="3744"/>
                <a:ext cx="432" cy="240"/>
                <a:chOff x="2736" y="3648"/>
                <a:chExt cx="432" cy="240"/>
              </a:xfrm>
            </p:grpSpPr>
            <p:grpSp>
              <p:nvGrpSpPr>
                <p:cNvPr id="345" name="Group 324"/>
                <p:cNvGrpSpPr>
                  <a:grpSpLocks/>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8" name="Freeform 326"/>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1" name="Group 330"/>
              <p:cNvGrpSpPr>
                <a:grpSpLocks/>
              </p:cNvGrpSpPr>
              <p:nvPr/>
            </p:nvGrpSpPr>
            <p:grpSpPr bwMode="auto">
              <a:xfrm>
                <a:off x="2976" y="3792"/>
                <a:ext cx="432" cy="240"/>
                <a:chOff x="2736" y="3648"/>
                <a:chExt cx="432" cy="240"/>
              </a:xfrm>
            </p:grpSpPr>
            <p:grpSp>
              <p:nvGrpSpPr>
                <p:cNvPr id="339" name="Group 331"/>
                <p:cNvGrpSpPr>
                  <a:grpSpLocks/>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2" name="Freeform 333"/>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2" name="Group 337"/>
              <p:cNvGrpSpPr>
                <a:grpSpLocks/>
              </p:cNvGrpSpPr>
              <p:nvPr/>
            </p:nvGrpSpPr>
            <p:grpSpPr bwMode="auto">
              <a:xfrm>
                <a:off x="2928" y="3840"/>
                <a:ext cx="432" cy="240"/>
                <a:chOff x="2736" y="3648"/>
                <a:chExt cx="432" cy="240"/>
              </a:xfrm>
            </p:grpSpPr>
            <p:grpSp>
              <p:nvGrpSpPr>
                <p:cNvPr id="333" name="Group 338"/>
                <p:cNvGrpSpPr>
                  <a:grpSpLocks/>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36" name="Freeform 340"/>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sp>
        <p:nvSpPr>
          <p:cNvPr id="351" name="Freeform 344"/>
          <p:cNvSpPr>
            <a:spLocks/>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2" name="Freeform 345"/>
          <p:cNvSpPr>
            <a:spLocks/>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3" name="Freeform 346"/>
          <p:cNvSpPr>
            <a:spLocks/>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SMTP</a:t>
            </a: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SMTP</a:t>
            </a: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POP3</a:t>
            </a: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发送方</a:t>
            </a:r>
          </a:p>
          <a:p>
            <a:pPr algn="ctr" eaLnBrk="1" hangingPunct="1"/>
            <a:r>
              <a:rPr kumimoji="1" lang="zh-CN" altLang="en-US" sz="900" b="1">
                <a:latin typeface="微软雅黑" pitchFamily="34" charset="-122"/>
                <a:ea typeface="微软雅黑" pitchFamily="34" charset="-122"/>
              </a:rPr>
              <a:t>邮件服务器</a:t>
            </a: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用户邮箱</a:t>
            </a: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接收方</a:t>
            </a: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a:t>
            </a:r>
            <a:r>
              <a:rPr kumimoji="1" lang="zh-CN" altLang="en-US" sz="900" b="1" dirty="0">
                <a:solidFill>
                  <a:srgbClr val="0000FF"/>
                </a:solidFill>
                <a:latin typeface="微软雅黑" pitchFamily="34" charset="-122"/>
                <a:ea typeface="微软雅黑" pitchFamily="34" charset="-122"/>
              </a:rPr>
              <a:t>发送邮件</a:t>
            </a:r>
            <a:r>
              <a:rPr kumimoji="1" lang="en-US" altLang="zh-CN" sz="900" b="1" dirty="0">
                <a:solidFill>
                  <a:srgbClr val="0000FF"/>
                </a:solidFill>
                <a:latin typeface="微软雅黑" pitchFamily="34" charset="-122"/>
                <a:ea typeface="微软雅黑" pitchFamily="34" charset="-122"/>
              </a:rPr>
              <a:t>)</a:t>
            </a: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a:t>
            </a: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a:t>
            </a:r>
            <a:r>
              <a:rPr kumimoji="1" lang="zh-CN" altLang="en-US" sz="900" b="1">
                <a:solidFill>
                  <a:srgbClr val="0000FF"/>
                </a:solidFill>
                <a:latin typeface="微软雅黑" pitchFamily="34" charset="-122"/>
                <a:ea typeface="微软雅黑" pitchFamily="34" charset="-122"/>
              </a:rPr>
              <a:t>读取邮件</a:t>
            </a:r>
            <a:r>
              <a:rPr kumimoji="1" lang="en-US" altLang="zh-CN" sz="900" b="1">
                <a:solidFill>
                  <a:srgbClr val="0000FF"/>
                </a:solidFill>
                <a:latin typeface="微软雅黑" pitchFamily="34" charset="-122"/>
                <a:ea typeface="微软雅黑" pitchFamily="34" charset="-122"/>
              </a:rPr>
              <a:t>)</a:t>
            </a: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互联网</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发件方</a:t>
            </a: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endParaRPr kumimoji="1" lang="en-US" altLang="zh-CN"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TCP </a:t>
            </a:r>
            <a:r>
              <a:rPr kumimoji="1" lang="zh-CN" altLang="en-US" sz="900" b="1">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发件人</a:t>
            </a:r>
          </a:p>
        </p:txBody>
      </p:sp>
      <p:grpSp>
        <p:nvGrpSpPr>
          <p:cNvPr id="254" name="Group 247"/>
          <p:cNvGrpSpPr>
            <a:grpSpLocks/>
          </p:cNvGrpSpPr>
          <p:nvPr/>
        </p:nvGrpSpPr>
        <p:grpSpPr bwMode="auto">
          <a:xfrm>
            <a:off x="6953345" y="3415418"/>
            <a:ext cx="350305" cy="144024"/>
            <a:chOff x="5266" y="2029"/>
            <a:chExt cx="348" cy="155"/>
          </a:xfrm>
        </p:grpSpPr>
        <p:sp>
          <p:nvSpPr>
            <p:cNvPr id="255" name="Freeform 248"/>
            <p:cNvSpPr>
              <a:spLocks/>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6" name="Freeform 249"/>
            <p:cNvSpPr>
              <a:spLocks/>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7" name="Freeform 250"/>
            <p:cNvSpPr>
              <a:spLocks/>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8" name="Freeform 251"/>
            <p:cNvSpPr>
              <a:spLocks/>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9" name="Freeform 252"/>
            <p:cNvSpPr>
              <a:spLocks/>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0" name="Freeform 253"/>
            <p:cNvSpPr>
              <a:spLocks/>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2379347795"/>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4728" name="Visio" r:id="rId6" imgW="3561172" imgH="4347469" progId="">
                  <p:embed/>
                </p:oleObj>
              </mc:Choice>
              <mc:Fallback>
                <p:oleObj name="Visio" r:id="rId6" imgW="3561172" imgH="4347469" progId="">
                  <p:embed/>
                  <p:pic>
                    <p:nvPicPr>
                      <p:cNvPr id="0" name="Picture 88"/>
                      <p:cNvPicPr>
                        <a:picLocks noChangeAspect="1" noChangeArrowheads="1"/>
                      </p:cNvPicPr>
                      <p:nvPr/>
                    </p:nvPicPr>
                    <p:blipFill>
                      <a:blip r:embed="rId7">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3363687861"/>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4729" name="Visio" r:id="rId8" imgW="3561172" imgH="4347469" progId="">
                  <p:embed/>
                </p:oleObj>
              </mc:Choice>
              <mc:Fallback>
                <p:oleObj name="Visio" r:id="rId8" imgW="3561172" imgH="4347469" progId="">
                  <p:embed/>
                  <p:pic>
                    <p:nvPicPr>
                      <p:cNvPr id="0" name="Picture 89"/>
                      <p:cNvPicPr>
                        <a:picLocks noChangeAspect="1" noChangeArrowheads="1"/>
                      </p:cNvPicPr>
                      <p:nvPr/>
                    </p:nvPicPr>
                    <p:blipFill>
                      <a:blip r:embed="rId9">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收件人</a:t>
            </a:r>
          </a:p>
        </p:txBody>
      </p:sp>
    </p:spTree>
    <p:extLst>
      <p:ext uri="{BB962C8B-B14F-4D97-AF65-F5344CB8AC3E}">
        <p14:creationId xmlns:p14="http://schemas.microsoft.com/office/powerpoint/2010/main" val="974766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3000" fill="hold" grpId="0" nodeType="with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wipe(left)">
                                      <p:cBhvr>
                                        <p:cTn id="7" dur="10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电子邮件的最主要的组成构件</a:t>
            </a:r>
          </a:p>
        </p:txBody>
      </p:sp>
      <p:graphicFrame>
        <p:nvGraphicFramePr>
          <p:cNvPr id="8" name="Object 383"/>
          <p:cNvGraphicFramePr>
            <a:graphicFrameLocks noChangeAspect="1"/>
          </p:cNvGraphicFramePr>
          <p:nvPr>
            <p:extLst>
              <p:ext uri="{D42A27DB-BD31-4B8C-83A1-F6EECF244321}">
                <p14:modId xmlns:p14="http://schemas.microsoft.com/office/powerpoint/2010/main" val="1259963877"/>
              </p:ext>
            </p:extLst>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25750" name="VISIO" r:id="rId3" imgW="1687068" imgH="964692" progId="">
                  <p:embed/>
                </p:oleObj>
              </mc:Choice>
              <mc:Fallback>
                <p:oleObj name="VISIO" r:id="rId3" imgW="1687068" imgH="964692"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905" y="3061396"/>
                        <a:ext cx="1597512" cy="84277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 name="Object 383"/>
          <p:cNvGraphicFramePr>
            <a:graphicFrameLocks noChangeAspect="1"/>
          </p:cNvGraphicFramePr>
          <p:nvPr>
            <p:extLst>
              <p:ext uri="{D42A27DB-BD31-4B8C-83A1-F6EECF244321}">
                <p14:modId xmlns:p14="http://schemas.microsoft.com/office/powerpoint/2010/main" val="3678927093"/>
              </p:ext>
            </p:extLst>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25751" name="VISIO" r:id="rId5" imgW="1687068" imgH="964692" progId="">
                  <p:embed/>
                </p:oleObj>
              </mc:Choice>
              <mc:Fallback>
                <p:oleObj name="VISIO" r:id="rId5" imgW="1687068" imgH="964692" progId="">
                  <p:embed/>
                  <p:pic>
                    <p:nvPicPr>
                      <p:cNvPr id="0"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655" y="2998336"/>
                        <a:ext cx="1597279" cy="842777"/>
                      </a:xfrm>
                      <a:prstGeom prst="rect">
                        <a:avLst/>
                      </a:prstGeom>
                      <a:noFill/>
                      <a:effectLst>
                        <a:outerShdw dist="25400" dir="54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1" name="Freeform 4"/>
          <p:cNvSpPr>
            <a:spLocks/>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发送方</a:t>
            </a: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solidFill>
                  <a:srgbClr val="0000FF"/>
                </a:solidFill>
                <a:latin typeface="微软雅黑" pitchFamily="34" charset="-122"/>
                <a:ea typeface="微软雅黑" pitchFamily="34" charset="-122"/>
              </a:rPr>
              <a:t>邮件缓存</a:t>
            </a: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接收方</a:t>
            </a:r>
          </a:p>
          <a:p>
            <a:pPr algn="ctr" eaLnBrk="1" hangingPunct="1"/>
            <a:r>
              <a:rPr kumimoji="1" lang="zh-CN" altLang="en-US" sz="900" b="1">
                <a:latin typeface="微软雅黑" pitchFamily="34" charset="-122"/>
                <a:ea typeface="微软雅黑" pitchFamily="34" charset="-122"/>
              </a:rPr>
              <a:t>邮件服务器</a:t>
            </a: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18" name="Group 11"/>
          <p:cNvGrpSpPr>
            <a:grpSpLocks/>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28" name="Group 21"/>
          <p:cNvGrpSpPr>
            <a:grpSpLocks/>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0" name="Group 23"/>
            <p:cNvGrpSpPr>
              <a:grpSpLocks/>
            </p:cNvGrpSpPr>
            <p:nvPr/>
          </p:nvGrpSpPr>
          <p:grpSpPr bwMode="auto">
            <a:xfrm>
              <a:off x="1367" y="829"/>
              <a:ext cx="393" cy="214"/>
              <a:chOff x="2928" y="3744"/>
              <a:chExt cx="528" cy="336"/>
            </a:xfrm>
          </p:grpSpPr>
          <p:grpSp>
            <p:nvGrpSpPr>
              <p:cNvPr id="31" name="Group 24"/>
              <p:cNvGrpSpPr>
                <a:grpSpLocks/>
              </p:cNvGrpSpPr>
              <p:nvPr/>
            </p:nvGrpSpPr>
            <p:grpSpPr bwMode="auto">
              <a:xfrm>
                <a:off x="3024" y="3744"/>
                <a:ext cx="432" cy="240"/>
                <a:chOff x="2736" y="3648"/>
                <a:chExt cx="432" cy="240"/>
              </a:xfrm>
            </p:grpSpPr>
            <p:grpSp>
              <p:nvGrpSpPr>
                <p:cNvPr id="46" name="Group 25"/>
                <p:cNvGrpSpPr>
                  <a:grpSpLocks/>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9" name="Freeform 27"/>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 name="Group 31"/>
              <p:cNvGrpSpPr>
                <a:grpSpLocks/>
              </p:cNvGrpSpPr>
              <p:nvPr/>
            </p:nvGrpSpPr>
            <p:grpSpPr bwMode="auto">
              <a:xfrm>
                <a:off x="2976" y="3792"/>
                <a:ext cx="432" cy="240"/>
                <a:chOff x="2736" y="3648"/>
                <a:chExt cx="432" cy="240"/>
              </a:xfrm>
            </p:grpSpPr>
            <p:grpSp>
              <p:nvGrpSpPr>
                <p:cNvPr id="40" name="Group 32"/>
                <p:cNvGrpSpPr>
                  <a:grpSpLocks/>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3" name="Freeform 34"/>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 name="Group 38"/>
              <p:cNvGrpSpPr>
                <a:grpSpLocks/>
              </p:cNvGrpSpPr>
              <p:nvPr/>
            </p:nvGrpSpPr>
            <p:grpSpPr bwMode="auto">
              <a:xfrm>
                <a:off x="2928" y="3840"/>
                <a:ext cx="432" cy="240"/>
                <a:chOff x="2736" y="3648"/>
                <a:chExt cx="432" cy="240"/>
              </a:xfrm>
            </p:grpSpPr>
            <p:grpSp>
              <p:nvGrpSpPr>
                <p:cNvPr id="34" name="Group 39"/>
                <p:cNvGrpSpPr>
                  <a:grpSpLocks/>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 name="Freeform 41"/>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grpSp>
        <p:nvGrpSpPr>
          <p:cNvPr id="52" name="Group 45"/>
          <p:cNvGrpSpPr>
            <a:grpSpLocks/>
          </p:cNvGrpSpPr>
          <p:nvPr/>
        </p:nvGrpSpPr>
        <p:grpSpPr bwMode="auto">
          <a:xfrm>
            <a:off x="1900095" y="3171970"/>
            <a:ext cx="560690" cy="593753"/>
            <a:chOff x="246" y="1767"/>
            <a:chExt cx="557" cy="639"/>
          </a:xfrm>
        </p:grpSpPr>
        <p:grpSp>
          <p:nvGrpSpPr>
            <p:cNvPr id="53" name="Group 46"/>
            <p:cNvGrpSpPr>
              <a:grpSpLocks/>
            </p:cNvGrpSpPr>
            <p:nvPr/>
          </p:nvGrpSpPr>
          <p:grpSpPr bwMode="auto">
            <a:xfrm>
              <a:off x="246" y="1943"/>
              <a:ext cx="557" cy="463"/>
              <a:chOff x="246" y="1943"/>
              <a:chExt cx="557" cy="463"/>
            </a:xfrm>
          </p:grpSpPr>
          <p:sp>
            <p:nvSpPr>
              <p:cNvPr id="106" name="Freeform 47"/>
              <p:cNvSpPr>
                <a:spLocks/>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nvGrpSpPr>
              <p:cNvPr id="107" name="Group 48"/>
              <p:cNvGrpSpPr>
                <a:grpSpLocks/>
              </p:cNvGrpSpPr>
              <p:nvPr/>
            </p:nvGrpSpPr>
            <p:grpSpPr bwMode="auto">
              <a:xfrm>
                <a:off x="246" y="1943"/>
                <a:ext cx="551" cy="121"/>
                <a:chOff x="246" y="1943"/>
                <a:chExt cx="551" cy="121"/>
              </a:xfrm>
            </p:grpSpPr>
            <p:sp>
              <p:nvSpPr>
                <p:cNvPr id="109" name="Freeform 49"/>
                <p:cNvSpPr>
                  <a:spLocks/>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0" name="Freeform 50"/>
                <p:cNvSpPr>
                  <a:spLocks/>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1" name="Freeform 51"/>
                <p:cNvSpPr>
                  <a:spLocks/>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108" name="Freeform 52"/>
              <p:cNvSpPr>
                <a:spLocks/>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grpSp>
          <p:nvGrpSpPr>
            <p:cNvPr id="54" name="Group 53"/>
            <p:cNvGrpSpPr>
              <a:grpSpLocks/>
            </p:cNvGrpSpPr>
            <p:nvPr/>
          </p:nvGrpSpPr>
          <p:grpSpPr bwMode="auto">
            <a:xfrm>
              <a:off x="325" y="1767"/>
              <a:ext cx="383" cy="268"/>
              <a:chOff x="325" y="1767"/>
              <a:chExt cx="383" cy="268"/>
            </a:xfrm>
          </p:grpSpPr>
          <p:grpSp>
            <p:nvGrpSpPr>
              <p:cNvPr id="55" name="Group 54"/>
              <p:cNvGrpSpPr>
                <a:grpSpLocks/>
              </p:cNvGrpSpPr>
              <p:nvPr/>
            </p:nvGrpSpPr>
            <p:grpSpPr bwMode="auto">
              <a:xfrm>
                <a:off x="412" y="1767"/>
                <a:ext cx="296" cy="243"/>
                <a:chOff x="412" y="1767"/>
                <a:chExt cx="296" cy="243"/>
              </a:xfrm>
            </p:grpSpPr>
            <p:grpSp>
              <p:nvGrpSpPr>
                <p:cNvPr id="88" name="Group 55"/>
                <p:cNvGrpSpPr>
                  <a:grpSpLocks/>
                </p:cNvGrpSpPr>
                <p:nvPr/>
              </p:nvGrpSpPr>
              <p:grpSpPr bwMode="auto">
                <a:xfrm>
                  <a:off x="412" y="1767"/>
                  <a:ext cx="296" cy="243"/>
                  <a:chOff x="412" y="1767"/>
                  <a:chExt cx="296" cy="243"/>
                </a:xfrm>
              </p:grpSpPr>
              <p:grpSp>
                <p:nvGrpSpPr>
                  <p:cNvPr id="97" name="Group 56"/>
                  <p:cNvGrpSpPr>
                    <a:grpSpLocks/>
                  </p:cNvGrpSpPr>
                  <p:nvPr/>
                </p:nvGrpSpPr>
                <p:grpSpPr bwMode="auto">
                  <a:xfrm>
                    <a:off x="412" y="1904"/>
                    <a:ext cx="296" cy="106"/>
                    <a:chOff x="412" y="1904"/>
                    <a:chExt cx="296" cy="106"/>
                  </a:xfrm>
                </p:grpSpPr>
                <p:sp>
                  <p:nvSpPr>
                    <p:cNvPr id="103" name="Freeform 57"/>
                    <p:cNvSpPr>
                      <a:spLocks/>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4" name="Freeform 58"/>
                    <p:cNvSpPr>
                      <a:spLocks/>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5" name="Freeform 59"/>
                    <p:cNvSpPr>
                      <a:spLocks/>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98" name="Freeform 60"/>
                  <p:cNvSpPr>
                    <a:spLocks/>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99" name="Group 61"/>
                  <p:cNvGrpSpPr>
                    <a:grpSpLocks/>
                  </p:cNvGrpSpPr>
                  <p:nvPr/>
                </p:nvGrpSpPr>
                <p:grpSpPr bwMode="auto">
                  <a:xfrm>
                    <a:off x="446" y="1767"/>
                    <a:ext cx="239" cy="151"/>
                    <a:chOff x="446" y="1767"/>
                    <a:chExt cx="239" cy="151"/>
                  </a:xfrm>
                </p:grpSpPr>
                <p:sp>
                  <p:nvSpPr>
                    <p:cNvPr id="100" name="Freeform 62"/>
                    <p:cNvSpPr>
                      <a:spLocks/>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1" name="Freeform 63"/>
                    <p:cNvSpPr>
                      <a:spLocks/>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2" name="Freeform 64"/>
                    <p:cNvSpPr>
                      <a:spLocks/>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89" name="Group 65"/>
                <p:cNvGrpSpPr>
                  <a:grpSpLocks/>
                </p:cNvGrpSpPr>
                <p:nvPr/>
              </p:nvGrpSpPr>
              <p:grpSpPr bwMode="auto">
                <a:xfrm>
                  <a:off x="424" y="1915"/>
                  <a:ext cx="97" cy="69"/>
                  <a:chOff x="424" y="1915"/>
                  <a:chExt cx="97" cy="69"/>
                </a:xfrm>
              </p:grpSpPr>
              <p:sp>
                <p:nvSpPr>
                  <p:cNvPr id="90" name="Freeform 66"/>
                  <p:cNvSpPr>
                    <a:spLocks/>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56" name="Group 73"/>
              <p:cNvGrpSpPr>
                <a:grpSpLocks/>
              </p:cNvGrpSpPr>
              <p:nvPr/>
            </p:nvGrpSpPr>
            <p:grpSpPr bwMode="auto">
              <a:xfrm>
                <a:off x="325" y="1917"/>
                <a:ext cx="231" cy="118"/>
                <a:chOff x="325" y="1917"/>
                <a:chExt cx="231" cy="118"/>
              </a:xfrm>
            </p:grpSpPr>
            <p:grpSp>
              <p:nvGrpSpPr>
                <p:cNvPr id="57" name="Group 74"/>
                <p:cNvGrpSpPr>
                  <a:grpSpLocks/>
                </p:cNvGrpSpPr>
                <p:nvPr/>
              </p:nvGrpSpPr>
              <p:grpSpPr bwMode="auto">
                <a:xfrm>
                  <a:off x="504" y="1981"/>
                  <a:ext cx="37" cy="28"/>
                  <a:chOff x="504" y="1981"/>
                  <a:chExt cx="37" cy="28"/>
                </a:xfrm>
              </p:grpSpPr>
              <p:sp>
                <p:nvSpPr>
                  <p:cNvPr id="86" name="Freeform 75"/>
                  <p:cNvSpPr>
                    <a:spLocks/>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87" name="Freeform 76"/>
                  <p:cNvSpPr>
                    <a:spLocks/>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58" name="Group 77"/>
                <p:cNvGrpSpPr>
                  <a:grpSpLocks/>
                </p:cNvGrpSpPr>
                <p:nvPr/>
              </p:nvGrpSpPr>
              <p:grpSpPr bwMode="auto">
                <a:xfrm>
                  <a:off x="325" y="1917"/>
                  <a:ext cx="231" cy="118"/>
                  <a:chOff x="325" y="1917"/>
                  <a:chExt cx="231" cy="118"/>
                </a:xfrm>
              </p:grpSpPr>
              <p:sp>
                <p:nvSpPr>
                  <p:cNvPr id="59" name="Freeform 78"/>
                  <p:cNvSpPr>
                    <a:spLocks/>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0" name="Freeform 79"/>
                  <p:cNvSpPr>
                    <a:spLocks/>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1" name="Freeform 80"/>
                  <p:cNvSpPr>
                    <a:spLocks/>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2" name="Freeform 81"/>
                  <p:cNvSpPr>
                    <a:spLocks/>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3" name="Freeform 82"/>
                  <p:cNvSpPr>
                    <a:spLocks/>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4" name="Freeform 83"/>
                  <p:cNvSpPr>
                    <a:spLocks/>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grpSp>
        <p:nvGrpSpPr>
          <p:cNvPr id="112" name="Group 105"/>
          <p:cNvGrpSpPr>
            <a:grpSpLocks/>
          </p:cNvGrpSpPr>
          <p:nvPr/>
        </p:nvGrpSpPr>
        <p:grpSpPr bwMode="auto">
          <a:xfrm>
            <a:off x="1941367" y="3269534"/>
            <a:ext cx="55364" cy="100353"/>
            <a:chOff x="287" y="1872"/>
            <a:chExt cx="55" cy="108"/>
          </a:xfrm>
        </p:grpSpPr>
        <p:sp>
          <p:nvSpPr>
            <p:cNvPr id="113" name="Freeform 106"/>
            <p:cNvSpPr>
              <a:spLocks/>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4" name="Freeform 107"/>
            <p:cNvSpPr>
              <a:spLocks/>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15" name="Group 108"/>
          <p:cNvGrpSpPr>
            <a:grpSpLocks/>
          </p:cNvGrpSpPr>
          <p:nvPr/>
        </p:nvGrpSpPr>
        <p:grpSpPr bwMode="auto">
          <a:xfrm>
            <a:off x="1932308" y="3211925"/>
            <a:ext cx="70463" cy="70619"/>
            <a:chOff x="278" y="1810"/>
            <a:chExt cx="70" cy="76"/>
          </a:xfrm>
        </p:grpSpPr>
        <p:sp>
          <p:nvSpPr>
            <p:cNvPr id="116" name="Freeform 109"/>
            <p:cNvSpPr>
              <a:spLocks/>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7" name="Freeform 110"/>
            <p:cNvSpPr>
              <a:spLocks/>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8" name="Freeform 111"/>
            <p:cNvSpPr>
              <a:spLocks/>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9" name="Freeform 112"/>
            <p:cNvSpPr>
              <a:spLocks/>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0" name="Freeform 113"/>
            <p:cNvSpPr>
              <a:spLocks/>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1" name="Freeform 114"/>
            <p:cNvSpPr>
              <a:spLocks/>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2" name="Freeform 115"/>
            <p:cNvSpPr>
              <a:spLocks/>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3" name="Freeform 116"/>
            <p:cNvSpPr>
              <a:spLocks/>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4" name="Freeform 117"/>
            <p:cNvSpPr>
              <a:spLocks/>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5" name="Freeform 118"/>
            <p:cNvSpPr>
              <a:spLocks/>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27" name="Freeform 120"/>
            <p:cNvSpPr>
              <a:spLocks/>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8" name="Freeform 121"/>
            <p:cNvSpPr>
              <a:spLocks/>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9" name="Freeform 122"/>
            <p:cNvSpPr>
              <a:spLocks/>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0" name="Freeform 123"/>
            <p:cNvSpPr>
              <a:spLocks/>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1" name="Group 124"/>
          <p:cNvGrpSpPr>
            <a:grpSpLocks/>
          </p:cNvGrpSpPr>
          <p:nvPr/>
        </p:nvGrpSpPr>
        <p:grpSpPr bwMode="auto">
          <a:xfrm>
            <a:off x="2029950" y="3681166"/>
            <a:ext cx="139921" cy="65972"/>
            <a:chOff x="375" y="2315"/>
            <a:chExt cx="139" cy="71"/>
          </a:xfrm>
        </p:grpSpPr>
        <p:sp>
          <p:nvSpPr>
            <p:cNvPr id="132" name="Freeform 125"/>
            <p:cNvSpPr>
              <a:spLocks/>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3" name="Freeform 126"/>
            <p:cNvSpPr>
              <a:spLocks/>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4" name="Freeform 127"/>
            <p:cNvSpPr>
              <a:spLocks/>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5" name="Freeform 128"/>
            <p:cNvSpPr>
              <a:spLocks/>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6" name="Freeform 129"/>
            <p:cNvSpPr>
              <a:spLocks/>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7" name="Group 130"/>
          <p:cNvGrpSpPr>
            <a:grpSpLocks/>
          </p:cNvGrpSpPr>
          <p:nvPr/>
        </p:nvGrpSpPr>
        <p:grpSpPr bwMode="auto">
          <a:xfrm>
            <a:off x="2032970" y="3565947"/>
            <a:ext cx="58384" cy="131945"/>
            <a:chOff x="378" y="2191"/>
            <a:chExt cx="58" cy="142"/>
          </a:xfrm>
        </p:grpSpPr>
        <p:sp>
          <p:nvSpPr>
            <p:cNvPr id="138" name="Freeform 131"/>
            <p:cNvSpPr>
              <a:spLocks/>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9" name="Freeform 132"/>
            <p:cNvSpPr>
              <a:spLocks/>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40" name="Group 133"/>
          <p:cNvGrpSpPr>
            <a:grpSpLocks/>
          </p:cNvGrpSpPr>
          <p:nvPr/>
        </p:nvGrpSpPr>
        <p:grpSpPr bwMode="auto">
          <a:xfrm>
            <a:off x="2063168" y="3699750"/>
            <a:ext cx="141934" cy="65972"/>
            <a:chOff x="408" y="2335"/>
            <a:chExt cx="141" cy="71"/>
          </a:xfrm>
        </p:grpSpPr>
        <p:sp>
          <p:nvSpPr>
            <p:cNvPr id="141" name="Freeform 134"/>
            <p:cNvSpPr>
              <a:spLocks/>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42" name="Freeform 135"/>
            <p:cNvSpPr>
              <a:spLocks/>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3" name="Freeform 136"/>
            <p:cNvSpPr>
              <a:spLocks/>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4" name="Freeform 137"/>
            <p:cNvSpPr>
              <a:spLocks/>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5" name="Freeform 138"/>
            <p:cNvSpPr>
              <a:spLocks/>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headEnd/>
            <a:tailEnd/>
          </a:ln>
        </p:spPr>
        <p:txBody>
          <a:bodyPr/>
          <a:lstStyle/>
          <a:p>
            <a:pPr algn="ctr" eaLnBrk="1" hangingPunct="1"/>
            <a:endParaRPr lang="zh-CN" altLang="en-US" sz="900" b="1">
              <a:latin typeface="微软雅黑" pitchFamily="34" charset="-122"/>
              <a:ea typeface="微软雅黑" pitchFamily="34" charset="-122"/>
            </a:endParaRPr>
          </a:p>
        </p:txBody>
      </p:sp>
      <p:grpSp>
        <p:nvGrpSpPr>
          <p:cNvPr id="148" name="Group 141"/>
          <p:cNvGrpSpPr>
            <a:grpSpLocks/>
          </p:cNvGrpSpPr>
          <p:nvPr/>
        </p:nvGrpSpPr>
        <p:grpSpPr bwMode="auto">
          <a:xfrm>
            <a:off x="1835671" y="3528780"/>
            <a:ext cx="222464" cy="71547"/>
            <a:chOff x="182" y="2151"/>
            <a:chExt cx="221" cy="77"/>
          </a:xfrm>
        </p:grpSpPr>
        <p:sp>
          <p:nvSpPr>
            <p:cNvPr id="149" name="Freeform 142"/>
            <p:cNvSpPr>
              <a:spLocks/>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0" name="Freeform 143"/>
            <p:cNvSpPr>
              <a:spLocks/>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51" name="Freeform 144"/>
          <p:cNvSpPr>
            <a:spLocks/>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2" name="Freeform 145"/>
          <p:cNvSpPr>
            <a:spLocks/>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3" name="Freeform 146"/>
          <p:cNvSpPr>
            <a:spLocks/>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4" name="Freeform 147"/>
          <p:cNvSpPr>
            <a:spLocks/>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5" name="Freeform 148"/>
          <p:cNvSpPr>
            <a:spLocks/>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6" name="Freeform 149"/>
          <p:cNvSpPr>
            <a:spLocks/>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7" name="Freeform 150"/>
          <p:cNvSpPr>
            <a:spLocks/>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8" name="Freeform 151"/>
          <p:cNvSpPr>
            <a:spLocks/>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9" name="Freeform 152"/>
          <p:cNvSpPr>
            <a:spLocks/>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0" name="Freeform 153"/>
          <p:cNvSpPr>
            <a:spLocks/>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1" name="Freeform 154"/>
          <p:cNvSpPr>
            <a:spLocks/>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2" name="Freeform 155"/>
          <p:cNvSpPr>
            <a:spLocks/>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3" name="Freeform 156"/>
          <p:cNvSpPr>
            <a:spLocks/>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4" name="Freeform 157"/>
          <p:cNvSpPr>
            <a:spLocks/>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5" name="Freeform 158"/>
          <p:cNvSpPr>
            <a:spLocks/>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6" name="Freeform 159"/>
          <p:cNvSpPr>
            <a:spLocks/>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7" name="Freeform 160"/>
          <p:cNvSpPr>
            <a:spLocks/>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168" name="Group 161"/>
          <p:cNvGrpSpPr>
            <a:grpSpLocks/>
          </p:cNvGrpSpPr>
          <p:nvPr/>
        </p:nvGrpSpPr>
        <p:grpSpPr bwMode="auto">
          <a:xfrm>
            <a:off x="2031963" y="3353162"/>
            <a:ext cx="99655" cy="56681"/>
            <a:chOff x="377" y="1962"/>
            <a:chExt cx="99" cy="61"/>
          </a:xfrm>
        </p:grpSpPr>
        <p:sp>
          <p:nvSpPr>
            <p:cNvPr id="169" name="Freeform 162"/>
            <p:cNvSpPr>
              <a:spLocks/>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70" name="Freeform 163"/>
            <p:cNvSpPr>
              <a:spLocks/>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1" name="Freeform 164"/>
            <p:cNvSpPr>
              <a:spLocks/>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2" name="Freeform 165"/>
            <p:cNvSpPr>
              <a:spLocks/>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3" name="Freeform 166"/>
            <p:cNvSpPr>
              <a:spLocks/>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4" name="Freeform 167"/>
            <p:cNvSpPr>
              <a:spLocks/>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5" name="Freeform 168"/>
            <p:cNvSpPr>
              <a:spLocks/>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6" name="Freeform 169"/>
            <p:cNvSpPr>
              <a:spLocks/>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7" name="Freeform 170"/>
            <p:cNvSpPr>
              <a:spLocks/>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8" name="Freeform 171"/>
            <p:cNvSpPr>
              <a:spLocks/>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79" name="Group 172"/>
          <p:cNvGrpSpPr>
            <a:grpSpLocks/>
          </p:cNvGrpSpPr>
          <p:nvPr/>
        </p:nvGrpSpPr>
        <p:grpSpPr bwMode="auto">
          <a:xfrm>
            <a:off x="1815539" y="3228651"/>
            <a:ext cx="230517" cy="243448"/>
            <a:chOff x="162" y="1828"/>
            <a:chExt cx="229" cy="262"/>
          </a:xfrm>
        </p:grpSpPr>
        <p:sp>
          <p:nvSpPr>
            <p:cNvPr id="180" name="Freeform 173"/>
            <p:cNvSpPr>
              <a:spLocks/>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1" name="Freeform 174"/>
            <p:cNvSpPr>
              <a:spLocks/>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2" name="Freeform 175"/>
            <p:cNvSpPr>
              <a:spLocks/>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3" name="Freeform 176"/>
            <p:cNvSpPr>
              <a:spLocks/>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4" name="Freeform 177"/>
            <p:cNvSpPr>
              <a:spLocks/>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5" name="Freeform 178"/>
            <p:cNvSpPr>
              <a:spLocks/>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6" name="Freeform 179"/>
            <p:cNvSpPr>
              <a:spLocks/>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7" name="Freeform 180"/>
            <p:cNvSpPr>
              <a:spLocks/>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8" name="Freeform 181"/>
            <p:cNvSpPr>
              <a:spLocks/>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9" name="Freeform 182"/>
            <p:cNvSpPr>
              <a:spLocks/>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0" name="Freeform 183"/>
            <p:cNvSpPr>
              <a:spLocks/>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1" name="Freeform 184"/>
            <p:cNvSpPr>
              <a:spLocks/>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2" name="Freeform 185"/>
            <p:cNvSpPr>
              <a:spLocks/>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3" name="Freeform 186"/>
            <p:cNvSpPr>
              <a:spLocks/>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94" name="Group 187"/>
          <p:cNvGrpSpPr>
            <a:grpSpLocks/>
          </p:cNvGrpSpPr>
          <p:nvPr/>
        </p:nvGrpSpPr>
        <p:grpSpPr bwMode="auto">
          <a:xfrm>
            <a:off x="1794400" y="3397763"/>
            <a:ext cx="123814" cy="155175"/>
            <a:chOff x="141" y="2010"/>
            <a:chExt cx="123" cy="167"/>
          </a:xfrm>
        </p:grpSpPr>
        <p:sp>
          <p:nvSpPr>
            <p:cNvPr id="195" name="Freeform 188"/>
            <p:cNvSpPr>
              <a:spLocks/>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96" name="Freeform 189"/>
            <p:cNvSpPr>
              <a:spLocks/>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97" name="Freeform 190"/>
          <p:cNvSpPr>
            <a:spLocks/>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8" name="Freeform 191"/>
          <p:cNvSpPr>
            <a:spLocks/>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9" name="Freeform 192"/>
          <p:cNvSpPr>
            <a:spLocks/>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202" name="Group 195"/>
          <p:cNvGrpSpPr>
            <a:grpSpLocks/>
          </p:cNvGrpSpPr>
          <p:nvPr/>
        </p:nvGrpSpPr>
        <p:grpSpPr bwMode="auto">
          <a:xfrm>
            <a:off x="6678537" y="3085555"/>
            <a:ext cx="449960" cy="289908"/>
            <a:chOff x="4993" y="1674"/>
            <a:chExt cx="447" cy="312"/>
          </a:xfrm>
        </p:grpSpPr>
        <p:grpSp>
          <p:nvGrpSpPr>
            <p:cNvPr id="203" name="Group 196"/>
            <p:cNvGrpSpPr>
              <a:grpSpLocks/>
            </p:cNvGrpSpPr>
            <p:nvPr/>
          </p:nvGrpSpPr>
          <p:grpSpPr bwMode="auto">
            <a:xfrm>
              <a:off x="4993" y="1674"/>
              <a:ext cx="345" cy="282"/>
              <a:chOff x="4993" y="1674"/>
              <a:chExt cx="345" cy="282"/>
            </a:xfrm>
          </p:grpSpPr>
          <p:grpSp>
            <p:nvGrpSpPr>
              <p:cNvPr id="236" name="Group 197"/>
              <p:cNvGrpSpPr>
                <a:grpSpLocks/>
              </p:cNvGrpSpPr>
              <p:nvPr/>
            </p:nvGrpSpPr>
            <p:grpSpPr bwMode="auto">
              <a:xfrm>
                <a:off x="4993" y="1674"/>
                <a:ext cx="345" cy="282"/>
                <a:chOff x="4993" y="1674"/>
                <a:chExt cx="345" cy="282"/>
              </a:xfrm>
            </p:grpSpPr>
            <p:grpSp>
              <p:nvGrpSpPr>
                <p:cNvPr id="245" name="Group 198"/>
                <p:cNvGrpSpPr>
                  <a:grpSpLocks/>
                </p:cNvGrpSpPr>
                <p:nvPr/>
              </p:nvGrpSpPr>
              <p:grpSpPr bwMode="auto">
                <a:xfrm>
                  <a:off x="4993" y="1833"/>
                  <a:ext cx="345" cy="123"/>
                  <a:chOff x="4993" y="1833"/>
                  <a:chExt cx="345" cy="123"/>
                </a:xfrm>
              </p:grpSpPr>
              <p:sp>
                <p:nvSpPr>
                  <p:cNvPr id="251" name="Freeform 199"/>
                  <p:cNvSpPr>
                    <a:spLocks/>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2" name="Freeform 200"/>
                  <p:cNvSpPr>
                    <a:spLocks/>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3" name="Freeform 201"/>
                  <p:cNvSpPr>
                    <a:spLocks/>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246" name="Freeform 202"/>
                <p:cNvSpPr>
                  <a:spLocks/>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247" name="Group 203"/>
                <p:cNvGrpSpPr>
                  <a:grpSpLocks/>
                </p:cNvGrpSpPr>
                <p:nvPr/>
              </p:nvGrpSpPr>
              <p:grpSpPr bwMode="auto">
                <a:xfrm>
                  <a:off x="5020" y="1674"/>
                  <a:ext cx="279" cy="176"/>
                  <a:chOff x="5020" y="1674"/>
                  <a:chExt cx="279" cy="176"/>
                </a:xfrm>
              </p:grpSpPr>
              <p:sp>
                <p:nvSpPr>
                  <p:cNvPr id="248" name="Freeform 204"/>
                  <p:cNvSpPr>
                    <a:spLocks/>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49" name="Freeform 205"/>
                  <p:cNvSpPr>
                    <a:spLocks/>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0" name="Freeform 206"/>
                  <p:cNvSpPr>
                    <a:spLocks/>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237" name="Group 207"/>
              <p:cNvGrpSpPr>
                <a:grpSpLocks/>
              </p:cNvGrpSpPr>
              <p:nvPr/>
            </p:nvGrpSpPr>
            <p:grpSpPr bwMode="auto">
              <a:xfrm>
                <a:off x="5212" y="1846"/>
                <a:ext cx="113" cy="80"/>
                <a:chOff x="5212" y="1846"/>
                <a:chExt cx="113" cy="80"/>
              </a:xfrm>
            </p:grpSpPr>
            <p:sp>
              <p:nvSpPr>
                <p:cNvPr id="238" name="Freeform 208"/>
                <p:cNvSpPr>
                  <a:spLocks/>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204" name="Group 215"/>
            <p:cNvGrpSpPr>
              <a:grpSpLocks/>
            </p:cNvGrpSpPr>
            <p:nvPr/>
          </p:nvGrpSpPr>
          <p:grpSpPr bwMode="auto">
            <a:xfrm>
              <a:off x="5170" y="1848"/>
              <a:ext cx="270" cy="138"/>
              <a:chOff x="5170" y="1848"/>
              <a:chExt cx="270" cy="138"/>
            </a:xfrm>
          </p:grpSpPr>
          <p:grpSp>
            <p:nvGrpSpPr>
              <p:cNvPr id="205" name="Group 216"/>
              <p:cNvGrpSpPr>
                <a:grpSpLocks/>
              </p:cNvGrpSpPr>
              <p:nvPr/>
            </p:nvGrpSpPr>
            <p:grpSpPr bwMode="auto">
              <a:xfrm>
                <a:off x="5188" y="1923"/>
                <a:ext cx="43" cy="32"/>
                <a:chOff x="5188" y="1923"/>
                <a:chExt cx="43" cy="32"/>
              </a:xfrm>
            </p:grpSpPr>
            <p:sp>
              <p:nvSpPr>
                <p:cNvPr id="234" name="Freeform 217"/>
                <p:cNvSpPr>
                  <a:spLocks/>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5" name="Freeform 218"/>
                <p:cNvSpPr>
                  <a:spLocks/>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206" name="Group 219"/>
              <p:cNvGrpSpPr>
                <a:grpSpLocks/>
              </p:cNvGrpSpPr>
              <p:nvPr/>
            </p:nvGrpSpPr>
            <p:grpSpPr bwMode="auto">
              <a:xfrm>
                <a:off x="5170" y="1848"/>
                <a:ext cx="270" cy="138"/>
                <a:chOff x="5170" y="1848"/>
                <a:chExt cx="270" cy="138"/>
              </a:xfrm>
            </p:grpSpPr>
            <p:sp>
              <p:nvSpPr>
                <p:cNvPr id="207" name="Freeform 220"/>
                <p:cNvSpPr>
                  <a:spLocks/>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8" name="Freeform 221"/>
                <p:cNvSpPr>
                  <a:spLocks/>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9" name="Freeform 222"/>
                <p:cNvSpPr>
                  <a:spLocks/>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10" name="Freeform 223"/>
                <p:cNvSpPr>
                  <a:spLocks/>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1" name="Freeform 224"/>
                <p:cNvSpPr>
                  <a:spLocks/>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2" name="Freeform 225"/>
                <p:cNvSpPr>
                  <a:spLocks/>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nvGrpSpPr>
          <p:cNvPr id="261" name="Group 254"/>
          <p:cNvGrpSpPr>
            <a:grpSpLocks/>
          </p:cNvGrpSpPr>
          <p:nvPr/>
        </p:nvGrpSpPr>
        <p:grpSpPr bwMode="auto">
          <a:xfrm>
            <a:off x="7012736" y="3258385"/>
            <a:ext cx="144954" cy="73406"/>
            <a:chOff x="5325" y="1860"/>
            <a:chExt cx="144" cy="79"/>
          </a:xfrm>
        </p:grpSpPr>
        <p:grpSp>
          <p:nvGrpSpPr>
            <p:cNvPr id="262" name="Group 255"/>
            <p:cNvGrpSpPr>
              <a:grpSpLocks/>
            </p:cNvGrpSpPr>
            <p:nvPr/>
          </p:nvGrpSpPr>
          <p:grpSpPr bwMode="auto">
            <a:xfrm>
              <a:off x="5325" y="1860"/>
              <a:ext cx="125" cy="63"/>
              <a:chOff x="5325" y="1860"/>
              <a:chExt cx="125" cy="63"/>
            </a:xfrm>
          </p:grpSpPr>
          <p:sp>
            <p:nvSpPr>
              <p:cNvPr id="266" name="Freeform 256"/>
              <p:cNvSpPr>
                <a:spLocks/>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7" name="Freeform 257"/>
              <p:cNvSpPr>
                <a:spLocks/>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8" name="Freeform 258"/>
              <p:cNvSpPr>
                <a:spLocks/>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9" name="Freeform 259"/>
              <p:cNvSpPr>
                <a:spLocks/>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0" name="Freeform 260"/>
              <p:cNvSpPr>
                <a:spLocks/>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1" name="Freeform 261"/>
              <p:cNvSpPr>
                <a:spLocks/>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2" name="Freeform 262"/>
              <p:cNvSpPr>
                <a:spLocks/>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3" name="Freeform 263"/>
              <p:cNvSpPr>
                <a:spLocks/>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4" name="Freeform 264"/>
              <p:cNvSpPr>
                <a:spLocks/>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63" name="Group 265"/>
            <p:cNvGrpSpPr>
              <a:grpSpLocks/>
            </p:cNvGrpSpPr>
            <p:nvPr/>
          </p:nvGrpSpPr>
          <p:grpSpPr bwMode="auto">
            <a:xfrm>
              <a:off x="5432" y="1894"/>
              <a:ext cx="37" cy="45"/>
              <a:chOff x="5432" y="1894"/>
              <a:chExt cx="37" cy="45"/>
            </a:xfrm>
          </p:grpSpPr>
          <p:sp>
            <p:nvSpPr>
              <p:cNvPr id="264" name="Freeform 266"/>
              <p:cNvSpPr>
                <a:spLocks/>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5" name="Freeform 267"/>
              <p:cNvSpPr>
                <a:spLocks/>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sp>
        <p:nvSpPr>
          <p:cNvPr id="275" name="Freeform 268"/>
          <p:cNvSpPr>
            <a:spLocks/>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76" name="Freeform 269"/>
          <p:cNvSpPr>
            <a:spLocks/>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7" name="Freeform 270"/>
          <p:cNvSpPr>
            <a:spLocks/>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8" name="Freeform 271"/>
          <p:cNvSpPr>
            <a:spLocks/>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9" name="Freeform 272"/>
          <p:cNvSpPr>
            <a:spLocks/>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0" name="Freeform 273"/>
          <p:cNvSpPr>
            <a:spLocks/>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1" name="Freeform 274"/>
          <p:cNvSpPr>
            <a:spLocks/>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2" name="Freeform 275"/>
          <p:cNvSpPr>
            <a:spLocks/>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3" name="Freeform 276"/>
          <p:cNvSpPr>
            <a:spLocks/>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4" name="Freeform 277"/>
          <p:cNvSpPr>
            <a:spLocks/>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5" name="Freeform 278"/>
          <p:cNvSpPr>
            <a:spLocks/>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286" name="Group 279"/>
          <p:cNvGrpSpPr>
            <a:grpSpLocks/>
          </p:cNvGrpSpPr>
          <p:nvPr/>
        </p:nvGrpSpPr>
        <p:grpSpPr bwMode="auto">
          <a:xfrm>
            <a:off x="6951331" y="3299269"/>
            <a:ext cx="116768" cy="65973"/>
            <a:chOff x="5264" y="1904"/>
            <a:chExt cx="116" cy="71"/>
          </a:xfrm>
        </p:grpSpPr>
        <p:sp>
          <p:nvSpPr>
            <p:cNvPr id="287" name="Freeform 280"/>
            <p:cNvSpPr>
              <a:spLocks/>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88" name="Freeform 281"/>
            <p:cNvSpPr>
              <a:spLocks/>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9" name="Freeform 282"/>
            <p:cNvSpPr>
              <a:spLocks/>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0" name="Freeform 283"/>
            <p:cNvSpPr>
              <a:spLocks/>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1" name="Freeform 284"/>
            <p:cNvSpPr>
              <a:spLocks/>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2" name="Freeform 285"/>
            <p:cNvSpPr>
              <a:spLocks/>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3" name="Freeform 286"/>
            <p:cNvSpPr>
              <a:spLocks/>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4" name="Freeform 287"/>
            <p:cNvSpPr>
              <a:spLocks/>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5" name="Freeform 288"/>
            <p:cNvSpPr>
              <a:spLocks/>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6" name="Freeform 289"/>
            <p:cNvSpPr>
              <a:spLocks/>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97" name="Group 290"/>
          <p:cNvGrpSpPr>
            <a:grpSpLocks/>
          </p:cNvGrpSpPr>
          <p:nvPr/>
        </p:nvGrpSpPr>
        <p:grpSpPr bwMode="auto">
          <a:xfrm>
            <a:off x="7049981" y="3154315"/>
            <a:ext cx="269775" cy="283404"/>
            <a:chOff x="5362" y="1748"/>
            <a:chExt cx="268" cy="305"/>
          </a:xfrm>
        </p:grpSpPr>
        <p:sp>
          <p:nvSpPr>
            <p:cNvPr id="298" name="Freeform 291"/>
            <p:cNvSpPr>
              <a:spLocks/>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9" name="Freeform 292"/>
            <p:cNvSpPr>
              <a:spLocks/>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0" name="Freeform 293"/>
            <p:cNvSpPr>
              <a:spLocks/>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1" name="Freeform 294"/>
            <p:cNvSpPr>
              <a:spLocks/>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2" name="Freeform 295"/>
            <p:cNvSpPr>
              <a:spLocks/>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3" name="Freeform 296"/>
            <p:cNvSpPr>
              <a:spLocks/>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4" name="Freeform 297"/>
            <p:cNvSpPr>
              <a:spLocks/>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5" name="Freeform 298"/>
            <p:cNvSpPr>
              <a:spLocks/>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6" name="Freeform 299"/>
            <p:cNvSpPr>
              <a:spLocks/>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7" name="Freeform 300"/>
            <p:cNvSpPr>
              <a:spLocks/>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8" name="Freeform 301"/>
            <p:cNvSpPr>
              <a:spLocks/>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9" name="Freeform 302"/>
            <p:cNvSpPr>
              <a:spLocks/>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0" name="Freeform 303"/>
            <p:cNvSpPr>
              <a:spLocks/>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1" name="Freeform 304"/>
            <p:cNvSpPr>
              <a:spLocks/>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312" name="Group 305"/>
          <p:cNvGrpSpPr>
            <a:grpSpLocks/>
          </p:cNvGrpSpPr>
          <p:nvPr/>
        </p:nvGrpSpPr>
        <p:grpSpPr bwMode="auto">
          <a:xfrm>
            <a:off x="7199967" y="3351304"/>
            <a:ext cx="144954" cy="180263"/>
            <a:chOff x="5511" y="1960"/>
            <a:chExt cx="144" cy="194"/>
          </a:xfrm>
        </p:grpSpPr>
        <p:sp>
          <p:nvSpPr>
            <p:cNvPr id="313" name="Freeform 306"/>
            <p:cNvSpPr>
              <a:spLocks/>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14" name="Freeform 307"/>
            <p:cNvSpPr>
              <a:spLocks/>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317" name="Group 310"/>
          <p:cNvGrpSpPr>
            <a:grpSpLocks/>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7" name="Group 320"/>
          <p:cNvGrpSpPr>
            <a:grpSpLocks/>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29" name="Group 322"/>
            <p:cNvGrpSpPr>
              <a:grpSpLocks/>
            </p:cNvGrpSpPr>
            <p:nvPr/>
          </p:nvGrpSpPr>
          <p:grpSpPr bwMode="auto">
            <a:xfrm>
              <a:off x="1367" y="829"/>
              <a:ext cx="393" cy="214"/>
              <a:chOff x="2928" y="3744"/>
              <a:chExt cx="528" cy="336"/>
            </a:xfrm>
          </p:grpSpPr>
          <p:grpSp>
            <p:nvGrpSpPr>
              <p:cNvPr id="330" name="Group 323"/>
              <p:cNvGrpSpPr>
                <a:grpSpLocks/>
              </p:cNvGrpSpPr>
              <p:nvPr/>
            </p:nvGrpSpPr>
            <p:grpSpPr bwMode="auto">
              <a:xfrm>
                <a:off x="3024" y="3744"/>
                <a:ext cx="432" cy="240"/>
                <a:chOff x="2736" y="3648"/>
                <a:chExt cx="432" cy="240"/>
              </a:xfrm>
            </p:grpSpPr>
            <p:grpSp>
              <p:nvGrpSpPr>
                <p:cNvPr id="345" name="Group 324"/>
                <p:cNvGrpSpPr>
                  <a:grpSpLocks/>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8" name="Freeform 326"/>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1" name="Group 330"/>
              <p:cNvGrpSpPr>
                <a:grpSpLocks/>
              </p:cNvGrpSpPr>
              <p:nvPr/>
            </p:nvGrpSpPr>
            <p:grpSpPr bwMode="auto">
              <a:xfrm>
                <a:off x="2976" y="3792"/>
                <a:ext cx="432" cy="240"/>
                <a:chOff x="2736" y="3648"/>
                <a:chExt cx="432" cy="240"/>
              </a:xfrm>
            </p:grpSpPr>
            <p:grpSp>
              <p:nvGrpSpPr>
                <p:cNvPr id="339" name="Group 331"/>
                <p:cNvGrpSpPr>
                  <a:grpSpLocks/>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2" name="Freeform 333"/>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2" name="Group 337"/>
              <p:cNvGrpSpPr>
                <a:grpSpLocks/>
              </p:cNvGrpSpPr>
              <p:nvPr/>
            </p:nvGrpSpPr>
            <p:grpSpPr bwMode="auto">
              <a:xfrm>
                <a:off x="2928" y="3840"/>
                <a:ext cx="432" cy="240"/>
                <a:chOff x="2736" y="3648"/>
                <a:chExt cx="432" cy="240"/>
              </a:xfrm>
            </p:grpSpPr>
            <p:grpSp>
              <p:nvGrpSpPr>
                <p:cNvPr id="333" name="Group 338"/>
                <p:cNvGrpSpPr>
                  <a:grpSpLocks/>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36" name="Freeform 340"/>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sp>
        <p:nvSpPr>
          <p:cNvPr id="351" name="Freeform 344"/>
          <p:cNvSpPr>
            <a:spLocks/>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2" name="Freeform 345"/>
          <p:cNvSpPr>
            <a:spLocks/>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3" name="Freeform 346"/>
          <p:cNvSpPr>
            <a:spLocks/>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SMTP</a:t>
            </a: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SMTP</a:t>
            </a: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POP3</a:t>
            </a: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发送方</a:t>
            </a:r>
          </a:p>
          <a:p>
            <a:pPr algn="ctr" eaLnBrk="1" hangingPunct="1"/>
            <a:r>
              <a:rPr kumimoji="1" lang="zh-CN" altLang="en-US" sz="900" b="1">
                <a:latin typeface="微软雅黑" pitchFamily="34" charset="-122"/>
                <a:ea typeface="微软雅黑" pitchFamily="34" charset="-122"/>
              </a:rPr>
              <a:t>邮件服务器</a:t>
            </a: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用户邮箱</a:t>
            </a: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接收方</a:t>
            </a: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a:t>
            </a:r>
            <a:r>
              <a:rPr kumimoji="1" lang="zh-CN" altLang="en-US" sz="900" b="1" dirty="0">
                <a:solidFill>
                  <a:srgbClr val="0000FF"/>
                </a:solidFill>
                <a:latin typeface="微软雅黑" pitchFamily="34" charset="-122"/>
                <a:ea typeface="微软雅黑" pitchFamily="34" charset="-122"/>
              </a:rPr>
              <a:t>发送邮件</a:t>
            </a:r>
            <a:r>
              <a:rPr kumimoji="1" lang="en-US" altLang="zh-CN" sz="900" b="1" dirty="0">
                <a:solidFill>
                  <a:srgbClr val="0000FF"/>
                </a:solidFill>
                <a:latin typeface="微软雅黑" pitchFamily="34" charset="-122"/>
                <a:ea typeface="微软雅黑" pitchFamily="34" charset="-122"/>
              </a:rPr>
              <a:t>)</a:t>
            </a: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a:t>
            </a: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a:t>
            </a:r>
            <a:r>
              <a:rPr kumimoji="1" lang="zh-CN" altLang="en-US" sz="900" b="1">
                <a:solidFill>
                  <a:srgbClr val="0000FF"/>
                </a:solidFill>
                <a:latin typeface="微软雅黑" pitchFamily="34" charset="-122"/>
                <a:ea typeface="微软雅黑" pitchFamily="34" charset="-122"/>
              </a:rPr>
              <a:t>读取邮件</a:t>
            </a:r>
            <a:r>
              <a:rPr kumimoji="1" lang="en-US" altLang="zh-CN" sz="900" b="1">
                <a:solidFill>
                  <a:srgbClr val="0000FF"/>
                </a:solidFill>
                <a:latin typeface="微软雅黑" pitchFamily="34" charset="-122"/>
                <a:ea typeface="微软雅黑" pitchFamily="34" charset="-122"/>
              </a:rPr>
              <a:t>)</a:t>
            </a: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互联网</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发件方</a:t>
            </a: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endParaRPr kumimoji="1" lang="en-US" altLang="zh-CN"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TCP </a:t>
            </a:r>
            <a:r>
              <a:rPr kumimoji="1" lang="zh-CN" altLang="en-US" sz="900" b="1">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发件人</a:t>
            </a:r>
          </a:p>
        </p:txBody>
      </p:sp>
      <p:grpSp>
        <p:nvGrpSpPr>
          <p:cNvPr id="254" name="Group 247"/>
          <p:cNvGrpSpPr>
            <a:grpSpLocks/>
          </p:cNvGrpSpPr>
          <p:nvPr/>
        </p:nvGrpSpPr>
        <p:grpSpPr bwMode="auto">
          <a:xfrm>
            <a:off x="6953345" y="3415418"/>
            <a:ext cx="350305" cy="144024"/>
            <a:chOff x="5266" y="2029"/>
            <a:chExt cx="348" cy="155"/>
          </a:xfrm>
        </p:grpSpPr>
        <p:sp>
          <p:nvSpPr>
            <p:cNvPr id="255" name="Freeform 248"/>
            <p:cNvSpPr>
              <a:spLocks/>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6" name="Freeform 249"/>
            <p:cNvSpPr>
              <a:spLocks/>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7" name="Freeform 250"/>
            <p:cNvSpPr>
              <a:spLocks/>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8" name="Freeform 251"/>
            <p:cNvSpPr>
              <a:spLocks/>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9" name="Freeform 252"/>
            <p:cNvSpPr>
              <a:spLocks/>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0" name="Freeform 253"/>
            <p:cNvSpPr>
              <a:spLocks/>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1721117116"/>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5752" name="Visio" r:id="rId6" imgW="3561172" imgH="4347469" progId="">
                  <p:embed/>
                </p:oleObj>
              </mc:Choice>
              <mc:Fallback>
                <p:oleObj name="Visio" r:id="rId6" imgW="3561172" imgH="4347469" progId="">
                  <p:embed/>
                  <p:pic>
                    <p:nvPicPr>
                      <p:cNvPr id="0" name="Picture 88"/>
                      <p:cNvPicPr>
                        <a:picLocks noChangeAspect="1" noChangeArrowheads="1"/>
                      </p:cNvPicPr>
                      <p:nvPr/>
                    </p:nvPicPr>
                    <p:blipFill>
                      <a:blip r:embed="rId7">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1074971989"/>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5753" name="Visio" r:id="rId8" imgW="3561172" imgH="4347469" progId="">
                  <p:embed/>
                </p:oleObj>
              </mc:Choice>
              <mc:Fallback>
                <p:oleObj name="Visio" r:id="rId8" imgW="3561172" imgH="4347469" progId="">
                  <p:embed/>
                  <p:pic>
                    <p:nvPicPr>
                      <p:cNvPr id="0" name="Picture 89"/>
                      <p:cNvPicPr>
                        <a:picLocks noChangeAspect="1" noChangeArrowheads="1"/>
                      </p:cNvPicPr>
                      <p:nvPr/>
                    </p:nvPicPr>
                    <p:blipFill>
                      <a:blip r:embed="rId9">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收件人</a:t>
            </a:r>
          </a:p>
        </p:txBody>
      </p:sp>
    </p:spTree>
    <p:extLst>
      <p:ext uri="{BB962C8B-B14F-4D97-AF65-F5344CB8AC3E}">
        <p14:creationId xmlns:p14="http://schemas.microsoft.com/office/powerpoint/2010/main" val="3984313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3000" fill="hold" grpId="0" nodeType="with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wipe(left)">
                                      <p:cBhvr>
                                        <p:cTn id="7" dur="10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电子邮件的最主要的组成构件</a:t>
            </a:r>
          </a:p>
        </p:txBody>
      </p:sp>
      <p:graphicFrame>
        <p:nvGraphicFramePr>
          <p:cNvPr id="8" name="Object 383"/>
          <p:cNvGraphicFramePr>
            <a:graphicFrameLocks noChangeAspect="1"/>
          </p:cNvGraphicFramePr>
          <p:nvPr>
            <p:extLst>
              <p:ext uri="{D42A27DB-BD31-4B8C-83A1-F6EECF244321}">
                <p14:modId xmlns:p14="http://schemas.microsoft.com/office/powerpoint/2010/main" val="3862719621"/>
              </p:ext>
            </p:extLst>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26774" name="VISIO" r:id="rId3" imgW="1687068" imgH="964692" progId="">
                  <p:embed/>
                </p:oleObj>
              </mc:Choice>
              <mc:Fallback>
                <p:oleObj name="VISIO" r:id="rId3" imgW="1687068" imgH="964692"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905" y="3061396"/>
                        <a:ext cx="1597512" cy="84277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 name="Object 383"/>
          <p:cNvGraphicFramePr>
            <a:graphicFrameLocks noChangeAspect="1"/>
          </p:cNvGraphicFramePr>
          <p:nvPr>
            <p:extLst>
              <p:ext uri="{D42A27DB-BD31-4B8C-83A1-F6EECF244321}">
                <p14:modId xmlns:p14="http://schemas.microsoft.com/office/powerpoint/2010/main" val="3778078886"/>
              </p:ext>
            </p:extLst>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26775" name="VISIO" r:id="rId5" imgW="1687068" imgH="964692" progId="">
                  <p:embed/>
                </p:oleObj>
              </mc:Choice>
              <mc:Fallback>
                <p:oleObj name="VISIO" r:id="rId5" imgW="1687068" imgH="964692" progId="">
                  <p:embed/>
                  <p:pic>
                    <p:nvPicPr>
                      <p:cNvPr id="0"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655" y="2998336"/>
                        <a:ext cx="1597279" cy="842777"/>
                      </a:xfrm>
                      <a:prstGeom prst="rect">
                        <a:avLst/>
                      </a:prstGeom>
                      <a:noFill/>
                      <a:effectLst>
                        <a:outerShdw dist="25400" dir="54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1" name="Freeform 4"/>
          <p:cNvSpPr>
            <a:spLocks/>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发送方</a:t>
            </a: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solidFill>
                  <a:srgbClr val="0000FF"/>
                </a:solidFill>
                <a:latin typeface="微软雅黑" pitchFamily="34" charset="-122"/>
                <a:ea typeface="微软雅黑" pitchFamily="34" charset="-122"/>
              </a:rPr>
              <a:t>邮件缓存</a:t>
            </a: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接收方</a:t>
            </a:r>
          </a:p>
          <a:p>
            <a:pPr algn="ctr" eaLnBrk="1" hangingPunct="1"/>
            <a:r>
              <a:rPr kumimoji="1" lang="zh-CN" altLang="en-US" sz="900" b="1">
                <a:latin typeface="微软雅黑" pitchFamily="34" charset="-122"/>
                <a:ea typeface="微软雅黑" pitchFamily="34" charset="-122"/>
              </a:rPr>
              <a:t>邮件服务器</a:t>
            </a: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18" name="Group 11"/>
          <p:cNvGrpSpPr>
            <a:grpSpLocks/>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28" name="Group 21"/>
          <p:cNvGrpSpPr>
            <a:grpSpLocks/>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0" name="Group 23"/>
            <p:cNvGrpSpPr>
              <a:grpSpLocks/>
            </p:cNvGrpSpPr>
            <p:nvPr/>
          </p:nvGrpSpPr>
          <p:grpSpPr bwMode="auto">
            <a:xfrm>
              <a:off x="1367" y="829"/>
              <a:ext cx="393" cy="214"/>
              <a:chOff x="2928" y="3744"/>
              <a:chExt cx="528" cy="336"/>
            </a:xfrm>
          </p:grpSpPr>
          <p:grpSp>
            <p:nvGrpSpPr>
              <p:cNvPr id="31" name="Group 24"/>
              <p:cNvGrpSpPr>
                <a:grpSpLocks/>
              </p:cNvGrpSpPr>
              <p:nvPr/>
            </p:nvGrpSpPr>
            <p:grpSpPr bwMode="auto">
              <a:xfrm>
                <a:off x="3024" y="3744"/>
                <a:ext cx="432" cy="240"/>
                <a:chOff x="2736" y="3648"/>
                <a:chExt cx="432" cy="240"/>
              </a:xfrm>
            </p:grpSpPr>
            <p:grpSp>
              <p:nvGrpSpPr>
                <p:cNvPr id="46" name="Group 25"/>
                <p:cNvGrpSpPr>
                  <a:grpSpLocks/>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9" name="Freeform 27"/>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 name="Group 31"/>
              <p:cNvGrpSpPr>
                <a:grpSpLocks/>
              </p:cNvGrpSpPr>
              <p:nvPr/>
            </p:nvGrpSpPr>
            <p:grpSpPr bwMode="auto">
              <a:xfrm>
                <a:off x="2976" y="3792"/>
                <a:ext cx="432" cy="240"/>
                <a:chOff x="2736" y="3648"/>
                <a:chExt cx="432" cy="240"/>
              </a:xfrm>
            </p:grpSpPr>
            <p:grpSp>
              <p:nvGrpSpPr>
                <p:cNvPr id="40" name="Group 32"/>
                <p:cNvGrpSpPr>
                  <a:grpSpLocks/>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3" name="Freeform 34"/>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 name="Group 38"/>
              <p:cNvGrpSpPr>
                <a:grpSpLocks/>
              </p:cNvGrpSpPr>
              <p:nvPr/>
            </p:nvGrpSpPr>
            <p:grpSpPr bwMode="auto">
              <a:xfrm>
                <a:off x="2928" y="3840"/>
                <a:ext cx="432" cy="240"/>
                <a:chOff x="2736" y="3648"/>
                <a:chExt cx="432" cy="240"/>
              </a:xfrm>
            </p:grpSpPr>
            <p:grpSp>
              <p:nvGrpSpPr>
                <p:cNvPr id="34" name="Group 39"/>
                <p:cNvGrpSpPr>
                  <a:grpSpLocks/>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 name="Freeform 41"/>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grpSp>
        <p:nvGrpSpPr>
          <p:cNvPr id="52" name="Group 45"/>
          <p:cNvGrpSpPr>
            <a:grpSpLocks/>
          </p:cNvGrpSpPr>
          <p:nvPr/>
        </p:nvGrpSpPr>
        <p:grpSpPr bwMode="auto">
          <a:xfrm>
            <a:off x="1900095" y="3171970"/>
            <a:ext cx="560690" cy="593753"/>
            <a:chOff x="246" y="1767"/>
            <a:chExt cx="557" cy="639"/>
          </a:xfrm>
        </p:grpSpPr>
        <p:grpSp>
          <p:nvGrpSpPr>
            <p:cNvPr id="53" name="Group 46"/>
            <p:cNvGrpSpPr>
              <a:grpSpLocks/>
            </p:cNvGrpSpPr>
            <p:nvPr/>
          </p:nvGrpSpPr>
          <p:grpSpPr bwMode="auto">
            <a:xfrm>
              <a:off x="246" y="1943"/>
              <a:ext cx="557" cy="463"/>
              <a:chOff x="246" y="1943"/>
              <a:chExt cx="557" cy="463"/>
            </a:xfrm>
          </p:grpSpPr>
          <p:sp>
            <p:nvSpPr>
              <p:cNvPr id="106" name="Freeform 47"/>
              <p:cNvSpPr>
                <a:spLocks/>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nvGrpSpPr>
              <p:cNvPr id="107" name="Group 48"/>
              <p:cNvGrpSpPr>
                <a:grpSpLocks/>
              </p:cNvGrpSpPr>
              <p:nvPr/>
            </p:nvGrpSpPr>
            <p:grpSpPr bwMode="auto">
              <a:xfrm>
                <a:off x="246" y="1943"/>
                <a:ext cx="551" cy="121"/>
                <a:chOff x="246" y="1943"/>
                <a:chExt cx="551" cy="121"/>
              </a:xfrm>
            </p:grpSpPr>
            <p:sp>
              <p:nvSpPr>
                <p:cNvPr id="109" name="Freeform 49"/>
                <p:cNvSpPr>
                  <a:spLocks/>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0" name="Freeform 50"/>
                <p:cNvSpPr>
                  <a:spLocks/>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1" name="Freeform 51"/>
                <p:cNvSpPr>
                  <a:spLocks/>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108" name="Freeform 52"/>
              <p:cNvSpPr>
                <a:spLocks/>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grpSp>
          <p:nvGrpSpPr>
            <p:cNvPr id="54" name="Group 53"/>
            <p:cNvGrpSpPr>
              <a:grpSpLocks/>
            </p:cNvGrpSpPr>
            <p:nvPr/>
          </p:nvGrpSpPr>
          <p:grpSpPr bwMode="auto">
            <a:xfrm>
              <a:off x="325" y="1767"/>
              <a:ext cx="383" cy="268"/>
              <a:chOff x="325" y="1767"/>
              <a:chExt cx="383" cy="268"/>
            </a:xfrm>
          </p:grpSpPr>
          <p:grpSp>
            <p:nvGrpSpPr>
              <p:cNvPr id="55" name="Group 54"/>
              <p:cNvGrpSpPr>
                <a:grpSpLocks/>
              </p:cNvGrpSpPr>
              <p:nvPr/>
            </p:nvGrpSpPr>
            <p:grpSpPr bwMode="auto">
              <a:xfrm>
                <a:off x="412" y="1767"/>
                <a:ext cx="296" cy="243"/>
                <a:chOff x="412" y="1767"/>
                <a:chExt cx="296" cy="243"/>
              </a:xfrm>
            </p:grpSpPr>
            <p:grpSp>
              <p:nvGrpSpPr>
                <p:cNvPr id="88" name="Group 55"/>
                <p:cNvGrpSpPr>
                  <a:grpSpLocks/>
                </p:cNvGrpSpPr>
                <p:nvPr/>
              </p:nvGrpSpPr>
              <p:grpSpPr bwMode="auto">
                <a:xfrm>
                  <a:off x="412" y="1767"/>
                  <a:ext cx="296" cy="243"/>
                  <a:chOff x="412" y="1767"/>
                  <a:chExt cx="296" cy="243"/>
                </a:xfrm>
              </p:grpSpPr>
              <p:grpSp>
                <p:nvGrpSpPr>
                  <p:cNvPr id="97" name="Group 56"/>
                  <p:cNvGrpSpPr>
                    <a:grpSpLocks/>
                  </p:cNvGrpSpPr>
                  <p:nvPr/>
                </p:nvGrpSpPr>
                <p:grpSpPr bwMode="auto">
                  <a:xfrm>
                    <a:off x="412" y="1904"/>
                    <a:ext cx="296" cy="106"/>
                    <a:chOff x="412" y="1904"/>
                    <a:chExt cx="296" cy="106"/>
                  </a:xfrm>
                </p:grpSpPr>
                <p:sp>
                  <p:nvSpPr>
                    <p:cNvPr id="103" name="Freeform 57"/>
                    <p:cNvSpPr>
                      <a:spLocks/>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4" name="Freeform 58"/>
                    <p:cNvSpPr>
                      <a:spLocks/>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5" name="Freeform 59"/>
                    <p:cNvSpPr>
                      <a:spLocks/>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98" name="Freeform 60"/>
                  <p:cNvSpPr>
                    <a:spLocks/>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99" name="Group 61"/>
                  <p:cNvGrpSpPr>
                    <a:grpSpLocks/>
                  </p:cNvGrpSpPr>
                  <p:nvPr/>
                </p:nvGrpSpPr>
                <p:grpSpPr bwMode="auto">
                  <a:xfrm>
                    <a:off x="446" y="1767"/>
                    <a:ext cx="239" cy="151"/>
                    <a:chOff x="446" y="1767"/>
                    <a:chExt cx="239" cy="151"/>
                  </a:xfrm>
                </p:grpSpPr>
                <p:sp>
                  <p:nvSpPr>
                    <p:cNvPr id="100" name="Freeform 62"/>
                    <p:cNvSpPr>
                      <a:spLocks/>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1" name="Freeform 63"/>
                    <p:cNvSpPr>
                      <a:spLocks/>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2" name="Freeform 64"/>
                    <p:cNvSpPr>
                      <a:spLocks/>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89" name="Group 65"/>
                <p:cNvGrpSpPr>
                  <a:grpSpLocks/>
                </p:cNvGrpSpPr>
                <p:nvPr/>
              </p:nvGrpSpPr>
              <p:grpSpPr bwMode="auto">
                <a:xfrm>
                  <a:off x="424" y="1915"/>
                  <a:ext cx="97" cy="69"/>
                  <a:chOff x="424" y="1915"/>
                  <a:chExt cx="97" cy="69"/>
                </a:xfrm>
              </p:grpSpPr>
              <p:sp>
                <p:nvSpPr>
                  <p:cNvPr id="90" name="Freeform 66"/>
                  <p:cNvSpPr>
                    <a:spLocks/>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56" name="Group 73"/>
              <p:cNvGrpSpPr>
                <a:grpSpLocks/>
              </p:cNvGrpSpPr>
              <p:nvPr/>
            </p:nvGrpSpPr>
            <p:grpSpPr bwMode="auto">
              <a:xfrm>
                <a:off x="325" y="1917"/>
                <a:ext cx="231" cy="118"/>
                <a:chOff x="325" y="1917"/>
                <a:chExt cx="231" cy="118"/>
              </a:xfrm>
            </p:grpSpPr>
            <p:grpSp>
              <p:nvGrpSpPr>
                <p:cNvPr id="57" name="Group 74"/>
                <p:cNvGrpSpPr>
                  <a:grpSpLocks/>
                </p:cNvGrpSpPr>
                <p:nvPr/>
              </p:nvGrpSpPr>
              <p:grpSpPr bwMode="auto">
                <a:xfrm>
                  <a:off x="504" y="1981"/>
                  <a:ext cx="37" cy="28"/>
                  <a:chOff x="504" y="1981"/>
                  <a:chExt cx="37" cy="28"/>
                </a:xfrm>
              </p:grpSpPr>
              <p:sp>
                <p:nvSpPr>
                  <p:cNvPr id="86" name="Freeform 75"/>
                  <p:cNvSpPr>
                    <a:spLocks/>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87" name="Freeform 76"/>
                  <p:cNvSpPr>
                    <a:spLocks/>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58" name="Group 77"/>
                <p:cNvGrpSpPr>
                  <a:grpSpLocks/>
                </p:cNvGrpSpPr>
                <p:nvPr/>
              </p:nvGrpSpPr>
              <p:grpSpPr bwMode="auto">
                <a:xfrm>
                  <a:off x="325" y="1917"/>
                  <a:ext cx="231" cy="118"/>
                  <a:chOff x="325" y="1917"/>
                  <a:chExt cx="231" cy="118"/>
                </a:xfrm>
              </p:grpSpPr>
              <p:sp>
                <p:nvSpPr>
                  <p:cNvPr id="59" name="Freeform 78"/>
                  <p:cNvSpPr>
                    <a:spLocks/>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0" name="Freeform 79"/>
                  <p:cNvSpPr>
                    <a:spLocks/>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1" name="Freeform 80"/>
                  <p:cNvSpPr>
                    <a:spLocks/>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2" name="Freeform 81"/>
                  <p:cNvSpPr>
                    <a:spLocks/>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3" name="Freeform 82"/>
                  <p:cNvSpPr>
                    <a:spLocks/>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4" name="Freeform 83"/>
                  <p:cNvSpPr>
                    <a:spLocks/>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grpSp>
        <p:nvGrpSpPr>
          <p:cNvPr id="112" name="Group 105"/>
          <p:cNvGrpSpPr>
            <a:grpSpLocks/>
          </p:cNvGrpSpPr>
          <p:nvPr/>
        </p:nvGrpSpPr>
        <p:grpSpPr bwMode="auto">
          <a:xfrm>
            <a:off x="1941367" y="3269534"/>
            <a:ext cx="55364" cy="100353"/>
            <a:chOff x="287" y="1872"/>
            <a:chExt cx="55" cy="108"/>
          </a:xfrm>
        </p:grpSpPr>
        <p:sp>
          <p:nvSpPr>
            <p:cNvPr id="113" name="Freeform 106"/>
            <p:cNvSpPr>
              <a:spLocks/>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4" name="Freeform 107"/>
            <p:cNvSpPr>
              <a:spLocks/>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15" name="Group 108"/>
          <p:cNvGrpSpPr>
            <a:grpSpLocks/>
          </p:cNvGrpSpPr>
          <p:nvPr/>
        </p:nvGrpSpPr>
        <p:grpSpPr bwMode="auto">
          <a:xfrm>
            <a:off x="1932308" y="3211925"/>
            <a:ext cx="70463" cy="70619"/>
            <a:chOff x="278" y="1810"/>
            <a:chExt cx="70" cy="76"/>
          </a:xfrm>
        </p:grpSpPr>
        <p:sp>
          <p:nvSpPr>
            <p:cNvPr id="116" name="Freeform 109"/>
            <p:cNvSpPr>
              <a:spLocks/>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7" name="Freeform 110"/>
            <p:cNvSpPr>
              <a:spLocks/>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8" name="Freeform 111"/>
            <p:cNvSpPr>
              <a:spLocks/>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9" name="Freeform 112"/>
            <p:cNvSpPr>
              <a:spLocks/>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0" name="Freeform 113"/>
            <p:cNvSpPr>
              <a:spLocks/>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1" name="Freeform 114"/>
            <p:cNvSpPr>
              <a:spLocks/>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2" name="Freeform 115"/>
            <p:cNvSpPr>
              <a:spLocks/>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3" name="Freeform 116"/>
            <p:cNvSpPr>
              <a:spLocks/>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4" name="Freeform 117"/>
            <p:cNvSpPr>
              <a:spLocks/>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5" name="Freeform 118"/>
            <p:cNvSpPr>
              <a:spLocks/>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27" name="Freeform 120"/>
            <p:cNvSpPr>
              <a:spLocks/>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8" name="Freeform 121"/>
            <p:cNvSpPr>
              <a:spLocks/>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9" name="Freeform 122"/>
            <p:cNvSpPr>
              <a:spLocks/>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0" name="Freeform 123"/>
            <p:cNvSpPr>
              <a:spLocks/>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1" name="Group 124"/>
          <p:cNvGrpSpPr>
            <a:grpSpLocks/>
          </p:cNvGrpSpPr>
          <p:nvPr/>
        </p:nvGrpSpPr>
        <p:grpSpPr bwMode="auto">
          <a:xfrm>
            <a:off x="2029950" y="3681166"/>
            <a:ext cx="139921" cy="65972"/>
            <a:chOff x="375" y="2315"/>
            <a:chExt cx="139" cy="71"/>
          </a:xfrm>
        </p:grpSpPr>
        <p:sp>
          <p:nvSpPr>
            <p:cNvPr id="132" name="Freeform 125"/>
            <p:cNvSpPr>
              <a:spLocks/>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3" name="Freeform 126"/>
            <p:cNvSpPr>
              <a:spLocks/>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4" name="Freeform 127"/>
            <p:cNvSpPr>
              <a:spLocks/>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5" name="Freeform 128"/>
            <p:cNvSpPr>
              <a:spLocks/>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6" name="Freeform 129"/>
            <p:cNvSpPr>
              <a:spLocks/>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7" name="Group 130"/>
          <p:cNvGrpSpPr>
            <a:grpSpLocks/>
          </p:cNvGrpSpPr>
          <p:nvPr/>
        </p:nvGrpSpPr>
        <p:grpSpPr bwMode="auto">
          <a:xfrm>
            <a:off x="2032970" y="3565947"/>
            <a:ext cx="58384" cy="131945"/>
            <a:chOff x="378" y="2191"/>
            <a:chExt cx="58" cy="142"/>
          </a:xfrm>
        </p:grpSpPr>
        <p:sp>
          <p:nvSpPr>
            <p:cNvPr id="138" name="Freeform 131"/>
            <p:cNvSpPr>
              <a:spLocks/>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9" name="Freeform 132"/>
            <p:cNvSpPr>
              <a:spLocks/>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40" name="Group 133"/>
          <p:cNvGrpSpPr>
            <a:grpSpLocks/>
          </p:cNvGrpSpPr>
          <p:nvPr/>
        </p:nvGrpSpPr>
        <p:grpSpPr bwMode="auto">
          <a:xfrm>
            <a:off x="2063168" y="3699750"/>
            <a:ext cx="141934" cy="65972"/>
            <a:chOff x="408" y="2335"/>
            <a:chExt cx="141" cy="71"/>
          </a:xfrm>
        </p:grpSpPr>
        <p:sp>
          <p:nvSpPr>
            <p:cNvPr id="141" name="Freeform 134"/>
            <p:cNvSpPr>
              <a:spLocks/>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42" name="Freeform 135"/>
            <p:cNvSpPr>
              <a:spLocks/>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3" name="Freeform 136"/>
            <p:cNvSpPr>
              <a:spLocks/>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4" name="Freeform 137"/>
            <p:cNvSpPr>
              <a:spLocks/>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5" name="Freeform 138"/>
            <p:cNvSpPr>
              <a:spLocks/>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headEnd/>
            <a:tailEnd/>
          </a:ln>
        </p:spPr>
        <p:txBody>
          <a:bodyPr/>
          <a:lstStyle/>
          <a:p>
            <a:pPr algn="ctr" eaLnBrk="1" hangingPunct="1"/>
            <a:endParaRPr lang="zh-CN" altLang="en-US" sz="900" b="1">
              <a:latin typeface="微软雅黑" pitchFamily="34" charset="-122"/>
              <a:ea typeface="微软雅黑" pitchFamily="34" charset="-122"/>
            </a:endParaRPr>
          </a:p>
        </p:txBody>
      </p:sp>
      <p:grpSp>
        <p:nvGrpSpPr>
          <p:cNvPr id="148" name="Group 141"/>
          <p:cNvGrpSpPr>
            <a:grpSpLocks/>
          </p:cNvGrpSpPr>
          <p:nvPr/>
        </p:nvGrpSpPr>
        <p:grpSpPr bwMode="auto">
          <a:xfrm>
            <a:off x="1835671" y="3528780"/>
            <a:ext cx="222464" cy="71547"/>
            <a:chOff x="182" y="2151"/>
            <a:chExt cx="221" cy="77"/>
          </a:xfrm>
        </p:grpSpPr>
        <p:sp>
          <p:nvSpPr>
            <p:cNvPr id="149" name="Freeform 142"/>
            <p:cNvSpPr>
              <a:spLocks/>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0" name="Freeform 143"/>
            <p:cNvSpPr>
              <a:spLocks/>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51" name="Freeform 144"/>
          <p:cNvSpPr>
            <a:spLocks/>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2" name="Freeform 145"/>
          <p:cNvSpPr>
            <a:spLocks/>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3" name="Freeform 146"/>
          <p:cNvSpPr>
            <a:spLocks/>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4" name="Freeform 147"/>
          <p:cNvSpPr>
            <a:spLocks/>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5" name="Freeform 148"/>
          <p:cNvSpPr>
            <a:spLocks/>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6" name="Freeform 149"/>
          <p:cNvSpPr>
            <a:spLocks/>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7" name="Freeform 150"/>
          <p:cNvSpPr>
            <a:spLocks/>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8" name="Freeform 151"/>
          <p:cNvSpPr>
            <a:spLocks/>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9" name="Freeform 152"/>
          <p:cNvSpPr>
            <a:spLocks/>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0" name="Freeform 153"/>
          <p:cNvSpPr>
            <a:spLocks/>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1" name="Freeform 154"/>
          <p:cNvSpPr>
            <a:spLocks/>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2" name="Freeform 155"/>
          <p:cNvSpPr>
            <a:spLocks/>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3" name="Freeform 156"/>
          <p:cNvSpPr>
            <a:spLocks/>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4" name="Freeform 157"/>
          <p:cNvSpPr>
            <a:spLocks/>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5" name="Freeform 158"/>
          <p:cNvSpPr>
            <a:spLocks/>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6" name="Freeform 159"/>
          <p:cNvSpPr>
            <a:spLocks/>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7" name="Freeform 160"/>
          <p:cNvSpPr>
            <a:spLocks/>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168" name="Group 161"/>
          <p:cNvGrpSpPr>
            <a:grpSpLocks/>
          </p:cNvGrpSpPr>
          <p:nvPr/>
        </p:nvGrpSpPr>
        <p:grpSpPr bwMode="auto">
          <a:xfrm>
            <a:off x="2031963" y="3353162"/>
            <a:ext cx="99655" cy="56681"/>
            <a:chOff x="377" y="1962"/>
            <a:chExt cx="99" cy="61"/>
          </a:xfrm>
        </p:grpSpPr>
        <p:sp>
          <p:nvSpPr>
            <p:cNvPr id="169" name="Freeform 162"/>
            <p:cNvSpPr>
              <a:spLocks/>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70" name="Freeform 163"/>
            <p:cNvSpPr>
              <a:spLocks/>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1" name="Freeform 164"/>
            <p:cNvSpPr>
              <a:spLocks/>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2" name="Freeform 165"/>
            <p:cNvSpPr>
              <a:spLocks/>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3" name="Freeform 166"/>
            <p:cNvSpPr>
              <a:spLocks/>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4" name="Freeform 167"/>
            <p:cNvSpPr>
              <a:spLocks/>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5" name="Freeform 168"/>
            <p:cNvSpPr>
              <a:spLocks/>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6" name="Freeform 169"/>
            <p:cNvSpPr>
              <a:spLocks/>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7" name="Freeform 170"/>
            <p:cNvSpPr>
              <a:spLocks/>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8" name="Freeform 171"/>
            <p:cNvSpPr>
              <a:spLocks/>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79" name="Group 172"/>
          <p:cNvGrpSpPr>
            <a:grpSpLocks/>
          </p:cNvGrpSpPr>
          <p:nvPr/>
        </p:nvGrpSpPr>
        <p:grpSpPr bwMode="auto">
          <a:xfrm>
            <a:off x="1815539" y="3228651"/>
            <a:ext cx="230517" cy="243448"/>
            <a:chOff x="162" y="1828"/>
            <a:chExt cx="229" cy="262"/>
          </a:xfrm>
        </p:grpSpPr>
        <p:sp>
          <p:nvSpPr>
            <p:cNvPr id="180" name="Freeform 173"/>
            <p:cNvSpPr>
              <a:spLocks/>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1" name="Freeform 174"/>
            <p:cNvSpPr>
              <a:spLocks/>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2" name="Freeform 175"/>
            <p:cNvSpPr>
              <a:spLocks/>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3" name="Freeform 176"/>
            <p:cNvSpPr>
              <a:spLocks/>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4" name="Freeform 177"/>
            <p:cNvSpPr>
              <a:spLocks/>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5" name="Freeform 178"/>
            <p:cNvSpPr>
              <a:spLocks/>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6" name="Freeform 179"/>
            <p:cNvSpPr>
              <a:spLocks/>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7" name="Freeform 180"/>
            <p:cNvSpPr>
              <a:spLocks/>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8" name="Freeform 181"/>
            <p:cNvSpPr>
              <a:spLocks/>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9" name="Freeform 182"/>
            <p:cNvSpPr>
              <a:spLocks/>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0" name="Freeform 183"/>
            <p:cNvSpPr>
              <a:spLocks/>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1" name="Freeform 184"/>
            <p:cNvSpPr>
              <a:spLocks/>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2" name="Freeform 185"/>
            <p:cNvSpPr>
              <a:spLocks/>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3" name="Freeform 186"/>
            <p:cNvSpPr>
              <a:spLocks/>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94" name="Group 187"/>
          <p:cNvGrpSpPr>
            <a:grpSpLocks/>
          </p:cNvGrpSpPr>
          <p:nvPr/>
        </p:nvGrpSpPr>
        <p:grpSpPr bwMode="auto">
          <a:xfrm>
            <a:off x="1794400" y="3397763"/>
            <a:ext cx="123814" cy="155175"/>
            <a:chOff x="141" y="2010"/>
            <a:chExt cx="123" cy="167"/>
          </a:xfrm>
        </p:grpSpPr>
        <p:sp>
          <p:nvSpPr>
            <p:cNvPr id="195" name="Freeform 188"/>
            <p:cNvSpPr>
              <a:spLocks/>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96" name="Freeform 189"/>
            <p:cNvSpPr>
              <a:spLocks/>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97" name="Freeform 190"/>
          <p:cNvSpPr>
            <a:spLocks/>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8" name="Freeform 191"/>
          <p:cNvSpPr>
            <a:spLocks/>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9" name="Freeform 192"/>
          <p:cNvSpPr>
            <a:spLocks/>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202" name="Group 195"/>
          <p:cNvGrpSpPr>
            <a:grpSpLocks/>
          </p:cNvGrpSpPr>
          <p:nvPr/>
        </p:nvGrpSpPr>
        <p:grpSpPr bwMode="auto">
          <a:xfrm>
            <a:off x="6678537" y="3085555"/>
            <a:ext cx="449960" cy="289908"/>
            <a:chOff x="4993" y="1674"/>
            <a:chExt cx="447" cy="312"/>
          </a:xfrm>
        </p:grpSpPr>
        <p:grpSp>
          <p:nvGrpSpPr>
            <p:cNvPr id="203" name="Group 196"/>
            <p:cNvGrpSpPr>
              <a:grpSpLocks/>
            </p:cNvGrpSpPr>
            <p:nvPr/>
          </p:nvGrpSpPr>
          <p:grpSpPr bwMode="auto">
            <a:xfrm>
              <a:off x="4993" y="1674"/>
              <a:ext cx="345" cy="282"/>
              <a:chOff x="4993" y="1674"/>
              <a:chExt cx="345" cy="282"/>
            </a:xfrm>
          </p:grpSpPr>
          <p:grpSp>
            <p:nvGrpSpPr>
              <p:cNvPr id="236" name="Group 197"/>
              <p:cNvGrpSpPr>
                <a:grpSpLocks/>
              </p:cNvGrpSpPr>
              <p:nvPr/>
            </p:nvGrpSpPr>
            <p:grpSpPr bwMode="auto">
              <a:xfrm>
                <a:off x="4993" y="1674"/>
                <a:ext cx="345" cy="282"/>
                <a:chOff x="4993" y="1674"/>
                <a:chExt cx="345" cy="282"/>
              </a:xfrm>
            </p:grpSpPr>
            <p:grpSp>
              <p:nvGrpSpPr>
                <p:cNvPr id="245" name="Group 198"/>
                <p:cNvGrpSpPr>
                  <a:grpSpLocks/>
                </p:cNvGrpSpPr>
                <p:nvPr/>
              </p:nvGrpSpPr>
              <p:grpSpPr bwMode="auto">
                <a:xfrm>
                  <a:off x="4993" y="1833"/>
                  <a:ext cx="345" cy="123"/>
                  <a:chOff x="4993" y="1833"/>
                  <a:chExt cx="345" cy="123"/>
                </a:xfrm>
              </p:grpSpPr>
              <p:sp>
                <p:nvSpPr>
                  <p:cNvPr id="251" name="Freeform 199"/>
                  <p:cNvSpPr>
                    <a:spLocks/>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2" name="Freeform 200"/>
                  <p:cNvSpPr>
                    <a:spLocks/>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3" name="Freeform 201"/>
                  <p:cNvSpPr>
                    <a:spLocks/>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246" name="Freeform 202"/>
                <p:cNvSpPr>
                  <a:spLocks/>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247" name="Group 203"/>
                <p:cNvGrpSpPr>
                  <a:grpSpLocks/>
                </p:cNvGrpSpPr>
                <p:nvPr/>
              </p:nvGrpSpPr>
              <p:grpSpPr bwMode="auto">
                <a:xfrm>
                  <a:off x="5020" y="1674"/>
                  <a:ext cx="279" cy="176"/>
                  <a:chOff x="5020" y="1674"/>
                  <a:chExt cx="279" cy="176"/>
                </a:xfrm>
              </p:grpSpPr>
              <p:sp>
                <p:nvSpPr>
                  <p:cNvPr id="248" name="Freeform 204"/>
                  <p:cNvSpPr>
                    <a:spLocks/>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49" name="Freeform 205"/>
                  <p:cNvSpPr>
                    <a:spLocks/>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0" name="Freeform 206"/>
                  <p:cNvSpPr>
                    <a:spLocks/>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237" name="Group 207"/>
              <p:cNvGrpSpPr>
                <a:grpSpLocks/>
              </p:cNvGrpSpPr>
              <p:nvPr/>
            </p:nvGrpSpPr>
            <p:grpSpPr bwMode="auto">
              <a:xfrm>
                <a:off x="5212" y="1846"/>
                <a:ext cx="113" cy="80"/>
                <a:chOff x="5212" y="1846"/>
                <a:chExt cx="113" cy="80"/>
              </a:xfrm>
            </p:grpSpPr>
            <p:sp>
              <p:nvSpPr>
                <p:cNvPr id="238" name="Freeform 208"/>
                <p:cNvSpPr>
                  <a:spLocks/>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204" name="Group 215"/>
            <p:cNvGrpSpPr>
              <a:grpSpLocks/>
            </p:cNvGrpSpPr>
            <p:nvPr/>
          </p:nvGrpSpPr>
          <p:grpSpPr bwMode="auto">
            <a:xfrm>
              <a:off x="5170" y="1848"/>
              <a:ext cx="270" cy="138"/>
              <a:chOff x="5170" y="1848"/>
              <a:chExt cx="270" cy="138"/>
            </a:xfrm>
          </p:grpSpPr>
          <p:grpSp>
            <p:nvGrpSpPr>
              <p:cNvPr id="205" name="Group 216"/>
              <p:cNvGrpSpPr>
                <a:grpSpLocks/>
              </p:cNvGrpSpPr>
              <p:nvPr/>
            </p:nvGrpSpPr>
            <p:grpSpPr bwMode="auto">
              <a:xfrm>
                <a:off x="5188" y="1923"/>
                <a:ext cx="43" cy="32"/>
                <a:chOff x="5188" y="1923"/>
                <a:chExt cx="43" cy="32"/>
              </a:xfrm>
            </p:grpSpPr>
            <p:sp>
              <p:nvSpPr>
                <p:cNvPr id="234" name="Freeform 217"/>
                <p:cNvSpPr>
                  <a:spLocks/>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5" name="Freeform 218"/>
                <p:cNvSpPr>
                  <a:spLocks/>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206" name="Group 219"/>
              <p:cNvGrpSpPr>
                <a:grpSpLocks/>
              </p:cNvGrpSpPr>
              <p:nvPr/>
            </p:nvGrpSpPr>
            <p:grpSpPr bwMode="auto">
              <a:xfrm>
                <a:off x="5170" y="1848"/>
                <a:ext cx="270" cy="138"/>
                <a:chOff x="5170" y="1848"/>
                <a:chExt cx="270" cy="138"/>
              </a:xfrm>
            </p:grpSpPr>
            <p:sp>
              <p:nvSpPr>
                <p:cNvPr id="207" name="Freeform 220"/>
                <p:cNvSpPr>
                  <a:spLocks/>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8" name="Freeform 221"/>
                <p:cNvSpPr>
                  <a:spLocks/>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9" name="Freeform 222"/>
                <p:cNvSpPr>
                  <a:spLocks/>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10" name="Freeform 223"/>
                <p:cNvSpPr>
                  <a:spLocks/>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1" name="Freeform 224"/>
                <p:cNvSpPr>
                  <a:spLocks/>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2" name="Freeform 225"/>
                <p:cNvSpPr>
                  <a:spLocks/>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nvGrpSpPr>
          <p:cNvPr id="261" name="Group 254"/>
          <p:cNvGrpSpPr>
            <a:grpSpLocks/>
          </p:cNvGrpSpPr>
          <p:nvPr/>
        </p:nvGrpSpPr>
        <p:grpSpPr bwMode="auto">
          <a:xfrm>
            <a:off x="7012736" y="3258385"/>
            <a:ext cx="144954" cy="73406"/>
            <a:chOff x="5325" y="1860"/>
            <a:chExt cx="144" cy="79"/>
          </a:xfrm>
        </p:grpSpPr>
        <p:grpSp>
          <p:nvGrpSpPr>
            <p:cNvPr id="262" name="Group 255"/>
            <p:cNvGrpSpPr>
              <a:grpSpLocks/>
            </p:cNvGrpSpPr>
            <p:nvPr/>
          </p:nvGrpSpPr>
          <p:grpSpPr bwMode="auto">
            <a:xfrm>
              <a:off x="5325" y="1860"/>
              <a:ext cx="125" cy="63"/>
              <a:chOff x="5325" y="1860"/>
              <a:chExt cx="125" cy="63"/>
            </a:xfrm>
          </p:grpSpPr>
          <p:sp>
            <p:nvSpPr>
              <p:cNvPr id="266" name="Freeform 256"/>
              <p:cNvSpPr>
                <a:spLocks/>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7" name="Freeform 257"/>
              <p:cNvSpPr>
                <a:spLocks/>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8" name="Freeform 258"/>
              <p:cNvSpPr>
                <a:spLocks/>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9" name="Freeform 259"/>
              <p:cNvSpPr>
                <a:spLocks/>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0" name="Freeform 260"/>
              <p:cNvSpPr>
                <a:spLocks/>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1" name="Freeform 261"/>
              <p:cNvSpPr>
                <a:spLocks/>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2" name="Freeform 262"/>
              <p:cNvSpPr>
                <a:spLocks/>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3" name="Freeform 263"/>
              <p:cNvSpPr>
                <a:spLocks/>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4" name="Freeform 264"/>
              <p:cNvSpPr>
                <a:spLocks/>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63" name="Group 265"/>
            <p:cNvGrpSpPr>
              <a:grpSpLocks/>
            </p:cNvGrpSpPr>
            <p:nvPr/>
          </p:nvGrpSpPr>
          <p:grpSpPr bwMode="auto">
            <a:xfrm>
              <a:off x="5432" y="1894"/>
              <a:ext cx="37" cy="45"/>
              <a:chOff x="5432" y="1894"/>
              <a:chExt cx="37" cy="45"/>
            </a:xfrm>
          </p:grpSpPr>
          <p:sp>
            <p:nvSpPr>
              <p:cNvPr id="264" name="Freeform 266"/>
              <p:cNvSpPr>
                <a:spLocks/>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5" name="Freeform 267"/>
              <p:cNvSpPr>
                <a:spLocks/>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sp>
        <p:nvSpPr>
          <p:cNvPr id="275" name="Freeform 268"/>
          <p:cNvSpPr>
            <a:spLocks/>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76" name="Freeform 269"/>
          <p:cNvSpPr>
            <a:spLocks/>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7" name="Freeform 270"/>
          <p:cNvSpPr>
            <a:spLocks/>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8" name="Freeform 271"/>
          <p:cNvSpPr>
            <a:spLocks/>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9" name="Freeform 272"/>
          <p:cNvSpPr>
            <a:spLocks/>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0" name="Freeform 273"/>
          <p:cNvSpPr>
            <a:spLocks/>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1" name="Freeform 274"/>
          <p:cNvSpPr>
            <a:spLocks/>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2" name="Freeform 275"/>
          <p:cNvSpPr>
            <a:spLocks/>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3" name="Freeform 276"/>
          <p:cNvSpPr>
            <a:spLocks/>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4" name="Freeform 277"/>
          <p:cNvSpPr>
            <a:spLocks/>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5" name="Freeform 278"/>
          <p:cNvSpPr>
            <a:spLocks/>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286" name="Group 279"/>
          <p:cNvGrpSpPr>
            <a:grpSpLocks/>
          </p:cNvGrpSpPr>
          <p:nvPr/>
        </p:nvGrpSpPr>
        <p:grpSpPr bwMode="auto">
          <a:xfrm>
            <a:off x="6951331" y="3299269"/>
            <a:ext cx="116768" cy="65973"/>
            <a:chOff x="5264" y="1904"/>
            <a:chExt cx="116" cy="71"/>
          </a:xfrm>
        </p:grpSpPr>
        <p:sp>
          <p:nvSpPr>
            <p:cNvPr id="287" name="Freeform 280"/>
            <p:cNvSpPr>
              <a:spLocks/>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88" name="Freeform 281"/>
            <p:cNvSpPr>
              <a:spLocks/>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9" name="Freeform 282"/>
            <p:cNvSpPr>
              <a:spLocks/>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0" name="Freeform 283"/>
            <p:cNvSpPr>
              <a:spLocks/>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1" name="Freeform 284"/>
            <p:cNvSpPr>
              <a:spLocks/>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2" name="Freeform 285"/>
            <p:cNvSpPr>
              <a:spLocks/>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3" name="Freeform 286"/>
            <p:cNvSpPr>
              <a:spLocks/>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4" name="Freeform 287"/>
            <p:cNvSpPr>
              <a:spLocks/>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5" name="Freeform 288"/>
            <p:cNvSpPr>
              <a:spLocks/>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6" name="Freeform 289"/>
            <p:cNvSpPr>
              <a:spLocks/>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97" name="Group 290"/>
          <p:cNvGrpSpPr>
            <a:grpSpLocks/>
          </p:cNvGrpSpPr>
          <p:nvPr/>
        </p:nvGrpSpPr>
        <p:grpSpPr bwMode="auto">
          <a:xfrm>
            <a:off x="7049981" y="3154315"/>
            <a:ext cx="269775" cy="283404"/>
            <a:chOff x="5362" y="1748"/>
            <a:chExt cx="268" cy="305"/>
          </a:xfrm>
        </p:grpSpPr>
        <p:sp>
          <p:nvSpPr>
            <p:cNvPr id="298" name="Freeform 291"/>
            <p:cNvSpPr>
              <a:spLocks/>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9" name="Freeform 292"/>
            <p:cNvSpPr>
              <a:spLocks/>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0" name="Freeform 293"/>
            <p:cNvSpPr>
              <a:spLocks/>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1" name="Freeform 294"/>
            <p:cNvSpPr>
              <a:spLocks/>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2" name="Freeform 295"/>
            <p:cNvSpPr>
              <a:spLocks/>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3" name="Freeform 296"/>
            <p:cNvSpPr>
              <a:spLocks/>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4" name="Freeform 297"/>
            <p:cNvSpPr>
              <a:spLocks/>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5" name="Freeform 298"/>
            <p:cNvSpPr>
              <a:spLocks/>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6" name="Freeform 299"/>
            <p:cNvSpPr>
              <a:spLocks/>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7" name="Freeform 300"/>
            <p:cNvSpPr>
              <a:spLocks/>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8" name="Freeform 301"/>
            <p:cNvSpPr>
              <a:spLocks/>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9" name="Freeform 302"/>
            <p:cNvSpPr>
              <a:spLocks/>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0" name="Freeform 303"/>
            <p:cNvSpPr>
              <a:spLocks/>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1" name="Freeform 304"/>
            <p:cNvSpPr>
              <a:spLocks/>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312" name="Group 305"/>
          <p:cNvGrpSpPr>
            <a:grpSpLocks/>
          </p:cNvGrpSpPr>
          <p:nvPr/>
        </p:nvGrpSpPr>
        <p:grpSpPr bwMode="auto">
          <a:xfrm>
            <a:off x="7199967" y="3351304"/>
            <a:ext cx="144954" cy="180263"/>
            <a:chOff x="5511" y="1960"/>
            <a:chExt cx="144" cy="194"/>
          </a:xfrm>
        </p:grpSpPr>
        <p:sp>
          <p:nvSpPr>
            <p:cNvPr id="313" name="Freeform 306"/>
            <p:cNvSpPr>
              <a:spLocks/>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14" name="Freeform 307"/>
            <p:cNvSpPr>
              <a:spLocks/>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317" name="Group 310"/>
          <p:cNvGrpSpPr>
            <a:grpSpLocks/>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7" name="Group 320"/>
          <p:cNvGrpSpPr>
            <a:grpSpLocks/>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29" name="Group 322"/>
            <p:cNvGrpSpPr>
              <a:grpSpLocks/>
            </p:cNvGrpSpPr>
            <p:nvPr/>
          </p:nvGrpSpPr>
          <p:grpSpPr bwMode="auto">
            <a:xfrm>
              <a:off x="1367" y="829"/>
              <a:ext cx="393" cy="214"/>
              <a:chOff x="2928" y="3744"/>
              <a:chExt cx="528" cy="336"/>
            </a:xfrm>
          </p:grpSpPr>
          <p:grpSp>
            <p:nvGrpSpPr>
              <p:cNvPr id="330" name="Group 323"/>
              <p:cNvGrpSpPr>
                <a:grpSpLocks/>
              </p:cNvGrpSpPr>
              <p:nvPr/>
            </p:nvGrpSpPr>
            <p:grpSpPr bwMode="auto">
              <a:xfrm>
                <a:off x="3024" y="3744"/>
                <a:ext cx="432" cy="240"/>
                <a:chOff x="2736" y="3648"/>
                <a:chExt cx="432" cy="240"/>
              </a:xfrm>
            </p:grpSpPr>
            <p:grpSp>
              <p:nvGrpSpPr>
                <p:cNvPr id="345" name="Group 324"/>
                <p:cNvGrpSpPr>
                  <a:grpSpLocks/>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8" name="Freeform 326"/>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1" name="Group 330"/>
              <p:cNvGrpSpPr>
                <a:grpSpLocks/>
              </p:cNvGrpSpPr>
              <p:nvPr/>
            </p:nvGrpSpPr>
            <p:grpSpPr bwMode="auto">
              <a:xfrm>
                <a:off x="2976" y="3792"/>
                <a:ext cx="432" cy="240"/>
                <a:chOff x="2736" y="3648"/>
                <a:chExt cx="432" cy="240"/>
              </a:xfrm>
            </p:grpSpPr>
            <p:grpSp>
              <p:nvGrpSpPr>
                <p:cNvPr id="339" name="Group 331"/>
                <p:cNvGrpSpPr>
                  <a:grpSpLocks/>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2" name="Freeform 333"/>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2" name="Group 337"/>
              <p:cNvGrpSpPr>
                <a:grpSpLocks/>
              </p:cNvGrpSpPr>
              <p:nvPr/>
            </p:nvGrpSpPr>
            <p:grpSpPr bwMode="auto">
              <a:xfrm>
                <a:off x="2928" y="3840"/>
                <a:ext cx="432" cy="240"/>
                <a:chOff x="2736" y="3648"/>
                <a:chExt cx="432" cy="240"/>
              </a:xfrm>
            </p:grpSpPr>
            <p:grpSp>
              <p:nvGrpSpPr>
                <p:cNvPr id="333" name="Group 338"/>
                <p:cNvGrpSpPr>
                  <a:grpSpLocks/>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36" name="Freeform 340"/>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sp>
        <p:nvSpPr>
          <p:cNvPr id="351" name="Freeform 344"/>
          <p:cNvSpPr>
            <a:spLocks/>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2" name="Freeform 345"/>
          <p:cNvSpPr>
            <a:spLocks/>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3" name="Freeform 346"/>
          <p:cNvSpPr>
            <a:spLocks/>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SMTP</a:t>
            </a: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SMTP</a:t>
            </a: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POP3</a:t>
            </a: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发送方</a:t>
            </a:r>
          </a:p>
          <a:p>
            <a:pPr algn="ctr" eaLnBrk="1" hangingPunct="1"/>
            <a:r>
              <a:rPr kumimoji="1" lang="zh-CN" altLang="en-US" sz="900" b="1">
                <a:latin typeface="微软雅黑" pitchFamily="34" charset="-122"/>
                <a:ea typeface="微软雅黑" pitchFamily="34" charset="-122"/>
              </a:rPr>
              <a:t>邮件服务器</a:t>
            </a: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用户邮箱</a:t>
            </a: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接收方</a:t>
            </a: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a:t>
            </a:r>
            <a:r>
              <a:rPr kumimoji="1" lang="zh-CN" altLang="en-US" sz="900" b="1" dirty="0">
                <a:solidFill>
                  <a:srgbClr val="0000FF"/>
                </a:solidFill>
                <a:latin typeface="微软雅黑" pitchFamily="34" charset="-122"/>
                <a:ea typeface="微软雅黑" pitchFamily="34" charset="-122"/>
              </a:rPr>
              <a:t>发送邮件</a:t>
            </a:r>
            <a:r>
              <a:rPr kumimoji="1" lang="en-US" altLang="zh-CN" sz="900" b="1" dirty="0">
                <a:solidFill>
                  <a:srgbClr val="0000FF"/>
                </a:solidFill>
                <a:latin typeface="微软雅黑" pitchFamily="34" charset="-122"/>
                <a:ea typeface="微软雅黑" pitchFamily="34" charset="-122"/>
              </a:rPr>
              <a:t>)</a:t>
            </a: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a:t>
            </a: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a:t>
            </a:r>
            <a:r>
              <a:rPr kumimoji="1" lang="zh-CN" altLang="en-US" sz="900" b="1">
                <a:solidFill>
                  <a:srgbClr val="0000FF"/>
                </a:solidFill>
                <a:latin typeface="微软雅黑" pitchFamily="34" charset="-122"/>
                <a:ea typeface="微软雅黑" pitchFamily="34" charset="-122"/>
              </a:rPr>
              <a:t>读取邮件</a:t>
            </a:r>
            <a:r>
              <a:rPr kumimoji="1" lang="en-US" altLang="zh-CN" sz="900" b="1">
                <a:solidFill>
                  <a:srgbClr val="0000FF"/>
                </a:solidFill>
                <a:latin typeface="微软雅黑" pitchFamily="34" charset="-122"/>
                <a:ea typeface="微软雅黑" pitchFamily="34" charset="-122"/>
              </a:rPr>
              <a:t>)</a:t>
            </a: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互联网</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发件方</a:t>
            </a: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endParaRPr kumimoji="1" lang="en-US" altLang="zh-CN"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TCP </a:t>
            </a:r>
            <a:r>
              <a:rPr kumimoji="1" lang="zh-CN" altLang="en-US" sz="900" b="1">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发件人</a:t>
            </a:r>
          </a:p>
        </p:txBody>
      </p:sp>
      <p:grpSp>
        <p:nvGrpSpPr>
          <p:cNvPr id="254" name="Group 247"/>
          <p:cNvGrpSpPr>
            <a:grpSpLocks/>
          </p:cNvGrpSpPr>
          <p:nvPr/>
        </p:nvGrpSpPr>
        <p:grpSpPr bwMode="auto">
          <a:xfrm>
            <a:off x="6953345" y="3415418"/>
            <a:ext cx="350305" cy="144024"/>
            <a:chOff x="5266" y="2029"/>
            <a:chExt cx="348" cy="155"/>
          </a:xfrm>
        </p:grpSpPr>
        <p:sp>
          <p:nvSpPr>
            <p:cNvPr id="255" name="Freeform 248"/>
            <p:cNvSpPr>
              <a:spLocks/>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6" name="Freeform 249"/>
            <p:cNvSpPr>
              <a:spLocks/>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7" name="Freeform 250"/>
            <p:cNvSpPr>
              <a:spLocks/>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8" name="Freeform 251"/>
            <p:cNvSpPr>
              <a:spLocks/>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9" name="Freeform 252"/>
            <p:cNvSpPr>
              <a:spLocks/>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0" name="Freeform 253"/>
            <p:cNvSpPr>
              <a:spLocks/>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3162079210"/>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6776" name="Visio" r:id="rId6" imgW="3561172" imgH="4347469" progId="">
                  <p:embed/>
                </p:oleObj>
              </mc:Choice>
              <mc:Fallback>
                <p:oleObj name="Visio" r:id="rId6" imgW="3561172" imgH="4347469" progId="">
                  <p:embed/>
                  <p:pic>
                    <p:nvPicPr>
                      <p:cNvPr id="0" name="Picture 88"/>
                      <p:cNvPicPr>
                        <a:picLocks noChangeAspect="1" noChangeArrowheads="1"/>
                      </p:cNvPicPr>
                      <p:nvPr/>
                    </p:nvPicPr>
                    <p:blipFill>
                      <a:blip r:embed="rId7">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171774528"/>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6777" name="Visio" r:id="rId8" imgW="3561172" imgH="4347469" progId="">
                  <p:embed/>
                </p:oleObj>
              </mc:Choice>
              <mc:Fallback>
                <p:oleObj name="Visio" r:id="rId8" imgW="3561172" imgH="4347469" progId="">
                  <p:embed/>
                  <p:pic>
                    <p:nvPicPr>
                      <p:cNvPr id="0" name="Picture 89"/>
                      <p:cNvPicPr>
                        <a:picLocks noChangeAspect="1" noChangeArrowheads="1"/>
                      </p:cNvPicPr>
                      <p:nvPr/>
                    </p:nvPicPr>
                    <p:blipFill>
                      <a:blip r:embed="rId9">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收件人</a:t>
            </a:r>
          </a:p>
        </p:txBody>
      </p:sp>
      <p:sp>
        <p:nvSpPr>
          <p:cNvPr id="3" name="矩形 2"/>
          <p:cNvSpPr/>
          <p:nvPr/>
        </p:nvSpPr>
        <p:spPr>
          <a:xfrm>
            <a:off x="7609001" y="2461395"/>
            <a:ext cx="787419" cy="1722138"/>
          </a:xfrm>
          <a:prstGeom prst="rect">
            <a:avLst/>
          </a:prstGeom>
          <a:solidFill>
            <a:srgbClr val="FFFF99"/>
          </a:solidFill>
        </p:spPr>
        <p:txBody>
          <a:bodyPr wrap="square">
            <a:spAutoFit/>
          </a:bodyPr>
          <a:lstStyle/>
          <a:p>
            <a:pPr>
              <a:lnSpc>
                <a:spcPts val="1600"/>
              </a:lnSpc>
            </a:pPr>
            <a:r>
              <a:rPr lang="zh-CN" altLang="en-US" sz="1300" b="1" dirty="0">
                <a:solidFill>
                  <a:srgbClr val="C00000"/>
                </a:solidFill>
                <a:latin typeface="微软雅黑" pitchFamily="34" charset="-122"/>
                <a:ea typeface="微软雅黑" pitchFamily="34" charset="-122"/>
              </a:rPr>
              <a:t>注意：</a:t>
            </a:r>
            <a:r>
              <a:rPr lang="zh-CN" altLang="en-US" sz="1300" b="1" dirty="0">
                <a:latin typeface="微软雅黑" pitchFamily="34" charset="-122"/>
                <a:ea typeface="微软雅黑" pitchFamily="34" charset="-122"/>
              </a:rPr>
              <a:t>邮件不会在互联网中的某个中间邮件服务器落地。</a:t>
            </a:r>
          </a:p>
        </p:txBody>
      </p:sp>
    </p:spTree>
    <p:extLst>
      <p:ext uri="{BB962C8B-B14F-4D97-AF65-F5344CB8AC3E}">
        <p14:creationId xmlns:p14="http://schemas.microsoft.com/office/powerpoint/2010/main" val="2046911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par>
                          <p:cTn id="8" fill="hold">
                            <p:stCondLst>
                              <p:cond delay="1000"/>
                            </p:stCondLst>
                            <p:childTnLst>
                              <p:par>
                                <p:cTn id="9" presetID="35" presetClass="emph" presetSubtype="0" repeatCount="3000" fill="hold" grpId="1" nodeType="afterEffect">
                                  <p:stCondLst>
                                    <p:cond delay="0"/>
                                  </p:stCondLst>
                                  <p:childTnLst>
                                    <p:anim calcmode="discrete" valueType="str">
                                      <p:cBhvr>
                                        <p:cTn id="10"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电子邮件的最主要的组成构件</a:t>
            </a:r>
          </a:p>
        </p:txBody>
      </p:sp>
      <p:graphicFrame>
        <p:nvGraphicFramePr>
          <p:cNvPr id="8" name="Object 383"/>
          <p:cNvGraphicFramePr>
            <a:graphicFrameLocks noChangeAspect="1"/>
          </p:cNvGraphicFramePr>
          <p:nvPr>
            <p:extLst>
              <p:ext uri="{D42A27DB-BD31-4B8C-83A1-F6EECF244321}">
                <p14:modId xmlns:p14="http://schemas.microsoft.com/office/powerpoint/2010/main" val="4268814922"/>
              </p:ext>
            </p:extLst>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27798" name="VISIO" r:id="rId3" imgW="1687068" imgH="964692" progId="">
                  <p:embed/>
                </p:oleObj>
              </mc:Choice>
              <mc:Fallback>
                <p:oleObj name="VISIO" r:id="rId3" imgW="1687068" imgH="964692"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905" y="3061396"/>
                        <a:ext cx="1597512" cy="84277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 name="Object 383"/>
          <p:cNvGraphicFramePr>
            <a:graphicFrameLocks noChangeAspect="1"/>
          </p:cNvGraphicFramePr>
          <p:nvPr>
            <p:extLst>
              <p:ext uri="{D42A27DB-BD31-4B8C-83A1-F6EECF244321}">
                <p14:modId xmlns:p14="http://schemas.microsoft.com/office/powerpoint/2010/main" val="3648282673"/>
              </p:ext>
            </p:extLst>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27799" name="VISIO" r:id="rId5" imgW="1687068" imgH="964692" progId="">
                  <p:embed/>
                </p:oleObj>
              </mc:Choice>
              <mc:Fallback>
                <p:oleObj name="VISIO" r:id="rId5" imgW="1687068" imgH="964692" progId="">
                  <p:embed/>
                  <p:pic>
                    <p:nvPicPr>
                      <p:cNvPr id="0"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655" y="2998336"/>
                        <a:ext cx="1597279" cy="842777"/>
                      </a:xfrm>
                      <a:prstGeom prst="rect">
                        <a:avLst/>
                      </a:prstGeom>
                      <a:noFill/>
                      <a:effectLst>
                        <a:outerShdw dist="25400" dir="54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1" name="Freeform 4"/>
          <p:cNvSpPr>
            <a:spLocks/>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发送方</a:t>
            </a: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solidFill>
                  <a:srgbClr val="0000FF"/>
                </a:solidFill>
                <a:latin typeface="微软雅黑" pitchFamily="34" charset="-122"/>
                <a:ea typeface="微软雅黑" pitchFamily="34" charset="-122"/>
              </a:rPr>
              <a:t>邮件缓存</a:t>
            </a: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接收方</a:t>
            </a:r>
          </a:p>
          <a:p>
            <a:pPr algn="ctr" eaLnBrk="1" hangingPunct="1"/>
            <a:r>
              <a:rPr kumimoji="1" lang="zh-CN" altLang="en-US" sz="900" b="1">
                <a:latin typeface="微软雅黑" pitchFamily="34" charset="-122"/>
                <a:ea typeface="微软雅黑" pitchFamily="34" charset="-122"/>
              </a:rPr>
              <a:t>邮件服务器</a:t>
            </a: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18" name="Group 11"/>
          <p:cNvGrpSpPr>
            <a:grpSpLocks/>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28" name="Group 21"/>
          <p:cNvGrpSpPr>
            <a:grpSpLocks/>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0" name="Group 23"/>
            <p:cNvGrpSpPr>
              <a:grpSpLocks/>
            </p:cNvGrpSpPr>
            <p:nvPr/>
          </p:nvGrpSpPr>
          <p:grpSpPr bwMode="auto">
            <a:xfrm>
              <a:off x="1367" y="829"/>
              <a:ext cx="393" cy="214"/>
              <a:chOff x="2928" y="3744"/>
              <a:chExt cx="528" cy="336"/>
            </a:xfrm>
          </p:grpSpPr>
          <p:grpSp>
            <p:nvGrpSpPr>
              <p:cNvPr id="31" name="Group 24"/>
              <p:cNvGrpSpPr>
                <a:grpSpLocks/>
              </p:cNvGrpSpPr>
              <p:nvPr/>
            </p:nvGrpSpPr>
            <p:grpSpPr bwMode="auto">
              <a:xfrm>
                <a:off x="3024" y="3744"/>
                <a:ext cx="432" cy="240"/>
                <a:chOff x="2736" y="3648"/>
                <a:chExt cx="432" cy="240"/>
              </a:xfrm>
            </p:grpSpPr>
            <p:grpSp>
              <p:nvGrpSpPr>
                <p:cNvPr id="46" name="Group 25"/>
                <p:cNvGrpSpPr>
                  <a:grpSpLocks/>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9" name="Freeform 27"/>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 name="Group 31"/>
              <p:cNvGrpSpPr>
                <a:grpSpLocks/>
              </p:cNvGrpSpPr>
              <p:nvPr/>
            </p:nvGrpSpPr>
            <p:grpSpPr bwMode="auto">
              <a:xfrm>
                <a:off x="2976" y="3792"/>
                <a:ext cx="432" cy="240"/>
                <a:chOff x="2736" y="3648"/>
                <a:chExt cx="432" cy="240"/>
              </a:xfrm>
            </p:grpSpPr>
            <p:grpSp>
              <p:nvGrpSpPr>
                <p:cNvPr id="40" name="Group 32"/>
                <p:cNvGrpSpPr>
                  <a:grpSpLocks/>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3" name="Freeform 34"/>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 name="Group 38"/>
              <p:cNvGrpSpPr>
                <a:grpSpLocks/>
              </p:cNvGrpSpPr>
              <p:nvPr/>
            </p:nvGrpSpPr>
            <p:grpSpPr bwMode="auto">
              <a:xfrm>
                <a:off x="2928" y="3840"/>
                <a:ext cx="432" cy="240"/>
                <a:chOff x="2736" y="3648"/>
                <a:chExt cx="432" cy="240"/>
              </a:xfrm>
            </p:grpSpPr>
            <p:grpSp>
              <p:nvGrpSpPr>
                <p:cNvPr id="34" name="Group 39"/>
                <p:cNvGrpSpPr>
                  <a:grpSpLocks/>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 name="Freeform 41"/>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grpSp>
        <p:nvGrpSpPr>
          <p:cNvPr id="52" name="Group 45"/>
          <p:cNvGrpSpPr>
            <a:grpSpLocks/>
          </p:cNvGrpSpPr>
          <p:nvPr/>
        </p:nvGrpSpPr>
        <p:grpSpPr bwMode="auto">
          <a:xfrm>
            <a:off x="1900095" y="3171970"/>
            <a:ext cx="560690" cy="593753"/>
            <a:chOff x="246" y="1767"/>
            <a:chExt cx="557" cy="639"/>
          </a:xfrm>
        </p:grpSpPr>
        <p:grpSp>
          <p:nvGrpSpPr>
            <p:cNvPr id="53" name="Group 46"/>
            <p:cNvGrpSpPr>
              <a:grpSpLocks/>
            </p:cNvGrpSpPr>
            <p:nvPr/>
          </p:nvGrpSpPr>
          <p:grpSpPr bwMode="auto">
            <a:xfrm>
              <a:off x="246" y="1943"/>
              <a:ext cx="557" cy="463"/>
              <a:chOff x="246" y="1943"/>
              <a:chExt cx="557" cy="463"/>
            </a:xfrm>
          </p:grpSpPr>
          <p:sp>
            <p:nvSpPr>
              <p:cNvPr id="106" name="Freeform 47"/>
              <p:cNvSpPr>
                <a:spLocks/>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nvGrpSpPr>
              <p:cNvPr id="107" name="Group 48"/>
              <p:cNvGrpSpPr>
                <a:grpSpLocks/>
              </p:cNvGrpSpPr>
              <p:nvPr/>
            </p:nvGrpSpPr>
            <p:grpSpPr bwMode="auto">
              <a:xfrm>
                <a:off x="246" y="1943"/>
                <a:ext cx="551" cy="121"/>
                <a:chOff x="246" y="1943"/>
                <a:chExt cx="551" cy="121"/>
              </a:xfrm>
            </p:grpSpPr>
            <p:sp>
              <p:nvSpPr>
                <p:cNvPr id="109" name="Freeform 49"/>
                <p:cNvSpPr>
                  <a:spLocks/>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0" name="Freeform 50"/>
                <p:cNvSpPr>
                  <a:spLocks/>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1" name="Freeform 51"/>
                <p:cNvSpPr>
                  <a:spLocks/>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108" name="Freeform 52"/>
              <p:cNvSpPr>
                <a:spLocks/>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grpSp>
          <p:nvGrpSpPr>
            <p:cNvPr id="54" name="Group 53"/>
            <p:cNvGrpSpPr>
              <a:grpSpLocks/>
            </p:cNvGrpSpPr>
            <p:nvPr/>
          </p:nvGrpSpPr>
          <p:grpSpPr bwMode="auto">
            <a:xfrm>
              <a:off x="325" y="1767"/>
              <a:ext cx="383" cy="268"/>
              <a:chOff x="325" y="1767"/>
              <a:chExt cx="383" cy="268"/>
            </a:xfrm>
          </p:grpSpPr>
          <p:grpSp>
            <p:nvGrpSpPr>
              <p:cNvPr id="55" name="Group 54"/>
              <p:cNvGrpSpPr>
                <a:grpSpLocks/>
              </p:cNvGrpSpPr>
              <p:nvPr/>
            </p:nvGrpSpPr>
            <p:grpSpPr bwMode="auto">
              <a:xfrm>
                <a:off x="412" y="1767"/>
                <a:ext cx="296" cy="243"/>
                <a:chOff x="412" y="1767"/>
                <a:chExt cx="296" cy="243"/>
              </a:xfrm>
            </p:grpSpPr>
            <p:grpSp>
              <p:nvGrpSpPr>
                <p:cNvPr id="88" name="Group 55"/>
                <p:cNvGrpSpPr>
                  <a:grpSpLocks/>
                </p:cNvGrpSpPr>
                <p:nvPr/>
              </p:nvGrpSpPr>
              <p:grpSpPr bwMode="auto">
                <a:xfrm>
                  <a:off x="412" y="1767"/>
                  <a:ext cx="296" cy="243"/>
                  <a:chOff x="412" y="1767"/>
                  <a:chExt cx="296" cy="243"/>
                </a:xfrm>
              </p:grpSpPr>
              <p:grpSp>
                <p:nvGrpSpPr>
                  <p:cNvPr id="97" name="Group 56"/>
                  <p:cNvGrpSpPr>
                    <a:grpSpLocks/>
                  </p:cNvGrpSpPr>
                  <p:nvPr/>
                </p:nvGrpSpPr>
                <p:grpSpPr bwMode="auto">
                  <a:xfrm>
                    <a:off x="412" y="1904"/>
                    <a:ext cx="296" cy="106"/>
                    <a:chOff x="412" y="1904"/>
                    <a:chExt cx="296" cy="106"/>
                  </a:xfrm>
                </p:grpSpPr>
                <p:sp>
                  <p:nvSpPr>
                    <p:cNvPr id="103" name="Freeform 57"/>
                    <p:cNvSpPr>
                      <a:spLocks/>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4" name="Freeform 58"/>
                    <p:cNvSpPr>
                      <a:spLocks/>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5" name="Freeform 59"/>
                    <p:cNvSpPr>
                      <a:spLocks/>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98" name="Freeform 60"/>
                  <p:cNvSpPr>
                    <a:spLocks/>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99" name="Group 61"/>
                  <p:cNvGrpSpPr>
                    <a:grpSpLocks/>
                  </p:cNvGrpSpPr>
                  <p:nvPr/>
                </p:nvGrpSpPr>
                <p:grpSpPr bwMode="auto">
                  <a:xfrm>
                    <a:off x="446" y="1767"/>
                    <a:ext cx="239" cy="151"/>
                    <a:chOff x="446" y="1767"/>
                    <a:chExt cx="239" cy="151"/>
                  </a:xfrm>
                </p:grpSpPr>
                <p:sp>
                  <p:nvSpPr>
                    <p:cNvPr id="100" name="Freeform 62"/>
                    <p:cNvSpPr>
                      <a:spLocks/>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1" name="Freeform 63"/>
                    <p:cNvSpPr>
                      <a:spLocks/>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2" name="Freeform 64"/>
                    <p:cNvSpPr>
                      <a:spLocks/>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89" name="Group 65"/>
                <p:cNvGrpSpPr>
                  <a:grpSpLocks/>
                </p:cNvGrpSpPr>
                <p:nvPr/>
              </p:nvGrpSpPr>
              <p:grpSpPr bwMode="auto">
                <a:xfrm>
                  <a:off x="424" y="1915"/>
                  <a:ext cx="97" cy="69"/>
                  <a:chOff x="424" y="1915"/>
                  <a:chExt cx="97" cy="69"/>
                </a:xfrm>
              </p:grpSpPr>
              <p:sp>
                <p:nvSpPr>
                  <p:cNvPr id="90" name="Freeform 66"/>
                  <p:cNvSpPr>
                    <a:spLocks/>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56" name="Group 73"/>
              <p:cNvGrpSpPr>
                <a:grpSpLocks/>
              </p:cNvGrpSpPr>
              <p:nvPr/>
            </p:nvGrpSpPr>
            <p:grpSpPr bwMode="auto">
              <a:xfrm>
                <a:off x="325" y="1917"/>
                <a:ext cx="231" cy="118"/>
                <a:chOff x="325" y="1917"/>
                <a:chExt cx="231" cy="118"/>
              </a:xfrm>
            </p:grpSpPr>
            <p:grpSp>
              <p:nvGrpSpPr>
                <p:cNvPr id="57" name="Group 74"/>
                <p:cNvGrpSpPr>
                  <a:grpSpLocks/>
                </p:cNvGrpSpPr>
                <p:nvPr/>
              </p:nvGrpSpPr>
              <p:grpSpPr bwMode="auto">
                <a:xfrm>
                  <a:off x="504" y="1981"/>
                  <a:ext cx="37" cy="28"/>
                  <a:chOff x="504" y="1981"/>
                  <a:chExt cx="37" cy="28"/>
                </a:xfrm>
              </p:grpSpPr>
              <p:sp>
                <p:nvSpPr>
                  <p:cNvPr id="86" name="Freeform 75"/>
                  <p:cNvSpPr>
                    <a:spLocks/>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87" name="Freeform 76"/>
                  <p:cNvSpPr>
                    <a:spLocks/>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58" name="Group 77"/>
                <p:cNvGrpSpPr>
                  <a:grpSpLocks/>
                </p:cNvGrpSpPr>
                <p:nvPr/>
              </p:nvGrpSpPr>
              <p:grpSpPr bwMode="auto">
                <a:xfrm>
                  <a:off x="325" y="1917"/>
                  <a:ext cx="231" cy="118"/>
                  <a:chOff x="325" y="1917"/>
                  <a:chExt cx="231" cy="118"/>
                </a:xfrm>
              </p:grpSpPr>
              <p:sp>
                <p:nvSpPr>
                  <p:cNvPr id="59" name="Freeform 78"/>
                  <p:cNvSpPr>
                    <a:spLocks/>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0" name="Freeform 79"/>
                  <p:cNvSpPr>
                    <a:spLocks/>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1" name="Freeform 80"/>
                  <p:cNvSpPr>
                    <a:spLocks/>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2" name="Freeform 81"/>
                  <p:cNvSpPr>
                    <a:spLocks/>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3" name="Freeform 82"/>
                  <p:cNvSpPr>
                    <a:spLocks/>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4" name="Freeform 83"/>
                  <p:cNvSpPr>
                    <a:spLocks/>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grpSp>
        <p:nvGrpSpPr>
          <p:cNvPr id="112" name="Group 105"/>
          <p:cNvGrpSpPr>
            <a:grpSpLocks/>
          </p:cNvGrpSpPr>
          <p:nvPr/>
        </p:nvGrpSpPr>
        <p:grpSpPr bwMode="auto">
          <a:xfrm>
            <a:off x="1941367" y="3269534"/>
            <a:ext cx="55364" cy="100353"/>
            <a:chOff x="287" y="1872"/>
            <a:chExt cx="55" cy="108"/>
          </a:xfrm>
        </p:grpSpPr>
        <p:sp>
          <p:nvSpPr>
            <p:cNvPr id="113" name="Freeform 106"/>
            <p:cNvSpPr>
              <a:spLocks/>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4" name="Freeform 107"/>
            <p:cNvSpPr>
              <a:spLocks/>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15" name="Group 108"/>
          <p:cNvGrpSpPr>
            <a:grpSpLocks/>
          </p:cNvGrpSpPr>
          <p:nvPr/>
        </p:nvGrpSpPr>
        <p:grpSpPr bwMode="auto">
          <a:xfrm>
            <a:off x="1932308" y="3211925"/>
            <a:ext cx="70463" cy="70619"/>
            <a:chOff x="278" y="1810"/>
            <a:chExt cx="70" cy="76"/>
          </a:xfrm>
        </p:grpSpPr>
        <p:sp>
          <p:nvSpPr>
            <p:cNvPr id="116" name="Freeform 109"/>
            <p:cNvSpPr>
              <a:spLocks/>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7" name="Freeform 110"/>
            <p:cNvSpPr>
              <a:spLocks/>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8" name="Freeform 111"/>
            <p:cNvSpPr>
              <a:spLocks/>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9" name="Freeform 112"/>
            <p:cNvSpPr>
              <a:spLocks/>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0" name="Freeform 113"/>
            <p:cNvSpPr>
              <a:spLocks/>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1" name="Freeform 114"/>
            <p:cNvSpPr>
              <a:spLocks/>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2" name="Freeform 115"/>
            <p:cNvSpPr>
              <a:spLocks/>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3" name="Freeform 116"/>
            <p:cNvSpPr>
              <a:spLocks/>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4" name="Freeform 117"/>
            <p:cNvSpPr>
              <a:spLocks/>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5" name="Freeform 118"/>
            <p:cNvSpPr>
              <a:spLocks/>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27" name="Freeform 120"/>
            <p:cNvSpPr>
              <a:spLocks/>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8" name="Freeform 121"/>
            <p:cNvSpPr>
              <a:spLocks/>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9" name="Freeform 122"/>
            <p:cNvSpPr>
              <a:spLocks/>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0" name="Freeform 123"/>
            <p:cNvSpPr>
              <a:spLocks/>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1" name="Group 124"/>
          <p:cNvGrpSpPr>
            <a:grpSpLocks/>
          </p:cNvGrpSpPr>
          <p:nvPr/>
        </p:nvGrpSpPr>
        <p:grpSpPr bwMode="auto">
          <a:xfrm>
            <a:off x="2029950" y="3681166"/>
            <a:ext cx="139921" cy="65972"/>
            <a:chOff x="375" y="2315"/>
            <a:chExt cx="139" cy="71"/>
          </a:xfrm>
        </p:grpSpPr>
        <p:sp>
          <p:nvSpPr>
            <p:cNvPr id="132" name="Freeform 125"/>
            <p:cNvSpPr>
              <a:spLocks/>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3" name="Freeform 126"/>
            <p:cNvSpPr>
              <a:spLocks/>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4" name="Freeform 127"/>
            <p:cNvSpPr>
              <a:spLocks/>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5" name="Freeform 128"/>
            <p:cNvSpPr>
              <a:spLocks/>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6" name="Freeform 129"/>
            <p:cNvSpPr>
              <a:spLocks/>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7" name="Group 130"/>
          <p:cNvGrpSpPr>
            <a:grpSpLocks/>
          </p:cNvGrpSpPr>
          <p:nvPr/>
        </p:nvGrpSpPr>
        <p:grpSpPr bwMode="auto">
          <a:xfrm>
            <a:off x="2032970" y="3565947"/>
            <a:ext cx="58384" cy="131945"/>
            <a:chOff x="378" y="2191"/>
            <a:chExt cx="58" cy="142"/>
          </a:xfrm>
        </p:grpSpPr>
        <p:sp>
          <p:nvSpPr>
            <p:cNvPr id="138" name="Freeform 131"/>
            <p:cNvSpPr>
              <a:spLocks/>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9" name="Freeform 132"/>
            <p:cNvSpPr>
              <a:spLocks/>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40" name="Group 133"/>
          <p:cNvGrpSpPr>
            <a:grpSpLocks/>
          </p:cNvGrpSpPr>
          <p:nvPr/>
        </p:nvGrpSpPr>
        <p:grpSpPr bwMode="auto">
          <a:xfrm>
            <a:off x="2063168" y="3699750"/>
            <a:ext cx="141934" cy="65972"/>
            <a:chOff x="408" y="2335"/>
            <a:chExt cx="141" cy="71"/>
          </a:xfrm>
        </p:grpSpPr>
        <p:sp>
          <p:nvSpPr>
            <p:cNvPr id="141" name="Freeform 134"/>
            <p:cNvSpPr>
              <a:spLocks/>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42" name="Freeform 135"/>
            <p:cNvSpPr>
              <a:spLocks/>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3" name="Freeform 136"/>
            <p:cNvSpPr>
              <a:spLocks/>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4" name="Freeform 137"/>
            <p:cNvSpPr>
              <a:spLocks/>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5" name="Freeform 138"/>
            <p:cNvSpPr>
              <a:spLocks/>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headEnd/>
            <a:tailEnd/>
          </a:ln>
        </p:spPr>
        <p:txBody>
          <a:bodyPr/>
          <a:lstStyle/>
          <a:p>
            <a:pPr algn="ctr" eaLnBrk="1" hangingPunct="1"/>
            <a:endParaRPr lang="zh-CN" altLang="en-US" sz="900" b="1">
              <a:latin typeface="微软雅黑" pitchFamily="34" charset="-122"/>
              <a:ea typeface="微软雅黑" pitchFamily="34" charset="-122"/>
            </a:endParaRPr>
          </a:p>
        </p:txBody>
      </p:sp>
      <p:grpSp>
        <p:nvGrpSpPr>
          <p:cNvPr id="148" name="Group 141"/>
          <p:cNvGrpSpPr>
            <a:grpSpLocks/>
          </p:cNvGrpSpPr>
          <p:nvPr/>
        </p:nvGrpSpPr>
        <p:grpSpPr bwMode="auto">
          <a:xfrm>
            <a:off x="1835671" y="3528780"/>
            <a:ext cx="222464" cy="71547"/>
            <a:chOff x="182" y="2151"/>
            <a:chExt cx="221" cy="77"/>
          </a:xfrm>
        </p:grpSpPr>
        <p:sp>
          <p:nvSpPr>
            <p:cNvPr id="149" name="Freeform 142"/>
            <p:cNvSpPr>
              <a:spLocks/>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0" name="Freeform 143"/>
            <p:cNvSpPr>
              <a:spLocks/>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51" name="Freeform 144"/>
          <p:cNvSpPr>
            <a:spLocks/>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2" name="Freeform 145"/>
          <p:cNvSpPr>
            <a:spLocks/>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3" name="Freeform 146"/>
          <p:cNvSpPr>
            <a:spLocks/>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4" name="Freeform 147"/>
          <p:cNvSpPr>
            <a:spLocks/>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5" name="Freeform 148"/>
          <p:cNvSpPr>
            <a:spLocks/>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6" name="Freeform 149"/>
          <p:cNvSpPr>
            <a:spLocks/>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7" name="Freeform 150"/>
          <p:cNvSpPr>
            <a:spLocks/>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8" name="Freeform 151"/>
          <p:cNvSpPr>
            <a:spLocks/>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9" name="Freeform 152"/>
          <p:cNvSpPr>
            <a:spLocks/>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0" name="Freeform 153"/>
          <p:cNvSpPr>
            <a:spLocks/>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1" name="Freeform 154"/>
          <p:cNvSpPr>
            <a:spLocks/>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2" name="Freeform 155"/>
          <p:cNvSpPr>
            <a:spLocks/>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3" name="Freeform 156"/>
          <p:cNvSpPr>
            <a:spLocks/>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4" name="Freeform 157"/>
          <p:cNvSpPr>
            <a:spLocks/>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5" name="Freeform 158"/>
          <p:cNvSpPr>
            <a:spLocks/>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6" name="Freeform 159"/>
          <p:cNvSpPr>
            <a:spLocks/>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7" name="Freeform 160"/>
          <p:cNvSpPr>
            <a:spLocks/>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168" name="Group 161"/>
          <p:cNvGrpSpPr>
            <a:grpSpLocks/>
          </p:cNvGrpSpPr>
          <p:nvPr/>
        </p:nvGrpSpPr>
        <p:grpSpPr bwMode="auto">
          <a:xfrm>
            <a:off x="2031963" y="3353162"/>
            <a:ext cx="99655" cy="56681"/>
            <a:chOff x="377" y="1962"/>
            <a:chExt cx="99" cy="61"/>
          </a:xfrm>
        </p:grpSpPr>
        <p:sp>
          <p:nvSpPr>
            <p:cNvPr id="169" name="Freeform 162"/>
            <p:cNvSpPr>
              <a:spLocks/>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70" name="Freeform 163"/>
            <p:cNvSpPr>
              <a:spLocks/>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1" name="Freeform 164"/>
            <p:cNvSpPr>
              <a:spLocks/>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2" name="Freeform 165"/>
            <p:cNvSpPr>
              <a:spLocks/>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3" name="Freeform 166"/>
            <p:cNvSpPr>
              <a:spLocks/>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4" name="Freeform 167"/>
            <p:cNvSpPr>
              <a:spLocks/>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5" name="Freeform 168"/>
            <p:cNvSpPr>
              <a:spLocks/>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6" name="Freeform 169"/>
            <p:cNvSpPr>
              <a:spLocks/>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7" name="Freeform 170"/>
            <p:cNvSpPr>
              <a:spLocks/>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8" name="Freeform 171"/>
            <p:cNvSpPr>
              <a:spLocks/>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79" name="Group 172"/>
          <p:cNvGrpSpPr>
            <a:grpSpLocks/>
          </p:cNvGrpSpPr>
          <p:nvPr/>
        </p:nvGrpSpPr>
        <p:grpSpPr bwMode="auto">
          <a:xfrm>
            <a:off x="1815539" y="3228651"/>
            <a:ext cx="230517" cy="243448"/>
            <a:chOff x="162" y="1828"/>
            <a:chExt cx="229" cy="262"/>
          </a:xfrm>
        </p:grpSpPr>
        <p:sp>
          <p:nvSpPr>
            <p:cNvPr id="180" name="Freeform 173"/>
            <p:cNvSpPr>
              <a:spLocks/>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1" name="Freeform 174"/>
            <p:cNvSpPr>
              <a:spLocks/>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2" name="Freeform 175"/>
            <p:cNvSpPr>
              <a:spLocks/>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3" name="Freeform 176"/>
            <p:cNvSpPr>
              <a:spLocks/>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4" name="Freeform 177"/>
            <p:cNvSpPr>
              <a:spLocks/>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5" name="Freeform 178"/>
            <p:cNvSpPr>
              <a:spLocks/>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6" name="Freeform 179"/>
            <p:cNvSpPr>
              <a:spLocks/>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7" name="Freeform 180"/>
            <p:cNvSpPr>
              <a:spLocks/>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8" name="Freeform 181"/>
            <p:cNvSpPr>
              <a:spLocks/>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9" name="Freeform 182"/>
            <p:cNvSpPr>
              <a:spLocks/>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0" name="Freeform 183"/>
            <p:cNvSpPr>
              <a:spLocks/>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1" name="Freeform 184"/>
            <p:cNvSpPr>
              <a:spLocks/>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2" name="Freeform 185"/>
            <p:cNvSpPr>
              <a:spLocks/>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3" name="Freeform 186"/>
            <p:cNvSpPr>
              <a:spLocks/>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94" name="Group 187"/>
          <p:cNvGrpSpPr>
            <a:grpSpLocks/>
          </p:cNvGrpSpPr>
          <p:nvPr/>
        </p:nvGrpSpPr>
        <p:grpSpPr bwMode="auto">
          <a:xfrm>
            <a:off x="1794400" y="3397763"/>
            <a:ext cx="123814" cy="155175"/>
            <a:chOff x="141" y="2010"/>
            <a:chExt cx="123" cy="167"/>
          </a:xfrm>
        </p:grpSpPr>
        <p:sp>
          <p:nvSpPr>
            <p:cNvPr id="195" name="Freeform 188"/>
            <p:cNvSpPr>
              <a:spLocks/>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96" name="Freeform 189"/>
            <p:cNvSpPr>
              <a:spLocks/>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97" name="Freeform 190"/>
          <p:cNvSpPr>
            <a:spLocks/>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8" name="Freeform 191"/>
          <p:cNvSpPr>
            <a:spLocks/>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9" name="Freeform 192"/>
          <p:cNvSpPr>
            <a:spLocks/>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202" name="Group 195"/>
          <p:cNvGrpSpPr>
            <a:grpSpLocks/>
          </p:cNvGrpSpPr>
          <p:nvPr/>
        </p:nvGrpSpPr>
        <p:grpSpPr bwMode="auto">
          <a:xfrm>
            <a:off x="6678537" y="3085555"/>
            <a:ext cx="449960" cy="289908"/>
            <a:chOff x="4993" y="1674"/>
            <a:chExt cx="447" cy="312"/>
          </a:xfrm>
        </p:grpSpPr>
        <p:grpSp>
          <p:nvGrpSpPr>
            <p:cNvPr id="203" name="Group 196"/>
            <p:cNvGrpSpPr>
              <a:grpSpLocks/>
            </p:cNvGrpSpPr>
            <p:nvPr/>
          </p:nvGrpSpPr>
          <p:grpSpPr bwMode="auto">
            <a:xfrm>
              <a:off x="4993" y="1674"/>
              <a:ext cx="345" cy="282"/>
              <a:chOff x="4993" y="1674"/>
              <a:chExt cx="345" cy="282"/>
            </a:xfrm>
          </p:grpSpPr>
          <p:grpSp>
            <p:nvGrpSpPr>
              <p:cNvPr id="236" name="Group 197"/>
              <p:cNvGrpSpPr>
                <a:grpSpLocks/>
              </p:cNvGrpSpPr>
              <p:nvPr/>
            </p:nvGrpSpPr>
            <p:grpSpPr bwMode="auto">
              <a:xfrm>
                <a:off x="4993" y="1674"/>
                <a:ext cx="345" cy="282"/>
                <a:chOff x="4993" y="1674"/>
                <a:chExt cx="345" cy="282"/>
              </a:xfrm>
            </p:grpSpPr>
            <p:grpSp>
              <p:nvGrpSpPr>
                <p:cNvPr id="245" name="Group 198"/>
                <p:cNvGrpSpPr>
                  <a:grpSpLocks/>
                </p:cNvGrpSpPr>
                <p:nvPr/>
              </p:nvGrpSpPr>
              <p:grpSpPr bwMode="auto">
                <a:xfrm>
                  <a:off x="4993" y="1833"/>
                  <a:ext cx="345" cy="123"/>
                  <a:chOff x="4993" y="1833"/>
                  <a:chExt cx="345" cy="123"/>
                </a:xfrm>
              </p:grpSpPr>
              <p:sp>
                <p:nvSpPr>
                  <p:cNvPr id="251" name="Freeform 199"/>
                  <p:cNvSpPr>
                    <a:spLocks/>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2" name="Freeform 200"/>
                  <p:cNvSpPr>
                    <a:spLocks/>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3" name="Freeform 201"/>
                  <p:cNvSpPr>
                    <a:spLocks/>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246" name="Freeform 202"/>
                <p:cNvSpPr>
                  <a:spLocks/>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247" name="Group 203"/>
                <p:cNvGrpSpPr>
                  <a:grpSpLocks/>
                </p:cNvGrpSpPr>
                <p:nvPr/>
              </p:nvGrpSpPr>
              <p:grpSpPr bwMode="auto">
                <a:xfrm>
                  <a:off x="5020" y="1674"/>
                  <a:ext cx="279" cy="176"/>
                  <a:chOff x="5020" y="1674"/>
                  <a:chExt cx="279" cy="176"/>
                </a:xfrm>
              </p:grpSpPr>
              <p:sp>
                <p:nvSpPr>
                  <p:cNvPr id="248" name="Freeform 204"/>
                  <p:cNvSpPr>
                    <a:spLocks/>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49" name="Freeform 205"/>
                  <p:cNvSpPr>
                    <a:spLocks/>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0" name="Freeform 206"/>
                  <p:cNvSpPr>
                    <a:spLocks/>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237" name="Group 207"/>
              <p:cNvGrpSpPr>
                <a:grpSpLocks/>
              </p:cNvGrpSpPr>
              <p:nvPr/>
            </p:nvGrpSpPr>
            <p:grpSpPr bwMode="auto">
              <a:xfrm>
                <a:off x="5212" y="1846"/>
                <a:ext cx="113" cy="80"/>
                <a:chOff x="5212" y="1846"/>
                <a:chExt cx="113" cy="80"/>
              </a:xfrm>
            </p:grpSpPr>
            <p:sp>
              <p:nvSpPr>
                <p:cNvPr id="238" name="Freeform 208"/>
                <p:cNvSpPr>
                  <a:spLocks/>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204" name="Group 215"/>
            <p:cNvGrpSpPr>
              <a:grpSpLocks/>
            </p:cNvGrpSpPr>
            <p:nvPr/>
          </p:nvGrpSpPr>
          <p:grpSpPr bwMode="auto">
            <a:xfrm>
              <a:off x="5170" y="1848"/>
              <a:ext cx="270" cy="138"/>
              <a:chOff x="5170" y="1848"/>
              <a:chExt cx="270" cy="138"/>
            </a:xfrm>
          </p:grpSpPr>
          <p:grpSp>
            <p:nvGrpSpPr>
              <p:cNvPr id="205" name="Group 216"/>
              <p:cNvGrpSpPr>
                <a:grpSpLocks/>
              </p:cNvGrpSpPr>
              <p:nvPr/>
            </p:nvGrpSpPr>
            <p:grpSpPr bwMode="auto">
              <a:xfrm>
                <a:off x="5188" y="1923"/>
                <a:ext cx="43" cy="32"/>
                <a:chOff x="5188" y="1923"/>
                <a:chExt cx="43" cy="32"/>
              </a:xfrm>
            </p:grpSpPr>
            <p:sp>
              <p:nvSpPr>
                <p:cNvPr id="234" name="Freeform 217"/>
                <p:cNvSpPr>
                  <a:spLocks/>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5" name="Freeform 218"/>
                <p:cNvSpPr>
                  <a:spLocks/>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206" name="Group 219"/>
              <p:cNvGrpSpPr>
                <a:grpSpLocks/>
              </p:cNvGrpSpPr>
              <p:nvPr/>
            </p:nvGrpSpPr>
            <p:grpSpPr bwMode="auto">
              <a:xfrm>
                <a:off x="5170" y="1848"/>
                <a:ext cx="270" cy="138"/>
                <a:chOff x="5170" y="1848"/>
                <a:chExt cx="270" cy="138"/>
              </a:xfrm>
            </p:grpSpPr>
            <p:sp>
              <p:nvSpPr>
                <p:cNvPr id="207" name="Freeform 220"/>
                <p:cNvSpPr>
                  <a:spLocks/>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8" name="Freeform 221"/>
                <p:cNvSpPr>
                  <a:spLocks/>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9" name="Freeform 222"/>
                <p:cNvSpPr>
                  <a:spLocks/>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10" name="Freeform 223"/>
                <p:cNvSpPr>
                  <a:spLocks/>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1" name="Freeform 224"/>
                <p:cNvSpPr>
                  <a:spLocks/>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2" name="Freeform 225"/>
                <p:cNvSpPr>
                  <a:spLocks/>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nvGrpSpPr>
          <p:cNvPr id="261" name="Group 254"/>
          <p:cNvGrpSpPr>
            <a:grpSpLocks/>
          </p:cNvGrpSpPr>
          <p:nvPr/>
        </p:nvGrpSpPr>
        <p:grpSpPr bwMode="auto">
          <a:xfrm>
            <a:off x="7012736" y="3258385"/>
            <a:ext cx="144954" cy="73406"/>
            <a:chOff x="5325" y="1860"/>
            <a:chExt cx="144" cy="79"/>
          </a:xfrm>
        </p:grpSpPr>
        <p:grpSp>
          <p:nvGrpSpPr>
            <p:cNvPr id="262" name="Group 255"/>
            <p:cNvGrpSpPr>
              <a:grpSpLocks/>
            </p:cNvGrpSpPr>
            <p:nvPr/>
          </p:nvGrpSpPr>
          <p:grpSpPr bwMode="auto">
            <a:xfrm>
              <a:off x="5325" y="1860"/>
              <a:ext cx="125" cy="63"/>
              <a:chOff x="5325" y="1860"/>
              <a:chExt cx="125" cy="63"/>
            </a:xfrm>
          </p:grpSpPr>
          <p:sp>
            <p:nvSpPr>
              <p:cNvPr id="266" name="Freeform 256"/>
              <p:cNvSpPr>
                <a:spLocks/>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7" name="Freeform 257"/>
              <p:cNvSpPr>
                <a:spLocks/>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8" name="Freeform 258"/>
              <p:cNvSpPr>
                <a:spLocks/>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9" name="Freeform 259"/>
              <p:cNvSpPr>
                <a:spLocks/>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0" name="Freeform 260"/>
              <p:cNvSpPr>
                <a:spLocks/>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1" name="Freeform 261"/>
              <p:cNvSpPr>
                <a:spLocks/>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2" name="Freeform 262"/>
              <p:cNvSpPr>
                <a:spLocks/>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3" name="Freeform 263"/>
              <p:cNvSpPr>
                <a:spLocks/>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4" name="Freeform 264"/>
              <p:cNvSpPr>
                <a:spLocks/>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63" name="Group 265"/>
            <p:cNvGrpSpPr>
              <a:grpSpLocks/>
            </p:cNvGrpSpPr>
            <p:nvPr/>
          </p:nvGrpSpPr>
          <p:grpSpPr bwMode="auto">
            <a:xfrm>
              <a:off x="5432" y="1894"/>
              <a:ext cx="37" cy="45"/>
              <a:chOff x="5432" y="1894"/>
              <a:chExt cx="37" cy="45"/>
            </a:xfrm>
          </p:grpSpPr>
          <p:sp>
            <p:nvSpPr>
              <p:cNvPr id="264" name="Freeform 266"/>
              <p:cNvSpPr>
                <a:spLocks/>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5" name="Freeform 267"/>
              <p:cNvSpPr>
                <a:spLocks/>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sp>
        <p:nvSpPr>
          <p:cNvPr id="275" name="Freeform 268"/>
          <p:cNvSpPr>
            <a:spLocks/>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76" name="Freeform 269"/>
          <p:cNvSpPr>
            <a:spLocks/>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7" name="Freeform 270"/>
          <p:cNvSpPr>
            <a:spLocks/>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8" name="Freeform 271"/>
          <p:cNvSpPr>
            <a:spLocks/>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9" name="Freeform 272"/>
          <p:cNvSpPr>
            <a:spLocks/>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0" name="Freeform 273"/>
          <p:cNvSpPr>
            <a:spLocks/>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1" name="Freeform 274"/>
          <p:cNvSpPr>
            <a:spLocks/>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2" name="Freeform 275"/>
          <p:cNvSpPr>
            <a:spLocks/>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3" name="Freeform 276"/>
          <p:cNvSpPr>
            <a:spLocks/>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4" name="Freeform 277"/>
          <p:cNvSpPr>
            <a:spLocks/>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5" name="Freeform 278"/>
          <p:cNvSpPr>
            <a:spLocks/>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286" name="Group 279"/>
          <p:cNvGrpSpPr>
            <a:grpSpLocks/>
          </p:cNvGrpSpPr>
          <p:nvPr/>
        </p:nvGrpSpPr>
        <p:grpSpPr bwMode="auto">
          <a:xfrm>
            <a:off x="6951331" y="3299269"/>
            <a:ext cx="116768" cy="65973"/>
            <a:chOff x="5264" y="1904"/>
            <a:chExt cx="116" cy="71"/>
          </a:xfrm>
        </p:grpSpPr>
        <p:sp>
          <p:nvSpPr>
            <p:cNvPr id="287" name="Freeform 280"/>
            <p:cNvSpPr>
              <a:spLocks/>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88" name="Freeform 281"/>
            <p:cNvSpPr>
              <a:spLocks/>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9" name="Freeform 282"/>
            <p:cNvSpPr>
              <a:spLocks/>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0" name="Freeform 283"/>
            <p:cNvSpPr>
              <a:spLocks/>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1" name="Freeform 284"/>
            <p:cNvSpPr>
              <a:spLocks/>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2" name="Freeform 285"/>
            <p:cNvSpPr>
              <a:spLocks/>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3" name="Freeform 286"/>
            <p:cNvSpPr>
              <a:spLocks/>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4" name="Freeform 287"/>
            <p:cNvSpPr>
              <a:spLocks/>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5" name="Freeform 288"/>
            <p:cNvSpPr>
              <a:spLocks/>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6" name="Freeform 289"/>
            <p:cNvSpPr>
              <a:spLocks/>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97" name="Group 290"/>
          <p:cNvGrpSpPr>
            <a:grpSpLocks/>
          </p:cNvGrpSpPr>
          <p:nvPr/>
        </p:nvGrpSpPr>
        <p:grpSpPr bwMode="auto">
          <a:xfrm>
            <a:off x="7049981" y="3154315"/>
            <a:ext cx="269775" cy="283404"/>
            <a:chOff x="5362" y="1748"/>
            <a:chExt cx="268" cy="305"/>
          </a:xfrm>
        </p:grpSpPr>
        <p:sp>
          <p:nvSpPr>
            <p:cNvPr id="298" name="Freeform 291"/>
            <p:cNvSpPr>
              <a:spLocks/>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9" name="Freeform 292"/>
            <p:cNvSpPr>
              <a:spLocks/>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0" name="Freeform 293"/>
            <p:cNvSpPr>
              <a:spLocks/>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1" name="Freeform 294"/>
            <p:cNvSpPr>
              <a:spLocks/>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2" name="Freeform 295"/>
            <p:cNvSpPr>
              <a:spLocks/>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3" name="Freeform 296"/>
            <p:cNvSpPr>
              <a:spLocks/>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4" name="Freeform 297"/>
            <p:cNvSpPr>
              <a:spLocks/>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5" name="Freeform 298"/>
            <p:cNvSpPr>
              <a:spLocks/>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6" name="Freeform 299"/>
            <p:cNvSpPr>
              <a:spLocks/>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7" name="Freeform 300"/>
            <p:cNvSpPr>
              <a:spLocks/>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8" name="Freeform 301"/>
            <p:cNvSpPr>
              <a:spLocks/>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9" name="Freeform 302"/>
            <p:cNvSpPr>
              <a:spLocks/>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0" name="Freeform 303"/>
            <p:cNvSpPr>
              <a:spLocks/>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1" name="Freeform 304"/>
            <p:cNvSpPr>
              <a:spLocks/>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312" name="Group 305"/>
          <p:cNvGrpSpPr>
            <a:grpSpLocks/>
          </p:cNvGrpSpPr>
          <p:nvPr/>
        </p:nvGrpSpPr>
        <p:grpSpPr bwMode="auto">
          <a:xfrm>
            <a:off x="7199967" y="3351304"/>
            <a:ext cx="144954" cy="180263"/>
            <a:chOff x="5511" y="1960"/>
            <a:chExt cx="144" cy="194"/>
          </a:xfrm>
        </p:grpSpPr>
        <p:sp>
          <p:nvSpPr>
            <p:cNvPr id="313" name="Freeform 306"/>
            <p:cNvSpPr>
              <a:spLocks/>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14" name="Freeform 307"/>
            <p:cNvSpPr>
              <a:spLocks/>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317" name="Group 310"/>
          <p:cNvGrpSpPr>
            <a:grpSpLocks/>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7" name="Group 320"/>
          <p:cNvGrpSpPr>
            <a:grpSpLocks/>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29" name="Group 322"/>
            <p:cNvGrpSpPr>
              <a:grpSpLocks/>
            </p:cNvGrpSpPr>
            <p:nvPr/>
          </p:nvGrpSpPr>
          <p:grpSpPr bwMode="auto">
            <a:xfrm>
              <a:off x="1367" y="829"/>
              <a:ext cx="393" cy="214"/>
              <a:chOff x="2928" y="3744"/>
              <a:chExt cx="528" cy="336"/>
            </a:xfrm>
          </p:grpSpPr>
          <p:grpSp>
            <p:nvGrpSpPr>
              <p:cNvPr id="330" name="Group 323"/>
              <p:cNvGrpSpPr>
                <a:grpSpLocks/>
              </p:cNvGrpSpPr>
              <p:nvPr/>
            </p:nvGrpSpPr>
            <p:grpSpPr bwMode="auto">
              <a:xfrm>
                <a:off x="3024" y="3744"/>
                <a:ext cx="432" cy="240"/>
                <a:chOff x="2736" y="3648"/>
                <a:chExt cx="432" cy="240"/>
              </a:xfrm>
            </p:grpSpPr>
            <p:grpSp>
              <p:nvGrpSpPr>
                <p:cNvPr id="345" name="Group 324"/>
                <p:cNvGrpSpPr>
                  <a:grpSpLocks/>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8" name="Freeform 326"/>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1" name="Group 330"/>
              <p:cNvGrpSpPr>
                <a:grpSpLocks/>
              </p:cNvGrpSpPr>
              <p:nvPr/>
            </p:nvGrpSpPr>
            <p:grpSpPr bwMode="auto">
              <a:xfrm>
                <a:off x="2976" y="3792"/>
                <a:ext cx="432" cy="240"/>
                <a:chOff x="2736" y="3648"/>
                <a:chExt cx="432" cy="240"/>
              </a:xfrm>
            </p:grpSpPr>
            <p:grpSp>
              <p:nvGrpSpPr>
                <p:cNvPr id="339" name="Group 331"/>
                <p:cNvGrpSpPr>
                  <a:grpSpLocks/>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2" name="Freeform 333"/>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2" name="Group 337"/>
              <p:cNvGrpSpPr>
                <a:grpSpLocks/>
              </p:cNvGrpSpPr>
              <p:nvPr/>
            </p:nvGrpSpPr>
            <p:grpSpPr bwMode="auto">
              <a:xfrm>
                <a:off x="2928" y="3840"/>
                <a:ext cx="432" cy="240"/>
                <a:chOff x="2736" y="3648"/>
                <a:chExt cx="432" cy="240"/>
              </a:xfrm>
            </p:grpSpPr>
            <p:grpSp>
              <p:nvGrpSpPr>
                <p:cNvPr id="333" name="Group 338"/>
                <p:cNvGrpSpPr>
                  <a:grpSpLocks/>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36" name="Freeform 340"/>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sp>
        <p:nvSpPr>
          <p:cNvPr id="351" name="Freeform 344"/>
          <p:cNvSpPr>
            <a:spLocks/>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2" name="Freeform 345"/>
          <p:cNvSpPr>
            <a:spLocks/>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3" name="Freeform 346"/>
          <p:cNvSpPr>
            <a:spLocks/>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SMTP</a:t>
            </a: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SMTP</a:t>
            </a: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POP3</a:t>
            </a: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发送方</a:t>
            </a:r>
          </a:p>
          <a:p>
            <a:pPr algn="ctr" eaLnBrk="1" hangingPunct="1"/>
            <a:r>
              <a:rPr kumimoji="1" lang="zh-CN" altLang="en-US" sz="900" b="1">
                <a:latin typeface="微软雅黑" pitchFamily="34" charset="-122"/>
                <a:ea typeface="微软雅黑" pitchFamily="34" charset="-122"/>
              </a:rPr>
              <a:t>邮件服务器</a:t>
            </a: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用户邮箱</a:t>
            </a: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接收方</a:t>
            </a: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a:t>
            </a:r>
            <a:r>
              <a:rPr kumimoji="1" lang="zh-CN" altLang="en-US" sz="900" b="1" dirty="0">
                <a:solidFill>
                  <a:srgbClr val="0000FF"/>
                </a:solidFill>
                <a:latin typeface="微软雅黑" pitchFamily="34" charset="-122"/>
                <a:ea typeface="微软雅黑" pitchFamily="34" charset="-122"/>
              </a:rPr>
              <a:t>发送邮件</a:t>
            </a:r>
            <a:r>
              <a:rPr kumimoji="1" lang="en-US" altLang="zh-CN" sz="900" b="1" dirty="0">
                <a:solidFill>
                  <a:srgbClr val="0000FF"/>
                </a:solidFill>
                <a:latin typeface="微软雅黑" pitchFamily="34" charset="-122"/>
                <a:ea typeface="微软雅黑" pitchFamily="34" charset="-122"/>
              </a:rPr>
              <a:t>)</a:t>
            </a: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a:t>
            </a: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a:t>
            </a:r>
            <a:r>
              <a:rPr kumimoji="1" lang="zh-CN" altLang="en-US" sz="900" b="1">
                <a:solidFill>
                  <a:srgbClr val="0000FF"/>
                </a:solidFill>
                <a:latin typeface="微软雅黑" pitchFamily="34" charset="-122"/>
                <a:ea typeface="微软雅黑" pitchFamily="34" charset="-122"/>
              </a:rPr>
              <a:t>读取邮件</a:t>
            </a:r>
            <a:r>
              <a:rPr kumimoji="1" lang="en-US" altLang="zh-CN" sz="900" b="1">
                <a:solidFill>
                  <a:srgbClr val="0000FF"/>
                </a:solidFill>
                <a:latin typeface="微软雅黑" pitchFamily="34" charset="-122"/>
                <a:ea typeface="微软雅黑" pitchFamily="34" charset="-122"/>
              </a:rPr>
              <a:t>)</a:t>
            </a: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互联网</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发件方</a:t>
            </a: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endParaRPr kumimoji="1" lang="en-US" altLang="zh-CN"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TCP </a:t>
            </a:r>
            <a:r>
              <a:rPr kumimoji="1" lang="zh-CN" altLang="en-US" sz="900" b="1">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发件人</a:t>
            </a:r>
          </a:p>
        </p:txBody>
      </p:sp>
      <p:grpSp>
        <p:nvGrpSpPr>
          <p:cNvPr id="254" name="Group 247"/>
          <p:cNvGrpSpPr>
            <a:grpSpLocks/>
          </p:cNvGrpSpPr>
          <p:nvPr/>
        </p:nvGrpSpPr>
        <p:grpSpPr bwMode="auto">
          <a:xfrm>
            <a:off x="6953345" y="3415418"/>
            <a:ext cx="350305" cy="144024"/>
            <a:chOff x="5266" y="2029"/>
            <a:chExt cx="348" cy="155"/>
          </a:xfrm>
        </p:grpSpPr>
        <p:sp>
          <p:nvSpPr>
            <p:cNvPr id="255" name="Freeform 248"/>
            <p:cNvSpPr>
              <a:spLocks/>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6" name="Freeform 249"/>
            <p:cNvSpPr>
              <a:spLocks/>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7" name="Freeform 250"/>
            <p:cNvSpPr>
              <a:spLocks/>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8" name="Freeform 251"/>
            <p:cNvSpPr>
              <a:spLocks/>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9" name="Freeform 252"/>
            <p:cNvSpPr>
              <a:spLocks/>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0" name="Freeform 253"/>
            <p:cNvSpPr>
              <a:spLocks/>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2970466875"/>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7800" name="Visio" r:id="rId6" imgW="3561172" imgH="4347469" progId="">
                  <p:embed/>
                </p:oleObj>
              </mc:Choice>
              <mc:Fallback>
                <p:oleObj name="Visio" r:id="rId6" imgW="3561172" imgH="4347469" progId="">
                  <p:embed/>
                  <p:pic>
                    <p:nvPicPr>
                      <p:cNvPr id="0" name="Picture 88"/>
                      <p:cNvPicPr>
                        <a:picLocks noChangeAspect="1" noChangeArrowheads="1"/>
                      </p:cNvPicPr>
                      <p:nvPr/>
                    </p:nvPicPr>
                    <p:blipFill>
                      <a:blip r:embed="rId7">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148611729"/>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7801" name="Visio" r:id="rId8" imgW="3561172" imgH="4347469" progId="">
                  <p:embed/>
                </p:oleObj>
              </mc:Choice>
              <mc:Fallback>
                <p:oleObj name="Visio" r:id="rId8" imgW="3561172" imgH="4347469" progId="">
                  <p:embed/>
                  <p:pic>
                    <p:nvPicPr>
                      <p:cNvPr id="0" name="Picture 89"/>
                      <p:cNvPicPr>
                        <a:picLocks noChangeAspect="1" noChangeArrowheads="1"/>
                      </p:cNvPicPr>
                      <p:nvPr/>
                    </p:nvPicPr>
                    <p:blipFill>
                      <a:blip r:embed="rId9">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收件人</a:t>
            </a:r>
          </a:p>
        </p:txBody>
      </p:sp>
    </p:spTree>
    <p:extLst>
      <p:ext uri="{BB962C8B-B14F-4D97-AF65-F5344CB8AC3E}">
        <p14:creationId xmlns:p14="http://schemas.microsoft.com/office/powerpoint/2010/main" val="2095328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3000" fill="hold" grpId="0" nodeType="with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wipe(left)">
                                      <p:cBhvr>
                                        <p:cTn id="7" dur="100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334858" y="60065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两种不同的通信方式</a:t>
            </a:r>
          </a:p>
        </p:txBody>
      </p:sp>
      <p:graphicFrame>
        <p:nvGraphicFramePr>
          <p:cNvPr id="8" name="Object 383"/>
          <p:cNvGraphicFramePr>
            <a:graphicFrameLocks noChangeAspect="1"/>
          </p:cNvGraphicFramePr>
          <p:nvPr>
            <p:extLst>
              <p:ext uri="{D42A27DB-BD31-4B8C-83A1-F6EECF244321}">
                <p14:modId xmlns:p14="http://schemas.microsoft.com/office/powerpoint/2010/main" val="3790318932"/>
              </p:ext>
            </p:extLst>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28822" name="VISIO" r:id="rId3" imgW="1687068" imgH="964692" progId="">
                  <p:embed/>
                </p:oleObj>
              </mc:Choice>
              <mc:Fallback>
                <p:oleObj name="VISIO" r:id="rId3" imgW="1687068" imgH="964692"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905" y="3061396"/>
                        <a:ext cx="1597512" cy="84277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 name="Object 383"/>
          <p:cNvGraphicFramePr>
            <a:graphicFrameLocks noChangeAspect="1"/>
          </p:cNvGraphicFramePr>
          <p:nvPr>
            <p:extLst>
              <p:ext uri="{D42A27DB-BD31-4B8C-83A1-F6EECF244321}">
                <p14:modId xmlns:p14="http://schemas.microsoft.com/office/powerpoint/2010/main" val="3708949018"/>
              </p:ext>
            </p:extLst>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28823" name="VISIO" r:id="rId5" imgW="1687068" imgH="964692" progId="">
                  <p:embed/>
                </p:oleObj>
              </mc:Choice>
              <mc:Fallback>
                <p:oleObj name="VISIO" r:id="rId5" imgW="1687068" imgH="964692" progId="">
                  <p:embed/>
                  <p:pic>
                    <p:nvPicPr>
                      <p:cNvPr id="0"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655" y="2998336"/>
                        <a:ext cx="1597279" cy="842777"/>
                      </a:xfrm>
                      <a:prstGeom prst="rect">
                        <a:avLst/>
                      </a:prstGeom>
                      <a:noFill/>
                      <a:effectLst>
                        <a:outerShdw dist="25400" dir="54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1" name="Freeform 4"/>
          <p:cNvSpPr>
            <a:spLocks/>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发送方</a:t>
            </a: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solidFill>
                  <a:srgbClr val="0000FF"/>
                </a:solidFill>
                <a:latin typeface="微软雅黑" pitchFamily="34" charset="-122"/>
                <a:ea typeface="微软雅黑" pitchFamily="34" charset="-122"/>
              </a:rPr>
              <a:t>邮件缓存</a:t>
            </a: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接收方</a:t>
            </a:r>
          </a:p>
          <a:p>
            <a:pPr algn="ctr" eaLnBrk="1" hangingPunct="1"/>
            <a:r>
              <a:rPr kumimoji="1" lang="zh-CN" altLang="en-US" sz="900" b="1">
                <a:latin typeface="微软雅黑" pitchFamily="34" charset="-122"/>
                <a:ea typeface="微软雅黑" pitchFamily="34" charset="-122"/>
              </a:rPr>
              <a:t>邮件服务器</a:t>
            </a: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18" name="Group 11"/>
          <p:cNvGrpSpPr>
            <a:grpSpLocks/>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28" name="Group 21"/>
          <p:cNvGrpSpPr>
            <a:grpSpLocks/>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0" name="Group 23"/>
            <p:cNvGrpSpPr>
              <a:grpSpLocks/>
            </p:cNvGrpSpPr>
            <p:nvPr/>
          </p:nvGrpSpPr>
          <p:grpSpPr bwMode="auto">
            <a:xfrm>
              <a:off x="1367" y="829"/>
              <a:ext cx="393" cy="214"/>
              <a:chOff x="2928" y="3744"/>
              <a:chExt cx="528" cy="336"/>
            </a:xfrm>
          </p:grpSpPr>
          <p:grpSp>
            <p:nvGrpSpPr>
              <p:cNvPr id="31" name="Group 24"/>
              <p:cNvGrpSpPr>
                <a:grpSpLocks/>
              </p:cNvGrpSpPr>
              <p:nvPr/>
            </p:nvGrpSpPr>
            <p:grpSpPr bwMode="auto">
              <a:xfrm>
                <a:off x="3024" y="3744"/>
                <a:ext cx="432" cy="240"/>
                <a:chOff x="2736" y="3648"/>
                <a:chExt cx="432" cy="240"/>
              </a:xfrm>
            </p:grpSpPr>
            <p:grpSp>
              <p:nvGrpSpPr>
                <p:cNvPr id="46" name="Group 25"/>
                <p:cNvGrpSpPr>
                  <a:grpSpLocks/>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9" name="Freeform 27"/>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 name="Group 31"/>
              <p:cNvGrpSpPr>
                <a:grpSpLocks/>
              </p:cNvGrpSpPr>
              <p:nvPr/>
            </p:nvGrpSpPr>
            <p:grpSpPr bwMode="auto">
              <a:xfrm>
                <a:off x="2976" y="3792"/>
                <a:ext cx="432" cy="240"/>
                <a:chOff x="2736" y="3648"/>
                <a:chExt cx="432" cy="240"/>
              </a:xfrm>
            </p:grpSpPr>
            <p:grpSp>
              <p:nvGrpSpPr>
                <p:cNvPr id="40" name="Group 32"/>
                <p:cNvGrpSpPr>
                  <a:grpSpLocks/>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3" name="Freeform 34"/>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 name="Group 38"/>
              <p:cNvGrpSpPr>
                <a:grpSpLocks/>
              </p:cNvGrpSpPr>
              <p:nvPr/>
            </p:nvGrpSpPr>
            <p:grpSpPr bwMode="auto">
              <a:xfrm>
                <a:off x="2928" y="3840"/>
                <a:ext cx="432" cy="240"/>
                <a:chOff x="2736" y="3648"/>
                <a:chExt cx="432" cy="240"/>
              </a:xfrm>
            </p:grpSpPr>
            <p:grpSp>
              <p:nvGrpSpPr>
                <p:cNvPr id="34" name="Group 39"/>
                <p:cNvGrpSpPr>
                  <a:grpSpLocks/>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 name="Freeform 41"/>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grpSp>
        <p:nvGrpSpPr>
          <p:cNvPr id="52" name="Group 45"/>
          <p:cNvGrpSpPr>
            <a:grpSpLocks/>
          </p:cNvGrpSpPr>
          <p:nvPr/>
        </p:nvGrpSpPr>
        <p:grpSpPr bwMode="auto">
          <a:xfrm>
            <a:off x="1900095" y="3171970"/>
            <a:ext cx="560690" cy="593753"/>
            <a:chOff x="246" y="1767"/>
            <a:chExt cx="557" cy="639"/>
          </a:xfrm>
        </p:grpSpPr>
        <p:grpSp>
          <p:nvGrpSpPr>
            <p:cNvPr id="53" name="Group 46"/>
            <p:cNvGrpSpPr>
              <a:grpSpLocks/>
            </p:cNvGrpSpPr>
            <p:nvPr/>
          </p:nvGrpSpPr>
          <p:grpSpPr bwMode="auto">
            <a:xfrm>
              <a:off x="246" y="1943"/>
              <a:ext cx="557" cy="463"/>
              <a:chOff x="246" y="1943"/>
              <a:chExt cx="557" cy="463"/>
            </a:xfrm>
          </p:grpSpPr>
          <p:sp>
            <p:nvSpPr>
              <p:cNvPr id="106" name="Freeform 47"/>
              <p:cNvSpPr>
                <a:spLocks/>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nvGrpSpPr>
              <p:cNvPr id="107" name="Group 48"/>
              <p:cNvGrpSpPr>
                <a:grpSpLocks/>
              </p:cNvGrpSpPr>
              <p:nvPr/>
            </p:nvGrpSpPr>
            <p:grpSpPr bwMode="auto">
              <a:xfrm>
                <a:off x="246" y="1943"/>
                <a:ext cx="551" cy="121"/>
                <a:chOff x="246" y="1943"/>
                <a:chExt cx="551" cy="121"/>
              </a:xfrm>
            </p:grpSpPr>
            <p:sp>
              <p:nvSpPr>
                <p:cNvPr id="109" name="Freeform 49"/>
                <p:cNvSpPr>
                  <a:spLocks/>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0" name="Freeform 50"/>
                <p:cNvSpPr>
                  <a:spLocks/>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1" name="Freeform 51"/>
                <p:cNvSpPr>
                  <a:spLocks/>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108" name="Freeform 52"/>
              <p:cNvSpPr>
                <a:spLocks/>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grpSp>
          <p:nvGrpSpPr>
            <p:cNvPr id="54" name="Group 53"/>
            <p:cNvGrpSpPr>
              <a:grpSpLocks/>
            </p:cNvGrpSpPr>
            <p:nvPr/>
          </p:nvGrpSpPr>
          <p:grpSpPr bwMode="auto">
            <a:xfrm>
              <a:off x="325" y="1767"/>
              <a:ext cx="383" cy="268"/>
              <a:chOff x="325" y="1767"/>
              <a:chExt cx="383" cy="268"/>
            </a:xfrm>
          </p:grpSpPr>
          <p:grpSp>
            <p:nvGrpSpPr>
              <p:cNvPr id="55" name="Group 54"/>
              <p:cNvGrpSpPr>
                <a:grpSpLocks/>
              </p:cNvGrpSpPr>
              <p:nvPr/>
            </p:nvGrpSpPr>
            <p:grpSpPr bwMode="auto">
              <a:xfrm>
                <a:off x="412" y="1767"/>
                <a:ext cx="296" cy="243"/>
                <a:chOff x="412" y="1767"/>
                <a:chExt cx="296" cy="243"/>
              </a:xfrm>
            </p:grpSpPr>
            <p:grpSp>
              <p:nvGrpSpPr>
                <p:cNvPr id="88" name="Group 55"/>
                <p:cNvGrpSpPr>
                  <a:grpSpLocks/>
                </p:cNvGrpSpPr>
                <p:nvPr/>
              </p:nvGrpSpPr>
              <p:grpSpPr bwMode="auto">
                <a:xfrm>
                  <a:off x="412" y="1767"/>
                  <a:ext cx="296" cy="243"/>
                  <a:chOff x="412" y="1767"/>
                  <a:chExt cx="296" cy="243"/>
                </a:xfrm>
              </p:grpSpPr>
              <p:grpSp>
                <p:nvGrpSpPr>
                  <p:cNvPr id="97" name="Group 56"/>
                  <p:cNvGrpSpPr>
                    <a:grpSpLocks/>
                  </p:cNvGrpSpPr>
                  <p:nvPr/>
                </p:nvGrpSpPr>
                <p:grpSpPr bwMode="auto">
                  <a:xfrm>
                    <a:off x="412" y="1904"/>
                    <a:ext cx="296" cy="106"/>
                    <a:chOff x="412" y="1904"/>
                    <a:chExt cx="296" cy="106"/>
                  </a:xfrm>
                </p:grpSpPr>
                <p:sp>
                  <p:nvSpPr>
                    <p:cNvPr id="103" name="Freeform 57"/>
                    <p:cNvSpPr>
                      <a:spLocks/>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4" name="Freeform 58"/>
                    <p:cNvSpPr>
                      <a:spLocks/>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5" name="Freeform 59"/>
                    <p:cNvSpPr>
                      <a:spLocks/>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98" name="Freeform 60"/>
                  <p:cNvSpPr>
                    <a:spLocks/>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99" name="Group 61"/>
                  <p:cNvGrpSpPr>
                    <a:grpSpLocks/>
                  </p:cNvGrpSpPr>
                  <p:nvPr/>
                </p:nvGrpSpPr>
                <p:grpSpPr bwMode="auto">
                  <a:xfrm>
                    <a:off x="446" y="1767"/>
                    <a:ext cx="239" cy="151"/>
                    <a:chOff x="446" y="1767"/>
                    <a:chExt cx="239" cy="151"/>
                  </a:xfrm>
                </p:grpSpPr>
                <p:sp>
                  <p:nvSpPr>
                    <p:cNvPr id="100" name="Freeform 62"/>
                    <p:cNvSpPr>
                      <a:spLocks/>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1" name="Freeform 63"/>
                    <p:cNvSpPr>
                      <a:spLocks/>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2" name="Freeform 64"/>
                    <p:cNvSpPr>
                      <a:spLocks/>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89" name="Group 65"/>
                <p:cNvGrpSpPr>
                  <a:grpSpLocks/>
                </p:cNvGrpSpPr>
                <p:nvPr/>
              </p:nvGrpSpPr>
              <p:grpSpPr bwMode="auto">
                <a:xfrm>
                  <a:off x="424" y="1915"/>
                  <a:ext cx="97" cy="69"/>
                  <a:chOff x="424" y="1915"/>
                  <a:chExt cx="97" cy="69"/>
                </a:xfrm>
              </p:grpSpPr>
              <p:sp>
                <p:nvSpPr>
                  <p:cNvPr id="90" name="Freeform 66"/>
                  <p:cNvSpPr>
                    <a:spLocks/>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56" name="Group 73"/>
              <p:cNvGrpSpPr>
                <a:grpSpLocks/>
              </p:cNvGrpSpPr>
              <p:nvPr/>
            </p:nvGrpSpPr>
            <p:grpSpPr bwMode="auto">
              <a:xfrm>
                <a:off x="325" y="1917"/>
                <a:ext cx="231" cy="118"/>
                <a:chOff x="325" y="1917"/>
                <a:chExt cx="231" cy="118"/>
              </a:xfrm>
            </p:grpSpPr>
            <p:grpSp>
              <p:nvGrpSpPr>
                <p:cNvPr id="57" name="Group 74"/>
                <p:cNvGrpSpPr>
                  <a:grpSpLocks/>
                </p:cNvGrpSpPr>
                <p:nvPr/>
              </p:nvGrpSpPr>
              <p:grpSpPr bwMode="auto">
                <a:xfrm>
                  <a:off x="504" y="1981"/>
                  <a:ext cx="37" cy="28"/>
                  <a:chOff x="504" y="1981"/>
                  <a:chExt cx="37" cy="28"/>
                </a:xfrm>
              </p:grpSpPr>
              <p:sp>
                <p:nvSpPr>
                  <p:cNvPr id="86" name="Freeform 75"/>
                  <p:cNvSpPr>
                    <a:spLocks/>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87" name="Freeform 76"/>
                  <p:cNvSpPr>
                    <a:spLocks/>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58" name="Group 77"/>
                <p:cNvGrpSpPr>
                  <a:grpSpLocks/>
                </p:cNvGrpSpPr>
                <p:nvPr/>
              </p:nvGrpSpPr>
              <p:grpSpPr bwMode="auto">
                <a:xfrm>
                  <a:off x="325" y="1917"/>
                  <a:ext cx="231" cy="118"/>
                  <a:chOff x="325" y="1917"/>
                  <a:chExt cx="231" cy="118"/>
                </a:xfrm>
              </p:grpSpPr>
              <p:sp>
                <p:nvSpPr>
                  <p:cNvPr id="59" name="Freeform 78"/>
                  <p:cNvSpPr>
                    <a:spLocks/>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0" name="Freeform 79"/>
                  <p:cNvSpPr>
                    <a:spLocks/>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1" name="Freeform 80"/>
                  <p:cNvSpPr>
                    <a:spLocks/>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2" name="Freeform 81"/>
                  <p:cNvSpPr>
                    <a:spLocks/>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3" name="Freeform 82"/>
                  <p:cNvSpPr>
                    <a:spLocks/>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4" name="Freeform 83"/>
                  <p:cNvSpPr>
                    <a:spLocks/>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grpSp>
        <p:nvGrpSpPr>
          <p:cNvPr id="112" name="Group 105"/>
          <p:cNvGrpSpPr>
            <a:grpSpLocks/>
          </p:cNvGrpSpPr>
          <p:nvPr/>
        </p:nvGrpSpPr>
        <p:grpSpPr bwMode="auto">
          <a:xfrm>
            <a:off x="1941367" y="3269534"/>
            <a:ext cx="55364" cy="100353"/>
            <a:chOff x="287" y="1872"/>
            <a:chExt cx="55" cy="108"/>
          </a:xfrm>
        </p:grpSpPr>
        <p:sp>
          <p:nvSpPr>
            <p:cNvPr id="113" name="Freeform 106"/>
            <p:cNvSpPr>
              <a:spLocks/>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4" name="Freeform 107"/>
            <p:cNvSpPr>
              <a:spLocks/>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15" name="Group 108"/>
          <p:cNvGrpSpPr>
            <a:grpSpLocks/>
          </p:cNvGrpSpPr>
          <p:nvPr/>
        </p:nvGrpSpPr>
        <p:grpSpPr bwMode="auto">
          <a:xfrm>
            <a:off x="1932308" y="3211925"/>
            <a:ext cx="70463" cy="70619"/>
            <a:chOff x="278" y="1810"/>
            <a:chExt cx="70" cy="76"/>
          </a:xfrm>
        </p:grpSpPr>
        <p:sp>
          <p:nvSpPr>
            <p:cNvPr id="116" name="Freeform 109"/>
            <p:cNvSpPr>
              <a:spLocks/>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7" name="Freeform 110"/>
            <p:cNvSpPr>
              <a:spLocks/>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8" name="Freeform 111"/>
            <p:cNvSpPr>
              <a:spLocks/>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9" name="Freeform 112"/>
            <p:cNvSpPr>
              <a:spLocks/>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0" name="Freeform 113"/>
            <p:cNvSpPr>
              <a:spLocks/>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1" name="Freeform 114"/>
            <p:cNvSpPr>
              <a:spLocks/>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2" name="Freeform 115"/>
            <p:cNvSpPr>
              <a:spLocks/>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3" name="Freeform 116"/>
            <p:cNvSpPr>
              <a:spLocks/>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4" name="Freeform 117"/>
            <p:cNvSpPr>
              <a:spLocks/>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5" name="Freeform 118"/>
            <p:cNvSpPr>
              <a:spLocks/>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27" name="Freeform 120"/>
            <p:cNvSpPr>
              <a:spLocks/>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8" name="Freeform 121"/>
            <p:cNvSpPr>
              <a:spLocks/>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9" name="Freeform 122"/>
            <p:cNvSpPr>
              <a:spLocks/>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0" name="Freeform 123"/>
            <p:cNvSpPr>
              <a:spLocks/>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1" name="Group 124"/>
          <p:cNvGrpSpPr>
            <a:grpSpLocks/>
          </p:cNvGrpSpPr>
          <p:nvPr/>
        </p:nvGrpSpPr>
        <p:grpSpPr bwMode="auto">
          <a:xfrm>
            <a:off x="2029950" y="3681166"/>
            <a:ext cx="139921" cy="65972"/>
            <a:chOff x="375" y="2315"/>
            <a:chExt cx="139" cy="71"/>
          </a:xfrm>
        </p:grpSpPr>
        <p:sp>
          <p:nvSpPr>
            <p:cNvPr id="132" name="Freeform 125"/>
            <p:cNvSpPr>
              <a:spLocks/>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3" name="Freeform 126"/>
            <p:cNvSpPr>
              <a:spLocks/>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4" name="Freeform 127"/>
            <p:cNvSpPr>
              <a:spLocks/>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5" name="Freeform 128"/>
            <p:cNvSpPr>
              <a:spLocks/>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6" name="Freeform 129"/>
            <p:cNvSpPr>
              <a:spLocks/>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7" name="Group 130"/>
          <p:cNvGrpSpPr>
            <a:grpSpLocks/>
          </p:cNvGrpSpPr>
          <p:nvPr/>
        </p:nvGrpSpPr>
        <p:grpSpPr bwMode="auto">
          <a:xfrm>
            <a:off x="2032970" y="3565947"/>
            <a:ext cx="58384" cy="131945"/>
            <a:chOff x="378" y="2191"/>
            <a:chExt cx="58" cy="142"/>
          </a:xfrm>
        </p:grpSpPr>
        <p:sp>
          <p:nvSpPr>
            <p:cNvPr id="138" name="Freeform 131"/>
            <p:cNvSpPr>
              <a:spLocks/>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9" name="Freeform 132"/>
            <p:cNvSpPr>
              <a:spLocks/>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40" name="Group 133"/>
          <p:cNvGrpSpPr>
            <a:grpSpLocks/>
          </p:cNvGrpSpPr>
          <p:nvPr/>
        </p:nvGrpSpPr>
        <p:grpSpPr bwMode="auto">
          <a:xfrm>
            <a:off x="2063168" y="3699750"/>
            <a:ext cx="141934" cy="65972"/>
            <a:chOff x="408" y="2335"/>
            <a:chExt cx="141" cy="71"/>
          </a:xfrm>
        </p:grpSpPr>
        <p:sp>
          <p:nvSpPr>
            <p:cNvPr id="141" name="Freeform 134"/>
            <p:cNvSpPr>
              <a:spLocks/>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42" name="Freeform 135"/>
            <p:cNvSpPr>
              <a:spLocks/>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3" name="Freeform 136"/>
            <p:cNvSpPr>
              <a:spLocks/>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4" name="Freeform 137"/>
            <p:cNvSpPr>
              <a:spLocks/>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5" name="Freeform 138"/>
            <p:cNvSpPr>
              <a:spLocks/>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headEnd/>
            <a:tailEnd/>
          </a:ln>
        </p:spPr>
        <p:txBody>
          <a:bodyPr/>
          <a:lstStyle/>
          <a:p>
            <a:pPr algn="ctr" eaLnBrk="1" hangingPunct="1"/>
            <a:endParaRPr lang="zh-CN" altLang="en-US" sz="900" b="1">
              <a:latin typeface="微软雅黑" pitchFamily="34" charset="-122"/>
              <a:ea typeface="微软雅黑" pitchFamily="34" charset="-122"/>
            </a:endParaRPr>
          </a:p>
        </p:txBody>
      </p:sp>
      <p:grpSp>
        <p:nvGrpSpPr>
          <p:cNvPr id="148" name="Group 141"/>
          <p:cNvGrpSpPr>
            <a:grpSpLocks/>
          </p:cNvGrpSpPr>
          <p:nvPr/>
        </p:nvGrpSpPr>
        <p:grpSpPr bwMode="auto">
          <a:xfrm>
            <a:off x="1835671" y="3528780"/>
            <a:ext cx="222464" cy="71547"/>
            <a:chOff x="182" y="2151"/>
            <a:chExt cx="221" cy="77"/>
          </a:xfrm>
        </p:grpSpPr>
        <p:sp>
          <p:nvSpPr>
            <p:cNvPr id="149" name="Freeform 142"/>
            <p:cNvSpPr>
              <a:spLocks/>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0" name="Freeform 143"/>
            <p:cNvSpPr>
              <a:spLocks/>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51" name="Freeform 144"/>
          <p:cNvSpPr>
            <a:spLocks/>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2" name="Freeform 145"/>
          <p:cNvSpPr>
            <a:spLocks/>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3" name="Freeform 146"/>
          <p:cNvSpPr>
            <a:spLocks/>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4" name="Freeform 147"/>
          <p:cNvSpPr>
            <a:spLocks/>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5" name="Freeform 148"/>
          <p:cNvSpPr>
            <a:spLocks/>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6" name="Freeform 149"/>
          <p:cNvSpPr>
            <a:spLocks/>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7" name="Freeform 150"/>
          <p:cNvSpPr>
            <a:spLocks/>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8" name="Freeform 151"/>
          <p:cNvSpPr>
            <a:spLocks/>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9" name="Freeform 152"/>
          <p:cNvSpPr>
            <a:spLocks/>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0" name="Freeform 153"/>
          <p:cNvSpPr>
            <a:spLocks/>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1" name="Freeform 154"/>
          <p:cNvSpPr>
            <a:spLocks/>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2" name="Freeform 155"/>
          <p:cNvSpPr>
            <a:spLocks/>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3" name="Freeform 156"/>
          <p:cNvSpPr>
            <a:spLocks/>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4" name="Freeform 157"/>
          <p:cNvSpPr>
            <a:spLocks/>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5" name="Freeform 158"/>
          <p:cNvSpPr>
            <a:spLocks/>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6" name="Freeform 159"/>
          <p:cNvSpPr>
            <a:spLocks/>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7" name="Freeform 160"/>
          <p:cNvSpPr>
            <a:spLocks/>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168" name="Group 161"/>
          <p:cNvGrpSpPr>
            <a:grpSpLocks/>
          </p:cNvGrpSpPr>
          <p:nvPr/>
        </p:nvGrpSpPr>
        <p:grpSpPr bwMode="auto">
          <a:xfrm>
            <a:off x="2031963" y="3353162"/>
            <a:ext cx="99655" cy="56681"/>
            <a:chOff x="377" y="1962"/>
            <a:chExt cx="99" cy="61"/>
          </a:xfrm>
        </p:grpSpPr>
        <p:sp>
          <p:nvSpPr>
            <p:cNvPr id="169" name="Freeform 162"/>
            <p:cNvSpPr>
              <a:spLocks/>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70" name="Freeform 163"/>
            <p:cNvSpPr>
              <a:spLocks/>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1" name="Freeform 164"/>
            <p:cNvSpPr>
              <a:spLocks/>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2" name="Freeform 165"/>
            <p:cNvSpPr>
              <a:spLocks/>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3" name="Freeform 166"/>
            <p:cNvSpPr>
              <a:spLocks/>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4" name="Freeform 167"/>
            <p:cNvSpPr>
              <a:spLocks/>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5" name="Freeform 168"/>
            <p:cNvSpPr>
              <a:spLocks/>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6" name="Freeform 169"/>
            <p:cNvSpPr>
              <a:spLocks/>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7" name="Freeform 170"/>
            <p:cNvSpPr>
              <a:spLocks/>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8" name="Freeform 171"/>
            <p:cNvSpPr>
              <a:spLocks/>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79" name="Group 172"/>
          <p:cNvGrpSpPr>
            <a:grpSpLocks/>
          </p:cNvGrpSpPr>
          <p:nvPr/>
        </p:nvGrpSpPr>
        <p:grpSpPr bwMode="auto">
          <a:xfrm>
            <a:off x="1815539" y="3228651"/>
            <a:ext cx="230517" cy="243448"/>
            <a:chOff x="162" y="1828"/>
            <a:chExt cx="229" cy="262"/>
          </a:xfrm>
        </p:grpSpPr>
        <p:sp>
          <p:nvSpPr>
            <p:cNvPr id="180" name="Freeform 173"/>
            <p:cNvSpPr>
              <a:spLocks/>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1" name="Freeform 174"/>
            <p:cNvSpPr>
              <a:spLocks/>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2" name="Freeform 175"/>
            <p:cNvSpPr>
              <a:spLocks/>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3" name="Freeform 176"/>
            <p:cNvSpPr>
              <a:spLocks/>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4" name="Freeform 177"/>
            <p:cNvSpPr>
              <a:spLocks/>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5" name="Freeform 178"/>
            <p:cNvSpPr>
              <a:spLocks/>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6" name="Freeform 179"/>
            <p:cNvSpPr>
              <a:spLocks/>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7" name="Freeform 180"/>
            <p:cNvSpPr>
              <a:spLocks/>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8" name="Freeform 181"/>
            <p:cNvSpPr>
              <a:spLocks/>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9" name="Freeform 182"/>
            <p:cNvSpPr>
              <a:spLocks/>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0" name="Freeform 183"/>
            <p:cNvSpPr>
              <a:spLocks/>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1" name="Freeform 184"/>
            <p:cNvSpPr>
              <a:spLocks/>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2" name="Freeform 185"/>
            <p:cNvSpPr>
              <a:spLocks/>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3" name="Freeform 186"/>
            <p:cNvSpPr>
              <a:spLocks/>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94" name="Group 187"/>
          <p:cNvGrpSpPr>
            <a:grpSpLocks/>
          </p:cNvGrpSpPr>
          <p:nvPr/>
        </p:nvGrpSpPr>
        <p:grpSpPr bwMode="auto">
          <a:xfrm>
            <a:off x="1794400" y="3397763"/>
            <a:ext cx="123814" cy="155175"/>
            <a:chOff x="141" y="2010"/>
            <a:chExt cx="123" cy="167"/>
          </a:xfrm>
        </p:grpSpPr>
        <p:sp>
          <p:nvSpPr>
            <p:cNvPr id="195" name="Freeform 188"/>
            <p:cNvSpPr>
              <a:spLocks/>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96" name="Freeform 189"/>
            <p:cNvSpPr>
              <a:spLocks/>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97" name="Freeform 190"/>
          <p:cNvSpPr>
            <a:spLocks/>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8" name="Freeform 191"/>
          <p:cNvSpPr>
            <a:spLocks/>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9" name="Freeform 192"/>
          <p:cNvSpPr>
            <a:spLocks/>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202" name="Group 195"/>
          <p:cNvGrpSpPr>
            <a:grpSpLocks/>
          </p:cNvGrpSpPr>
          <p:nvPr/>
        </p:nvGrpSpPr>
        <p:grpSpPr bwMode="auto">
          <a:xfrm>
            <a:off x="6678537" y="3085555"/>
            <a:ext cx="449960" cy="289908"/>
            <a:chOff x="4993" y="1674"/>
            <a:chExt cx="447" cy="312"/>
          </a:xfrm>
        </p:grpSpPr>
        <p:grpSp>
          <p:nvGrpSpPr>
            <p:cNvPr id="203" name="Group 196"/>
            <p:cNvGrpSpPr>
              <a:grpSpLocks/>
            </p:cNvGrpSpPr>
            <p:nvPr/>
          </p:nvGrpSpPr>
          <p:grpSpPr bwMode="auto">
            <a:xfrm>
              <a:off x="4993" y="1674"/>
              <a:ext cx="345" cy="282"/>
              <a:chOff x="4993" y="1674"/>
              <a:chExt cx="345" cy="282"/>
            </a:xfrm>
          </p:grpSpPr>
          <p:grpSp>
            <p:nvGrpSpPr>
              <p:cNvPr id="236" name="Group 197"/>
              <p:cNvGrpSpPr>
                <a:grpSpLocks/>
              </p:cNvGrpSpPr>
              <p:nvPr/>
            </p:nvGrpSpPr>
            <p:grpSpPr bwMode="auto">
              <a:xfrm>
                <a:off x="4993" y="1674"/>
                <a:ext cx="345" cy="282"/>
                <a:chOff x="4993" y="1674"/>
                <a:chExt cx="345" cy="282"/>
              </a:xfrm>
            </p:grpSpPr>
            <p:grpSp>
              <p:nvGrpSpPr>
                <p:cNvPr id="245" name="Group 198"/>
                <p:cNvGrpSpPr>
                  <a:grpSpLocks/>
                </p:cNvGrpSpPr>
                <p:nvPr/>
              </p:nvGrpSpPr>
              <p:grpSpPr bwMode="auto">
                <a:xfrm>
                  <a:off x="4993" y="1833"/>
                  <a:ext cx="345" cy="123"/>
                  <a:chOff x="4993" y="1833"/>
                  <a:chExt cx="345" cy="123"/>
                </a:xfrm>
              </p:grpSpPr>
              <p:sp>
                <p:nvSpPr>
                  <p:cNvPr id="251" name="Freeform 199"/>
                  <p:cNvSpPr>
                    <a:spLocks/>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2" name="Freeform 200"/>
                  <p:cNvSpPr>
                    <a:spLocks/>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3" name="Freeform 201"/>
                  <p:cNvSpPr>
                    <a:spLocks/>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246" name="Freeform 202"/>
                <p:cNvSpPr>
                  <a:spLocks/>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247" name="Group 203"/>
                <p:cNvGrpSpPr>
                  <a:grpSpLocks/>
                </p:cNvGrpSpPr>
                <p:nvPr/>
              </p:nvGrpSpPr>
              <p:grpSpPr bwMode="auto">
                <a:xfrm>
                  <a:off x="5020" y="1674"/>
                  <a:ext cx="279" cy="176"/>
                  <a:chOff x="5020" y="1674"/>
                  <a:chExt cx="279" cy="176"/>
                </a:xfrm>
              </p:grpSpPr>
              <p:sp>
                <p:nvSpPr>
                  <p:cNvPr id="248" name="Freeform 204"/>
                  <p:cNvSpPr>
                    <a:spLocks/>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49" name="Freeform 205"/>
                  <p:cNvSpPr>
                    <a:spLocks/>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0" name="Freeform 206"/>
                  <p:cNvSpPr>
                    <a:spLocks/>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237" name="Group 207"/>
              <p:cNvGrpSpPr>
                <a:grpSpLocks/>
              </p:cNvGrpSpPr>
              <p:nvPr/>
            </p:nvGrpSpPr>
            <p:grpSpPr bwMode="auto">
              <a:xfrm>
                <a:off x="5212" y="1846"/>
                <a:ext cx="113" cy="80"/>
                <a:chOff x="5212" y="1846"/>
                <a:chExt cx="113" cy="80"/>
              </a:xfrm>
            </p:grpSpPr>
            <p:sp>
              <p:nvSpPr>
                <p:cNvPr id="238" name="Freeform 208"/>
                <p:cNvSpPr>
                  <a:spLocks/>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204" name="Group 215"/>
            <p:cNvGrpSpPr>
              <a:grpSpLocks/>
            </p:cNvGrpSpPr>
            <p:nvPr/>
          </p:nvGrpSpPr>
          <p:grpSpPr bwMode="auto">
            <a:xfrm>
              <a:off x="5170" y="1848"/>
              <a:ext cx="270" cy="138"/>
              <a:chOff x="5170" y="1848"/>
              <a:chExt cx="270" cy="138"/>
            </a:xfrm>
          </p:grpSpPr>
          <p:grpSp>
            <p:nvGrpSpPr>
              <p:cNvPr id="205" name="Group 216"/>
              <p:cNvGrpSpPr>
                <a:grpSpLocks/>
              </p:cNvGrpSpPr>
              <p:nvPr/>
            </p:nvGrpSpPr>
            <p:grpSpPr bwMode="auto">
              <a:xfrm>
                <a:off x="5188" y="1923"/>
                <a:ext cx="43" cy="32"/>
                <a:chOff x="5188" y="1923"/>
                <a:chExt cx="43" cy="32"/>
              </a:xfrm>
            </p:grpSpPr>
            <p:sp>
              <p:nvSpPr>
                <p:cNvPr id="234" name="Freeform 217"/>
                <p:cNvSpPr>
                  <a:spLocks/>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5" name="Freeform 218"/>
                <p:cNvSpPr>
                  <a:spLocks/>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206" name="Group 219"/>
              <p:cNvGrpSpPr>
                <a:grpSpLocks/>
              </p:cNvGrpSpPr>
              <p:nvPr/>
            </p:nvGrpSpPr>
            <p:grpSpPr bwMode="auto">
              <a:xfrm>
                <a:off x="5170" y="1848"/>
                <a:ext cx="270" cy="138"/>
                <a:chOff x="5170" y="1848"/>
                <a:chExt cx="270" cy="138"/>
              </a:xfrm>
            </p:grpSpPr>
            <p:sp>
              <p:nvSpPr>
                <p:cNvPr id="207" name="Freeform 220"/>
                <p:cNvSpPr>
                  <a:spLocks/>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8" name="Freeform 221"/>
                <p:cNvSpPr>
                  <a:spLocks/>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9" name="Freeform 222"/>
                <p:cNvSpPr>
                  <a:spLocks/>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10" name="Freeform 223"/>
                <p:cNvSpPr>
                  <a:spLocks/>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1" name="Freeform 224"/>
                <p:cNvSpPr>
                  <a:spLocks/>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2" name="Freeform 225"/>
                <p:cNvSpPr>
                  <a:spLocks/>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nvGrpSpPr>
          <p:cNvPr id="261" name="Group 254"/>
          <p:cNvGrpSpPr>
            <a:grpSpLocks/>
          </p:cNvGrpSpPr>
          <p:nvPr/>
        </p:nvGrpSpPr>
        <p:grpSpPr bwMode="auto">
          <a:xfrm>
            <a:off x="7012736" y="3258385"/>
            <a:ext cx="144954" cy="73406"/>
            <a:chOff x="5325" y="1860"/>
            <a:chExt cx="144" cy="79"/>
          </a:xfrm>
        </p:grpSpPr>
        <p:grpSp>
          <p:nvGrpSpPr>
            <p:cNvPr id="262" name="Group 255"/>
            <p:cNvGrpSpPr>
              <a:grpSpLocks/>
            </p:cNvGrpSpPr>
            <p:nvPr/>
          </p:nvGrpSpPr>
          <p:grpSpPr bwMode="auto">
            <a:xfrm>
              <a:off x="5325" y="1860"/>
              <a:ext cx="125" cy="63"/>
              <a:chOff x="5325" y="1860"/>
              <a:chExt cx="125" cy="63"/>
            </a:xfrm>
          </p:grpSpPr>
          <p:sp>
            <p:nvSpPr>
              <p:cNvPr id="266" name="Freeform 256"/>
              <p:cNvSpPr>
                <a:spLocks/>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7" name="Freeform 257"/>
              <p:cNvSpPr>
                <a:spLocks/>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8" name="Freeform 258"/>
              <p:cNvSpPr>
                <a:spLocks/>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9" name="Freeform 259"/>
              <p:cNvSpPr>
                <a:spLocks/>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0" name="Freeform 260"/>
              <p:cNvSpPr>
                <a:spLocks/>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1" name="Freeform 261"/>
              <p:cNvSpPr>
                <a:spLocks/>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2" name="Freeform 262"/>
              <p:cNvSpPr>
                <a:spLocks/>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3" name="Freeform 263"/>
              <p:cNvSpPr>
                <a:spLocks/>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4" name="Freeform 264"/>
              <p:cNvSpPr>
                <a:spLocks/>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63" name="Group 265"/>
            <p:cNvGrpSpPr>
              <a:grpSpLocks/>
            </p:cNvGrpSpPr>
            <p:nvPr/>
          </p:nvGrpSpPr>
          <p:grpSpPr bwMode="auto">
            <a:xfrm>
              <a:off x="5432" y="1894"/>
              <a:ext cx="37" cy="45"/>
              <a:chOff x="5432" y="1894"/>
              <a:chExt cx="37" cy="45"/>
            </a:xfrm>
          </p:grpSpPr>
          <p:sp>
            <p:nvSpPr>
              <p:cNvPr id="264" name="Freeform 266"/>
              <p:cNvSpPr>
                <a:spLocks/>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5" name="Freeform 267"/>
              <p:cNvSpPr>
                <a:spLocks/>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sp>
        <p:nvSpPr>
          <p:cNvPr id="275" name="Freeform 268"/>
          <p:cNvSpPr>
            <a:spLocks/>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76" name="Freeform 269"/>
          <p:cNvSpPr>
            <a:spLocks/>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7" name="Freeform 270"/>
          <p:cNvSpPr>
            <a:spLocks/>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8" name="Freeform 271"/>
          <p:cNvSpPr>
            <a:spLocks/>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9" name="Freeform 272"/>
          <p:cNvSpPr>
            <a:spLocks/>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0" name="Freeform 273"/>
          <p:cNvSpPr>
            <a:spLocks/>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1" name="Freeform 274"/>
          <p:cNvSpPr>
            <a:spLocks/>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2" name="Freeform 275"/>
          <p:cNvSpPr>
            <a:spLocks/>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3" name="Freeform 276"/>
          <p:cNvSpPr>
            <a:spLocks/>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4" name="Freeform 277"/>
          <p:cNvSpPr>
            <a:spLocks/>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5" name="Freeform 278"/>
          <p:cNvSpPr>
            <a:spLocks/>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286" name="Group 279"/>
          <p:cNvGrpSpPr>
            <a:grpSpLocks/>
          </p:cNvGrpSpPr>
          <p:nvPr/>
        </p:nvGrpSpPr>
        <p:grpSpPr bwMode="auto">
          <a:xfrm>
            <a:off x="6951331" y="3299269"/>
            <a:ext cx="116768" cy="65973"/>
            <a:chOff x="5264" y="1904"/>
            <a:chExt cx="116" cy="71"/>
          </a:xfrm>
        </p:grpSpPr>
        <p:sp>
          <p:nvSpPr>
            <p:cNvPr id="287" name="Freeform 280"/>
            <p:cNvSpPr>
              <a:spLocks/>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88" name="Freeform 281"/>
            <p:cNvSpPr>
              <a:spLocks/>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9" name="Freeform 282"/>
            <p:cNvSpPr>
              <a:spLocks/>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0" name="Freeform 283"/>
            <p:cNvSpPr>
              <a:spLocks/>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1" name="Freeform 284"/>
            <p:cNvSpPr>
              <a:spLocks/>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2" name="Freeform 285"/>
            <p:cNvSpPr>
              <a:spLocks/>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3" name="Freeform 286"/>
            <p:cNvSpPr>
              <a:spLocks/>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4" name="Freeform 287"/>
            <p:cNvSpPr>
              <a:spLocks/>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5" name="Freeform 288"/>
            <p:cNvSpPr>
              <a:spLocks/>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6" name="Freeform 289"/>
            <p:cNvSpPr>
              <a:spLocks/>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97" name="Group 290"/>
          <p:cNvGrpSpPr>
            <a:grpSpLocks/>
          </p:cNvGrpSpPr>
          <p:nvPr/>
        </p:nvGrpSpPr>
        <p:grpSpPr bwMode="auto">
          <a:xfrm>
            <a:off x="7049981" y="3154315"/>
            <a:ext cx="269775" cy="283404"/>
            <a:chOff x="5362" y="1748"/>
            <a:chExt cx="268" cy="305"/>
          </a:xfrm>
        </p:grpSpPr>
        <p:sp>
          <p:nvSpPr>
            <p:cNvPr id="298" name="Freeform 291"/>
            <p:cNvSpPr>
              <a:spLocks/>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9" name="Freeform 292"/>
            <p:cNvSpPr>
              <a:spLocks/>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0" name="Freeform 293"/>
            <p:cNvSpPr>
              <a:spLocks/>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1" name="Freeform 294"/>
            <p:cNvSpPr>
              <a:spLocks/>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2" name="Freeform 295"/>
            <p:cNvSpPr>
              <a:spLocks/>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3" name="Freeform 296"/>
            <p:cNvSpPr>
              <a:spLocks/>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4" name="Freeform 297"/>
            <p:cNvSpPr>
              <a:spLocks/>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5" name="Freeform 298"/>
            <p:cNvSpPr>
              <a:spLocks/>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6" name="Freeform 299"/>
            <p:cNvSpPr>
              <a:spLocks/>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7" name="Freeform 300"/>
            <p:cNvSpPr>
              <a:spLocks/>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8" name="Freeform 301"/>
            <p:cNvSpPr>
              <a:spLocks/>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9" name="Freeform 302"/>
            <p:cNvSpPr>
              <a:spLocks/>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0" name="Freeform 303"/>
            <p:cNvSpPr>
              <a:spLocks/>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1" name="Freeform 304"/>
            <p:cNvSpPr>
              <a:spLocks/>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312" name="Group 305"/>
          <p:cNvGrpSpPr>
            <a:grpSpLocks/>
          </p:cNvGrpSpPr>
          <p:nvPr/>
        </p:nvGrpSpPr>
        <p:grpSpPr bwMode="auto">
          <a:xfrm>
            <a:off x="7199967" y="3351304"/>
            <a:ext cx="144954" cy="180263"/>
            <a:chOff x="5511" y="1960"/>
            <a:chExt cx="144" cy="194"/>
          </a:xfrm>
        </p:grpSpPr>
        <p:sp>
          <p:nvSpPr>
            <p:cNvPr id="313" name="Freeform 306"/>
            <p:cNvSpPr>
              <a:spLocks/>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14" name="Freeform 307"/>
            <p:cNvSpPr>
              <a:spLocks/>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317" name="Group 310"/>
          <p:cNvGrpSpPr>
            <a:grpSpLocks/>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7" name="Group 320"/>
          <p:cNvGrpSpPr>
            <a:grpSpLocks/>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29" name="Group 322"/>
            <p:cNvGrpSpPr>
              <a:grpSpLocks/>
            </p:cNvGrpSpPr>
            <p:nvPr/>
          </p:nvGrpSpPr>
          <p:grpSpPr bwMode="auto">
            <a:xfrm>
              <a:off x="1367" y="829"/>
              <a:ext cx="393" cy="214"/>
              <a:chOff x="2928" y="3744"/>
              <a:chExt cx="528" cy="336"/>
            </a:xfrm>
          </p:grpSpPr>
          <p:grpSp>
            <p:nvGrpSpPr>
              <p:cNvPr id="330" name="Group 323"/>
              <p:cNvGrpSpPr>
                <a:grpSpLocks/>
              </p:cNvGrpSpPr>
              <p:nvPr/>
            </p:nvGrpSpPr>
            <p:grpSpPr bwMode="auto">
              <a:xfrm>
                <a:off x="3024" y="3744"/>
                <a:ext cx="432" cy="240"/>
                <a:chOff x="2736" y="3648"/>
                <a:chExt cx="432" cy="240"/>
              </a:xfrm>
            </p:grpSpPr>
            <p:grpSp>
              <p:nvGrpSpPr>
                <p:cNvPr id="345" name="Group 324"/>
                <p:cNvGrpSpPr>
                  <a:grpSpLocks/>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8" name="Freeform 326"/>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1" name="Group 330"/>
              <p:cNvGrpSpPr>
                <a:grpSpLocks/>
              </p:cNvGrpSpPr>
              <p:nvPr/>
            </p:nvGrpSpPr>
            <p:grpSpPr bwMode="auto">
              <a:xfrm>
                <a:off x="2976" y="3792"/>
                <a:ext cx="432" cy="240"/>
                <a:chOff x="2736" y="3648"/>
                <a:chExt cx="432" cy="240"/>
              </a:xfrm>
            </p:grpSpPr>
            <p:grpSp>
              <p:nvGrpSpPr>
                <p:cNvPr id="339" name="Group 331"/>
                <p:cNvGrpSpPr>
                  <a:grpSpLocks/>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2" name="Freeform 333"/>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2" name="Group 337"/>
              <p:cNvGrpSpPr>
                <a:grpSpLocks/>
              </p:cNvGrpSpPr>
              <p:nvPr/>
            </p:nvGrpSpPr>
            <p:grpSpPr bwMode="auto">
              <a:xfrm>
                <a:off x="2928" y="3840"/>
                <a:ext cx="432" cy="240"/>
                <a:chOff x="2736" y="3648"/>
                <a:chExt cx="432" cy="240"/>
              </a:xfrm>
            </p:grpSpPr>
            <p:grpSp>
              <p:nvGrpSpPr>
                <p:cNvPr id="333" name="Group 338"/>
                <p:cNvGrpSpPr>
                  <a:grpSpLocks/>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36" name="Freeform 340"/>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sp>
        <p:nvSpPr>
          <p:cNvPr id="351" name="Freeform 344"/>
          <p:cNvSpPr>
            <a:spLocks/>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2" name="Freeform 345"/>
          <p:cNvSpPr>
            <a:spLocks/>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3" name="Freeform 346"/>
          <p:cNvSpPr>
            <a:spLocks/>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SMTP</a:t>
            </a: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SMTP</a:t>
            </a: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POP3</a:t>
            </a: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发送方</a:t>
            </a:r>
          </a:p>
          <a:p>
            <a:pPr algn="ctr" eaLnBrk="1" hangingPunct="1"/>
            <a:r>
              <a:rPr kumimoji="1" lang="zh-CN" altLang="en-US" sz="900" b="1">
                <a:latin typeface="微软雅黑" pitchFamily="34" charset="-122"/>
                <a:ea typeface="微软雅黑" pitchFamily="34" charset="-122"/>
              </a:rPr>
              <a:t>邮件服务器</a:t>
            </a: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用户邮箱</a:t>
            </a: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接收方</a:t>
            </a: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a:t>
            </a:r>
            <a:r>
              <a:rPr kumimoji="1" lang="zh-CN" altLang="en-US" sz="900" b="1" dirty="0">
                <a:solidFill>
                  <a:srgbClr val="0000FF"/>
                </a:solidFill>
                <a:latin typeface="微软雅黑" pitchFamily="34" charset="-122"/>
                <a:ea typeface="微软雅黑" pitchFamily="34" charset="-122"/>
              </a:rPr>
              <a:t>发送邮件</a:t>
            </a:r>
            <a:r>
              <a:rPr kumimoji="1" lang="en-US" altLang="zh-CN" sz="900" b="1" dirty="0">
                <a:solidFill>
                  <a:srgbClr val="0000FF"/>
                </a:solidFill>
                <a:latin typeface="微软雅黑" pitchFamily="34" charset="-122"/>
                <a:ea typeface="微软雅黑" pitchFamily="34" charset="-122"/>
              </a:rPr>
              <a:t>)</a:t>
            </a: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a:t>
            </a: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a:t>
            </a:r>
            <a:r>
              <a:rPr kumimoji="1" lang="zh-CN" altLang="en-US" sz="900" b="1">
                <a:solidFill>
                  <a:srgbClr val="0000FF"/>
                </a:solidFill>
                <a:latin typeface="微软雅黑" pitchFamily="34" charset="-122"/>
                <a:ea typeface="微软雅黑" pitchFamily="34" charset="-122"/>
              </a:rPr>
              <a:t>读取邮件</a:t>
            </a:r>
            <a:r>
              <a:rPr kumimoji="1" lang="en-US" altLang="zh-CN" sz="900" b="1">
                <a:solidFill>
                  <a:srgbClr val="0000FF"/>
                </a:solidFill>
                <a:latin typeface="微软雅黑" pitchFamily="34" charset="-122"/>
                <a:ea typeface="微软雅黑" pitchFamily="34" charset="-122"/>
              </a:rPr>
              <a:t>)</a:t>
            </a: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互联网</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发件方</a:t>
            </a: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endParaRPr kumimoji="1" lang="en-US" altLang="zh-CN"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TCP </a:t>
            </a:r>
            <a:r>
              <a:rPr kumimoji="1" lang="zh-CN" altLang="en-US" sz="900" b="1">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发件人</a:t>
            </a:r>
          </a:p>
        </p:txBody>
      </p:sp>
      <p:grpSp>
        <p:nvGrpSpPr>
          <p:cNvPr id="254" name="Group 247"/>
          <p:cNvGrpSpPr>
            <a:grpSpLocks/>
          </p:cNvGrpSpPr>
          <p:nvPr/>
        </p:nvGrpSpPr>
        <p:grpSpPr bwMode="auto">
          <a:xfrm>
            <a:off x="6953345" y="3415418"/>
            <a:ext cx="350305" cy="144024"/>
            <a:chOff x="5266" y="2029"/>
            <a:chExt cx="348" cy="155"/>
          </a:xfrm>
        </p:grpSpPr>
        <p:sp>
          <p:nvSpPr>
            <p:cNvPr id="255" name="Freeform 248"/>
            <p:cNvSpPr>
              <a:spLocks/>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6" name="Freeform 249"/>
            <p:cNvSpPr>
              <a:spLocks/>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7" name="Freeform 250"/>
            <p:cNvSpPr>
              <a:spLocks/>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8" name="Freeform 251"/>
            <p:cNvSpPr>
              <a:spLocks/>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9" name="Freeform 252"/>
            <p:cNvSpPr>
              <a:spLocks/>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0" name="Freeform 253"/>
            <p:cNvSpPr>
              <a:spLocks/>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2574301827"/>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8824" name="Visio" r:id="rId6" imgW="3561172" imgH="4347469" progId="">
                  <p:embed/>
                </p:oleObj>
              </mc:Choice>
              <mc:Fallback>
                <p:oleObj name="Visio" r:id="rId6" imgW="3561172" imgH="4347469" progId="">
                  <p:embed/>
                  <p:pic>
                    <p:nvPicPr>
                      <p:cNvPr id="0" name="Picture 88"/>
                      <p:cNvPicPr>
                        <a:picLocks noChangeAspect="1" noChangeArrowheads="1"/>
                      </p:cNvPicPr>
                      <p:nvPr/>
                    </p:nvPicPr>
                    <p:blipFill>
                      <a:blip r:embed="rId7">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1866433487"/>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8825" name="Visio" r:id="rId8" imgW="3561172" imgH="4347469" progId="">
                  <p:embed/>
                </p:oleObj>
              </mc:Choice>
              <mc:Fallback>
                <p:oleObj name="Visio" r:id="rId8" imgW="3561172" imgH="4347469" progId="">
                  <p:embed/>
                  <p:pic>
                    <p:nvPicPr>
                      <p:cNvPr id="0" name="Picture 89"/>
                      <p:cNvPicPr>
                        <a:picLocks noChangeAspect="1" noChangeArrowheads="1"/>
                      </p:cNvPicPr>
                      <p:nvPr/>
                    </p:nvPicPr>
                    <p:blipFill>
                      <a:blip r:embed="rId9">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收件人</a:t>
            </a:r>
          </a:p>
        </p:txBody>
      </p:sp>
      <p:sp>
        <p:nvSpPr>
          <p:cNvPr id="3" name="矩形 2"/>
          <p:cNvSpPr/>
          <p:nvPr/>
        </p:nvSpPr>
        <p:spPr>
          <a:xfrm>
            <a:off x="969398" y="3132474"/>
            <a:ext cx="657976" cy="502702"/>
          </a:xfrm>
          <a:prstGeom prst="rect">
            <a:avLst/>
          </a:prstGeom>
          <a:noFill/>
        </p:spPr>
        <p:txBody>
          <a:bodyPr wrap="square" anchor="ctr">
            <a:spAutoFit/>
          </a:bodyPr>
          <a:lstStyle/>
          <a:p>
            <a:pPr algn="ctr">
              <a:lnSpc>
                <a:spcPts val="1600"/>
              </a:lnSpc>
            </a:pPr>
            <a:r>
              <a:rPr lang="zh-CN" altLang="en-US" sz="1300" b="1" dirty="0">
                <a:solidFill>
                  <a:srgbClr val="C00000"/>
                </a:solidFill>
                <a:latin typeface="微软雅黑" pitchFamily="34" charset="-122"/>
                <a:ea typeface="微软雅黑" pitchFamily="34" charset="-122"/>
              </a:rPr>
              <a:t>“推”</a:t>
            </a:r>
            <a:endParaRPr lang="en-US" altLang="zh-CN" sz="1300" b="1" dirty="0">
              <a:solidFill>
                <a:srgbClr val="C00000"/>
              </a:solidFill>
              <a:latin typeface="微软雅黑" pitchFamily="34" charset="-122"/>
              <a:ea typeface="微软雅黑" pitchFamily="34" charset="-122"/>
            </a:endParaRPr>
          </a:p>
          <a:p>
            <a:pPr algn="ctr">
              <a:lnSpc>
                <a:spcPts val="1600"/>
              </a:lnSpc>
            </a:pPr>
            <a:r>
              <a:rPr lang="en-US" altLang="zh-CN" sz="1300" b="1" dirty="0">
                <a:solidFill>
                  <a:srgbClr val="C00000"/>
                </a:solidFill>
                <a:latin typeface="微软雅黑" pitchFamily="34" charset="-122"/>
                <a:ea typeface="微软雅黑" pitchFamily="34" charset="-122"/>
              </a:rPr>
              <a:t>(</a:t>
            </a:r>
            <a:r>
              <a:rPr lang="en-US" altLang="zh-CN" sz="1200" b="1" dirty="0">
                <a:solidFill>
                  <a:srgbClr val="C00000"/>
                </a:solidFill>
                <a:latin typeface="微软雅黑" pitchFamily="34" charset="-122"/>
                <a:ea typeface="微软雅黑" pitchFamily="34" charset="-122"/>
              </a:rPr>
              <a:t>push</a:t>
            </a:r>
            <a:r>
              <a:rPr lang="en-US" altLang="zh-CN" sz="1300" b="1" dirty="0">
                <a:solidFill>
                  <a:srgbClr val="C00000"/>
                </a:solidFill>
                <a:latin typeface="微软雅黑" pitchFamily="34" charset="-122"/>
                <a:ea typeface="微软雅黑" pitchFamily="34" charset="-122"/>
              </a:rPr>
              <a:t>)</a:t>
            </a:r>
            <a:endParaRPr lang="zh-CN" altLang="en-US" sz="1300" b="1" dirty="0">
              <a:solidFill>
                <a:srgbClr val="C00000"/>
              </a:solidFill>
              <a:latin typeface="微软雅黑" pitchFamily="34" charset="-122"/>
              <a:ea typeface="微软雅黑" pitchFamily="34" charset="-122"/>
            </a:endParaRPr>
          </a:p>
        </p:txBody>
      </p:sp>
      <p:sp>
        <p:nvSpPr>
          <p:cNvPr id="401" name="矩形 400"/>
          <p:cNvSpPr/>
          <p:nvPr/>
        </p:nvSpPr>
        <p:spPr>
          <a:xfrm>
            <a:off x="7471795" y="3150681"/>
            <a:ext cx="657976" cy="502702"/>
          </a:xfrm>
          <a:prstGeom prst="rect">
            <a:avLst/>
          </a:prstGeom>
          <a:noFill/>
        </p:spPr>
        <p:txBody>
          <a:bodyPr wrap="square" anchor="ctr">
            <a:spAutoFit/>
          </a:bodyPr>
          <a:lstStyle/>
          <a:p>
            <a:pPr algn="ctr">
              <a:lnSpc>
                <a:spcPts val="1600"/>
              </a:lnSpc>
            </a:pPr>
            <a:r>
              <a:rPr lang="zh-CN" altLang="en-US" sz="1300" b="1" dirty="0">
                <a:solidFill>
                  <a:srgbClr val="C00000"/>
                </a:solidFill>
                <a:latin typeface="微软雅黑" pitchFamily="34" charset="-122"/>
                <a:ea typeface="微软雅黑" pitchFamily="34" charset="-122"/>
              </a:rPr>
              <a:t>“拉”</a:t>
            </a:r>
            <a:endParaRPr lang="en-US" altLang="zh-CN" sz="1300" b="1" dirty="0">
              <a:solidFill>
                <a:srgbClr val="C00000"/>
              </a:solidFill>
              <a:latin typeface="微软雅黑" pitchFamily="34" charset="-122"/>
              <a:ea typeface="微软雅黑" pitchFamily="34" charset="-122"/>
            </a:endParaRPr>
          </a:p>
          <a:p>
            <a:pPr algn="ctr">
              <a:lnSpc>
                <a:spcPts val="1600"/>
              </a:lnSpc>
            </a:pPr>
            <a:r>
              <a:rPr lang="en-US" altLang="zh-CN" sz="1300" b="1" dirty="0">
                <a:solidFill>
                  <a:srgbClr val="C00000"/>
                </a:solidFill>
                <a:latin typeface="微软雅黑" pitchFamily="34" charset="-122"/>
                <a:ea typeface="微软雅黑" pitchFamily="34" charset="-122"/>
              </a:rPr>
              <a:t>(</a:t>
            </a:r>
            <a:r>
              <a:rPr lang="en-US" altLang="zh-CN" sz="1200" b="1" dirty="0">
                <a:solidFill>
                  <a:srgbClr val="C00000"/>
                </a:solidFill>
                <a:latin typeface="微软雅黑" pitchFamily="34" charset="-122"/>
                <a:ea typeface="微软雅黑" pitchFamily="34" charset="-122"/>
              </a:rPr>
              <a:t>pull</a:t>
            </a:r>
            <a:r>
              <a:rPr lang="en-US" altLang="zh-CN" sz="1300" b="1" dirty="0">
                <a:solidFill>
                  <a:srgbClr val="C00000"/>
                </a:solidFill>
                <a:latin typeface="微软雅黑" pitchFamily="34" charset="-122"/>
                <a:ea typeface="微软雅黑" pitchFamily="34" charset="-122"/>
              </a:rPr>
              <a:t>)</a:t>
            </a:r>
            <a:endParaRPr lang="zh-CN" altLang="en-US" sz="13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96028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3000" fill="hold" grpId="0" nodeType="with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wipe(left)">
                                      <p:cBhvr>
                                        <p:cTn id="7" dur="1000"/>
                                        <p:tgtEl>
                                          <p:spTgt spid="353"/>
                                        </p:tgtEl>
                                      </p:cBhvr>
                                    </p:animEffect>
                                  </p:childTnLst>
                                </p:cTn>
                              </p:par>
                              <p:par>
                                <p:cTn id="8" presetID="22" presetClass="entr" presetSubtype="8" repeatCount="3000" fill="hold" grpId="0"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wipe(left)">
                                      <p:cBhvr>
                                        <p:cTn id="10" dur="1000"/>
                                        <p:tgtEl>
                                          <p:spTgt spid="351"/>
                                        </p:tgtEl>
                                      </p:cBhvr>
                                    </p:animEffect>
                                  </p:childTnLst>
                                </p:cTn>
                              </p:par>
                              <p:par>
                                <p:cTn id="11" presetID="35" presetClass="emph" presetSubtype="0" repeatCount="3000" fill="hold" grpId="0" nodeType="withEffect">
                                  <p:stCondLst>
                                    <p:cond delay="0"/>
                                  </p:stCondLst>
                                  <p:childTnLst>
                                    <p:anim calcmode="discrete" valueType="str">
                                      <p:cBhvr>
                                        <p:cTn id="12" dur="1000" fill="hold"/>
                                        <p:tgtEl>
                                          <p:spTgt spid="3"/>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0"/>
                                  </p:stCondLst>
                                  <p:childTnLst>
                                    <p:anim calcmode="discrete" valueType="str">
                                      <p:cBhvr>
                                        <p:cTn id="14" dur="1000" fill="hold"/>
                                        <p:tgtEl>
                                          <p:spTgt spid="4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3" grpId="0" animBg="1"/>
      <p:bldP spid="3" grpId="0"/>
      <p:bldP spid="401"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3995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437179" y="1206744"/>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发送和接收电子邮件的几个重要步骤</a:t>
            </a:r>
          </a:p>
        </p:txBody>
      </p:sp>
      <p:sp>
        <p:nvSpPr>
          <p:cNvPr id="4" name="Rectangle 68"/>
          <p:cNvSpPr>
            <a:spLocks noChangeArrowheads="1"/>
          </p:cNvSpPr>
          <p:nvPr/>
        </p:nvSpPr>
        <p:spPr bwMode="auto">
          <a:xfrm>
            <a:off x="483810" y="1601045"/>
            <a:ext cx="8212134"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a:pPr>
            <a:r>
              <a:rPr lang="zh-CN" altLang="en-US" sz="2000" b="1" dirty="0">
                <a:latin typeface="微软雅黑" pitchFamily="34" charset="-122"/>
                <a:ea typeface="微软雅黑" pitchFamily="34" charset="-122"/>
              </a:rPr>
              <a:t>发件人调用 </a:t>
            </a:r>
            <a:r>
              <a:rPr lang="en-US" altLang="zh-CN" sz="2000" b="1" dirty="0">
                <a:latin typeface="微软雅黑" pitchFamily="34" charset="-122"/>
                <a:ea typeface="微软雅黑" pitchFamily="34" charset="-122"/>
              </a:rPr>
              <a:t>PC </a:t>
            </a:r>
            <a:r>
              <a:rPr lang="zh-CN" altLang="en-US" sz="2000" b="1" dirty="0">
                <a:latin typeface="微软雅黑" pitchFamily="34" charset="-122"/>
                <a:ea typeface="微软雅黑" pitchFamily="34" charset="-122"/>
              </a:rPr>
              <a:t>中的用户代理撰写和编辑要发送的邮件。</a:t>
            </a:r>
          </a:p>
          <a:p>
            <a:pPr marL="342900" indent="-342900" eaLnBrk="0" hangingPunct="0">
              <a:lnSpc>
                <a:spcPts val="3300"/>
              </a:lnSpc>
              <a:buClr>
                <a:srgbClr val="0070C0"/>
              </a:buClr>
              <a:buFont typeface="+mj-lt"/>
              <a:buAutoNum type="arabicPeriod"/>
            </a:pPr>
            <a:r>
              <a:rPr lang="zh-CN" altLang="en-US" sz="2000" b="1" dirty="0">
                <a:latin typeface="微软雅黑" pitchFamily="34" charset="-122"/>
                <a:ea typeface="微软雅黑" pitchFamily="34" charset="-122"/>
              </a:rPr>
              <a:t>发件人的用户代理把邮件用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协议发给发送方邮件服务器。</a:t>
            </a:r>
          </a:p>
          <a:p>
            <a:pPr marL="342900" indent="-342900" eaLnBrk="0" hangingPunct="0">
              <a:lnSpc>
                <a:spcPts val="3300"/>
              </a:lnSpc>
              <a:buClr>
                <a:srgbClr val="0070C0"/>
              </a:buClr>
              <a:buFont typeface="+mj-lt"/>
              <a:buAutoNum type="arabicPeriod"/>
            </a:pP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服务器把邮件临时存放在邮件缓存队列中，等待发送。</a:t>
            </a:r>
          </a:p>
          <a:p>
            <a:pPr marL="342900" indent="-342900" eaLnBrk="0" hangingPunct="0">
              <a:lnSpc>
                <a:spcPts val="3300"/>
              </a:lnSpc>
              <a:buClr>
                <a:srgbClr val="0070C0"/>
              </a:buClr>
              <a:buFont typeface="+mj-lt"/>
              <a:buAutoNum type="arabicPeriod"/>
            </a:pPr>
            <a:r>
              <a:rPr lang="zh-CN" altLang="en-US" sz="2000" b="1" dirty="0">
                <a:latin typeface="微软雅黑" pitchFamily="34" charset="-122"/>
                <a:ea typeface="微软雅黑" pitchFamily="34" charset="-122"/>
              </a:rPr>
              <a:t>发送方邮件服务器的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客户与接收方邮件服务器的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服务器建立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连接，然后就把邮件缓存队列中的邮件依次发送出去。 </a:t>
            </a:r>
          </a:p>
        </p:txBody>
      </p:sp>
    </p:spTree>
    <p:extLst>
      <p:ext uri="{BB962C8B-B14F-4D97-AF65-F5344CB8AC3E}">
        <p14:creationId xmlns:p14="http://schemas.microsoft.com/office/powerpoint/2010/main" val="1175451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4968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437179" y="1316472"/>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发送和接收电子邮件的几个重要步骤</a:t>
            </a:r>
          </a:p>
        </p:txBody>
      </p:sp>
      <p:sp>
        <p:nvSpPr>
          <p:cNvPr id="4" name="Rectangle 68"/>
          <p:cNvSpPr>
            <a:spLocks noChangeArrowheads="1"/>
          </p:cNvSpPr>
          <p:nvPr/>
        </p:nvSpPr>
        <p:spPr bwMode="auto">
          <a:xfrm>
            <a:off x="483810" y="1710773"/>
            <a:ext cx="8121929" cy="1740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startAt="6"/>
            </a:pPr>
            <a:r>
              <a:rPr lang="zh-CN" altLang="en-US" sz="2000" b="1" dirty="0">
                <a:latin typeface="微软雅黑" pitchFamily="34" charset="-122"/>
                <a:ea typeface="微软雅黑" pitchFamily="34" charset="-122"/>
              </a:rPr>
              <a:t>运行在接收方邮件服务器中的</a:t>
            </a:r>
            <a:r>
              <a:rPr lang="en-US" altLang="zh-CN" sz="2000" b="1" dirty="0">
                <a:latin typeface="微软雅黑" pitchFamily="34" charset="-122"/>
                <a:ea typeface="微软雅黑" pitchFamily="34" charset="-122"/>
              </a:rPr>
              <a:t>SMTP</a:t>
            </a:r>
            <a:r>
              <a:rPr lang="zh-CN" altLang="en-US" sz="2000" b="1" dirty="0">
                <a:latin typeface="微软雅黑" pitchFamily="34" charset="-122"/>
                <a:ea typeface="微软雅黑" pitchFamily="34" charset="-122"/>
              </a:rPr>
              <a:t>服务器进 程收到邮件后，把邮件放入收件人的用户邮箱中，等待收件人进行读取。 </a:t>
            </a:r>
          </a:p>
          <a:p>
            <a:pPr marL="342900" indent="-342900" eaLnBrk="0" hangingPunct="0">
              <a:lnSpc>
                <a:spcPts val="3300"/>
              </a:lnSpc>
              <a:buClr>
                <a:srgbClr val="0070C0"/>
              </a:buClr>
              <a:buFont typeface="+mj-lt"/>
              <a:buAutoNum type="arabicPeriod" startAt="6"/>
            </a:pPr>
            <a:r>
              <a:rPr lang="zh-CN" altLang="en-US" sz="2000" b="1" dirty="0">
                <a:latin typeface="微软雅黑" pitchFamily="34" charset="-122"/>
                <a:ea typeface="微软雅黑" pitchFamily="34" charset="-122"/>
              </a:rPr>
              <a:t>收件人在打算收信时，就运行</a:t>
            </a:r>
            <a:r>
              <a:rPr lang="en-US" altLang="zh-CN" sz="2000" b="1" dirty="0">
                <a:latin typeface="微软雅黑" pitchFamily="34" charset="-122"/>
                <a:ea typeface="微软雅黑" pitchFamily="34" charset="-122"/>
              </a:rPr>
              <a:t>PC</a:t>
            </a:r>
            <a:r>
              <a:rPr lang="zh-CN" altLang="en-US" sz="2000" b="1" dirty="0">
                <a:latin typeface="微软雅黑" pitchFamily="34" charset="-122"/>
                <a:ea typeface="微软雅黑" pitchFamily="34" charset="-122"/>
              </a:rPr>
              <a:t>机中的用户代理，使用</a:t>
            </a:r>
            <a:r>
              <a:rPr lang="en-US" altLang="zh-CN" sz="2000" b="1" dirty="0">
                <a:latin typeface="微软雅黑" pitchFamily="34" charset="-122"/>
                <a:ea typeface="微软雅黑" pitchFamily="34" charset="-122"/>
              </a:rPr>
              <a:t>POP3</a:t>
            </a:r>
            <a:r>
              <a:rPr lang="zh-CN" altLang="en-US" sz="2000" b="1" dirty="0">
                <a:latin typeface="微软雅黑" pitchFamily="34" charset="-122"/>
                <a:ea typeface="微软雅黑" pitchFamily="34" charset="-122"/>
              </a:rPr>
              <a:t>（或 </a:t>
            </a:r>
            <a:r>
              <a:rPr lang="en-US" altLang="zh-CN" sz="2000" b="1" dirty="0">
                <a:latin typeface="微软雅黑" pitchFamily="34" charset="-122"/>
                <a:ea typeface="微软雅黑" pitchFamily="34" charset="-122"/>
              </a:rPr>
              <a:t>IMAP</a:t>
            </a:r>
            <a:r>
              <a:rPr lang="zh-CN" altLang="en-US" sz="2000" b="1" dirty="0">
                <a:latin typeface="微软雅黑" pitchFamily="34" charset="-122"/>
                <a:ea typeface="微软雅黑" pitchFamily="34" charset="-122"/>
              </a:rPr>
              <a:t>）协议读取发送给自己的邮件。 </a:t>
            </a:r>
          </a:p>
        </p:txBody>
      </p:sp>
    </p:spTree>
    <p:extLst>
      <p:ext uri="{BB962C8B-B14F-4D97-AF65-F5344CB8AC3E}">
        <p14:creationId xmlns:p14="http://schemas.microsoft.com/office/powerpoint/2010/main" val="2051524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圆角矩形 18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236" name="Rectangle 6"/>
          <p:cNvSpPr>
            <a:spLocks noChangeArrowheads="1"/>
          </p:cNvSpPr>
          <p:nvPr/>
        </p:nvSpPr>
        <p:spPr bwMode="auto">
          <a:xfrm>
            <a:off x="2803462" y="600654"/>
            <a:ext cx="35557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树状结构的 </a:t>
            </a:r>
            <a:r>
              <a:rPr lang="en-US" altLang="zh-CN" sz="2000" b="1" dirty="0">
                <a:solidFill>
                  <a:schemeClr val="bg1"/>
                </a:solidFill>
                <a:latin typeface="微软雅黑" pitchFamily="34" charset="-122"/>
                <a:ea typeface="微软雅黑" pitchFamily="34" charset="-122"/>
              </a:rPr>
              <a:t>DNS </a:t>
            </a:r>
            <a:r>
              <a:rPr lang="zh-CN" altLang="en-US" sz="2000" b="1" dirty="0">
                <a:solidFill>
                  <a:schemeClr val="bg1"/>
                </a:solidFill>
                <a:latin typeface="微软雅黑" pitchFamily="34" charset="-122"/>
                <a:ea typeface="微软雅黑" pitchFamily="34" charset="-122"/>
              </a:rPr>
              <a:t>域名服务器</a:t>
            </a:r>
          </a:p>
        </p:txBody>
      </p:sp>
      <p:grpSp>
        <p:nvGrpSpPr>
          <p:cNvPr id="2" name="组合 1"/>
          <p:cNvGrpSpPr/>
          <p:nvPr/>
        </p:nvGrpSpPr>
        <p:grpSpPr>
          <a:xfrm>
            <a:off x="1124956" y="1342755"/>
            <a:ext cx="6831277" cy="2755833"/>
            <a:chOff x="128464" y="1556792"/>
            <a:chExt cx="9873325" cy="3983038"/>
          </a:xfrm>
        </p:grpSpPr>
        <p:sp>
          <p:nvSpPr>
            <p:cNvPr id="276" name="AutoShape 31"/>
            <p:cNvSpPr>
              <a:spLocks noChangeArrowheads="1"/>
            </p:cNvSpPr>
            <p:nvPr/>
          </p:nvSpPr>
          <p:spPr bwMode="auto">
            <a:xfrm>
              <a:off x="4154498" y="3455442"/>
              <a:ext cx="2858294" cy="2084388"/>
            </a:xfrm>
            <a:prstGeom prst="roundRect">
              <a:avLst>
                <a:gd name="adj" fmla="val 16667"/>
              </a:avLst>
            </a:prstGeom>
            <a:solidFill>
              <a:srgbClr val="00FFCC"/>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grpSp>
          <p:nvGrpSpPr>
            <p:cNvPr id="277" name="Group 5"/>
            <p:cNvGrpSpPr>
              <a:grpSpLocks/>
            </p:cNvGrpSpPr>
            <p:nvPr/>
          </p:nvGrpSpPr>
          <p:grpSpPr bwMode="auto">
            <a:xfrm>
              <a:off x="3540531" y="2160043"/>
              <a:ext cx="4677833" cy="392113"/>
              <a:chOff x="2294" y="572"/>
              <a:chExt cx="2450" cy="318"/>
            </a:xfrm>
          </p:grpSpPr>
          <p:sp>
            <p:nvSpPr>
              <p:cNvPr id="278" name="Line 6"/>
              <p:cNvSpPr>
                <a:spLocks noChangeShapeType="1"/>
              </p:cNvSpPr>
              <p:nvPr/>
            </p:nvSpPr>
            <p:spPr bwMode="auto">
              <a:xfrm flipV="1">
                <a:off x="2294" y="572"/>
                <a:ext cx="1089" cy="3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79" name="Line 7"/>
              <p:cNvSpPr>
                <a:spLocks noChangeShapeType="1"/>
              </p:cNvSpPr>
              <p:nvPr/>
            </p:nvSpPr>
            <p:spPr bwMode="auto">
              <a:xfrm>
                <a:off x="3474" y="572"/>
                <a:ext cx="0" cy="3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80" name="Line 8"/>
              <p:cNvSpPr>
                <a:spLocks noChangeShapeType="1"/>
              </p:cNvSpPr>
              <p:nvPr/>
            </p:nvSpPr>
            <p:spPr bwMode="auto">
              <a:xfrm flipH="1" flipV="1">
                <a:off x="3565" y="572"/>
                <a:ext cx="1179" cy="3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281" name="Rectangle 9"/>
            <p:cNvSpPr>
              <a:spLocks noChangeArrowheads="1"/>
            </p:cNvSpPr>
            <p:nvPr/>
          </p:nvSpPr>
          <p:spPr bwMode="auto">
            <a:xfrm>
              <a:off x="4847573" y="1639342"/>
              <a:ext cx="1905529" cy="496888"/>
            </a:xfrm>
            <a:prstGeom prst="rect">
              <a:avLst/>
            </a:prstGeom>
            <a:solidFill>
              <a:srgbClr val="CC00CC"/>
            </a:solid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pPr algn="ctr" eaLnBrk="1" hangingPunct="1"/>
              <a:r>
                <a:rPr kumimoji="1" lang="zh-CN" altLang="en-US" sz="1400" b="1" dirty="0">
                  <a:solidFill>
                    <a:schemeClr val="bg1"/>
                  </a:solidFill>
                  <a:latin typeface="微软雅黑" pitchFamily="34" charset="-122"/>
                  <a:ea typeface="微软雅黑" pitchFamily="34" charset="-122"/>
                </a:rPr>
                <a:t>根域名服务器</a:t>
              </a:r>
            </a:p>
          </p:txBody>
        </p:sp>
        <p:sp>
          <p:nvSpPr>
            <p:cNvPr id="282" name="Rectangle 10"/>
            <p:cNvSpPr>
              <a:spLocks noChangeArrowheads="1"/>
            </p:cNvSpPr>
            <p:nvPr/>
          </p:nvSpPr>
          <p:spPr bwMode="auto">
            <a:xfrm>
              <a:off x="2508656" y="2552156"/>
              <a:ext cx="1905529" cy="496887"/>
            </a:xfrm>
            <a:prstGeom prst="rect">
              <a:avLst/>
            </a:prstGeom>
            <a:solidFill>
              <a:srgbClr val="008000"/>
            </a:solid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pPr algn="ctr" eaLnBrk="1" hangingPunct="1"/>
              <a:r>
                <a:rPr kumimoji="1" lang="en-US" altLang="zh-CN" sz="1400" b="1">
                  <a:solidFill>
                    <a:schemeClr val="bg1"/>
                  </a:solidFill>
                  <a:latin typeface="微软雅黑" pitchFamily="34" charset="-122"/>
                  <a:ea typeface="微软雅黑" pitchFamily="34" charset="-122"/>
                </a:rPr>
                <a:t>org </a:t>
              </a:r>
              <a:r>
                <a:rPr kumimoji="1" lang="zh-CN" altLang="en-US" sz="1400" b="1">
                  <a:solidFill>
                    <a:schemeClr val="bg1"/>
                  </a:solidFill>
                  <a:latin typeface="微软雅黑" pitchFamily="34" charset="-122"/>
                  <a:ea typeface="微软雅黑" pitchFamily="34" charset="-122"/>
                </a:rPr>
                <a:t>域名服务器</a:t>
              </a:r>
            </a:p>
          </p:txBody>
        </p:sp>
        <p:sp>
          <p:nvSpPr>
            <p:cNvPr id="283" name="Rectangle 11"/>
            <p:cNvSpPr>
              <a:spLocks noChangeArrowheads="1"/>
            </p:cNvSpPr>
            <p:nvPr/>
          </p:nvSpPr>
          <p:spPr bwMode="auto">
            <a:xfrm>
              <a:off x="4847573" y="2552156"/>
              <a:ext cx="1905529" cy="496887"/>
            </a:xfrm>
            <a:prstGeom prst="rect">
              <a:avLst/>
            </a:pr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pPr algn="ctr" eaLnBrk="1" hangingPunct="1"/>
              <a:r>
                <a:rPr kumimoji="1" lang="en-US" altLang="zh-CN" sz="1400" b="1" dirty="0">
                  <a:solidFill>
                    <a:schemeClr val="bg1"/>
                  </a:solidFill>
                  <a:latin typeface="微软雅黑" pitchFamily="34" charset="-122"/>
                  <a:ea typeface="微软雅黑" pitchFamily="34" charset="-122"/>
                </a:rPr>
                <a:t>com </a:t>
              </a:r>
              <a:r>
                <a:rPr kumimoji="1" lang="zh-CN" altLang="en-US" sz="1400" b="1" dirty="0">
                  <a:solidFill>
                    <a:schemeClr val="bg1"/>
                  </a:solidFill>
                  <a:latin typeface="微软雅黑" pitchFamily="34" charset="-122"/>
                  <a:ea typeface="微软雅黑" pitchFamily="34" charset="-122"/>
                </a:rPr>
                <a:t>域名服务器</a:t>
              </a:r>
            </a:p>
          </p:txBody>
        </p:sp>
        <p:sp>
          <p:nvSpPr>
            <p:cNvPr id="284" name="Rectangle 12"/>
            <p:cNvSpPr>
              <a:spLocks noChangeArrowheads="1"/>
            </p:cNvSpPr>
            <p:nvPr/>
          </p:nvSpPr>
          <p:spPr bwMode="auto">
            <a:xfrm>
              <a:off x="7188210" y="2552156"/>
              <a:ext cx="1905529" cy="496887"/>
            </a:xfrm>
            <a:prstGeom prst="rect">
              <a:avLst/>
            </a:prstGeom>
            <a:solidFill>
              <a:srgbClr val="7030A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a:solidFill>
                    <a:schemeClr val="bg1"/>
                  </a:solidFill>
                  <a:latin typeface="微软雅黑" pitchFamily="34" charset="-122"/>
                  <a:ea typeface="微软雅黑" pitchFamily="34" charset="-122"/>
                </a:rPr>
                <a:t>edu </a:t>
              </a:r>
              <a:r>
                <a:rPr kumimoji="1" lang="zh-CN" altLang="en-US" sz="1400" b="1">
                  <a:solidFill>
                    <a:schemeClr val="bg1"/>
                  </a:solidFill>
                  <a:latin typeface="微软雅黑" pitchFamily="34" charset="-122"/>
                  <a:ea typeface="微软雅黑" pitchFamily="34" charset="-122"/>
                </a:rPr>
                <a:t>域名服务器</a:t>
              </a:r>
            </a:p>
          </p:txBody>
        </p:sp>
        <p:grpSp>
          <p:nvGrpSpPr>
            <p:cNvPr id="285" name="Group 13"/>
            <p:cNvGrpSpPr>
              <a:grpSpLocks/>
            </p:cNvGrpSpPr>
            <p:nvPr/>
          </p:nvGrpSpPr>
          <p:grpSpPr bwMode="auto">
            <a:xfrm>
              <a:off x="7704147" y="3049042"/>
              <a:ext cx="866775" cy="249238"/>
              <a:chOff x="2875" y="1143"/>
              <a:chExt cx="330" cy="132"/>
            </a:xfrm>
          </p:grpSpPr>
          <p:sp>
            <p:nvSpPr>
              <p:cNvPr id="286" name="Line 14"/>
              <p:cNvSpPr>
                <a:spLocks noChangeShapeType="1"/>
              </p:cNvSpPr>
              <p:nvPr/>
            </p:nvSpPr>
            <p:spPr bwMode="auto">
              <a:xfrm>
                <a:off x="3061"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87" name="Line 15"/>
              <p:cNvSpPr>
                <a:spLocks noChangeShapeType="1"/>
              </p:cNvSpPr>
              <p:nvPr/>
            </p:nvSpPr>
            <p:spPr bwMode="auto">
              <a:xfrm>
                <a:off x="3050" y="1143"/>
                <a:ext cx="37" cy="1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88" name="Line 16"/>
              <p:cNvSpPr>
                <a:spLocks noChangeShapeType="1"/>
              </p:cNvSpPr>
              <p:nvPr/>
            </p:nvSpPr>
            <p:spPr bwMode="auto">
              <a:xfrm flipH="1">
                <a:off x="2875"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89" name="Line 17"/>
              <p:cNvSpPr>
                <a:spLocks noChangeShapeType="1"/>
              </p:cNvSpPr>
              <p:nvPr/>
            </p:nvSpPr>
            <p:spPr bwMode="auto">
              <a:xfrm flipH="1">
                <a:off x="2980" y="1143"/>
                <a:ext cx="54" cy="1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290" name="Text Box 18"/>
            <p:cNvSpPr txBox="1">
              <a:spLocks noChangeArrowheads="1"/>
            </p:cNvSpPr>
            <p:nvPr/>
          </p:nvSpPr>
          <p:spPr bwMode="auto">
            <a:xfrm>
              <a:off x="9263996" y="2533411"/>
              <a:ext cx="480049" cy="4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a:t>
              </a:r>
            </a:p>
          </p:txBody>
        </p:sp>
        <p:grpSp>
          <p:nvGrpSpPr>
            <p:cNvPr id="291" name="Group 19"/>
            <p:cNvGrpSpPr>
              <a:grpSpLocks/>
            </p:cNvGrpSpPr>
            <p:nvPr/>
          </p:nvGrpSpPr>
          <p:grpSpPr bwMode="auto">
            <a:xfrm>
              <a:off x="3028033" y="3049042"/>
              <a:ext cx="866775" cy="249238"/>
              <a:chOff x="2875" y="1143"/>
              <a:chExt cx="330" cy="132"/>
            </a:xfrm>
          </p:grpSpPr>
          <p:sp>
            <p:nvSpPr>
              <p:cNvPr id="292" name="Line 20"/>
              <p:cNvSpPr>
                <a:spLocks noChangeShapeType="1"/>
              </p:cNvSpPr>
              <p:nvPr/>
            </p:nvSpPr>
            <p:spPr bwMode="auto">
              <a:xfrm>
                <a:off x="3061"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93" name="Line 21"/>
              <p:cNvSpPr>
                <a:spLocks noChangeShapeType="1"/>
              </p:cNvSpPr>
              <p:nvPr/>
            </p:nvSpPr>
            <p:spPr bwMode="auto">
              <a:xfrm>
                <a:off x="3050" y="1143"/>
                <a:ext cx="37" cy="1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94" name="Line 22"/>
              <p:cNvSpPr>
                <a:spLocks noChangeShapeType="1"/>
              </p:cNvSpPr>
              <p:nvPr/>
            </p:nvSpPr>
            <p:spPr bwMode="auto">
              <a:xfrm flipH="1">
                <a:off x="2875"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95" name="Line 23"/>
              <p:cNvSpPr>
                <a:spLocks noChangeShapeType="1"/>
              </p:cNvSpPr>
              <p:nvPr/>
            </p:nvSpPr>
            <p:spPr bwMode="auto">
              <a:xfrm flipH="1">
                <a:off x="2980" y="1143"/>
                <a:ext cx="54" cy="1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296" name="Line 24"/>
            <p:cNvSpPr>
              <a:spLocks noChangeShapeType="1"/>
            </p:cNvSpPr>
            <p:nvPr/>
          </p:nvSpPr>
          <p:spPr bwMode="auto">
            <a:xfrm>
              <a:off x="5943081" y="3049042"/>
              <a:ext cx="376634" cy="2492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97" name="Line 25"/>
            <p:cNvSpPr>
              <a:spLocks noChangeShapeType="1"/>
            </p:cNvSpPr>
            <p:nvPr/>
          </p:nvSpPr>
          <p:spPr bwMode="auto">
            <a:xfrm>
              <a:off x="5913843" y="3049043"/>
              <a:ext cx="98029" cy="2444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98" name="Line 26"/>
            <p:cNvSpPr>
              <a:spLocks noChangeShapeType="1"/>
            </p:cNvSpPr>
            <p:nvPr/>
          </p:nvSpPr>
          <p:spPr bwMode="auto">
            <a:xfrm flipH="1">
              <a:off x="5452940" y="3049042"/>
              <a:ext cx="378354" cy="2492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99" name="Line 27"/>
            <p:cNvSpPr>
              <a:spLocks noChangeShapeType="1"/>
            </p:cNvSpPr>
            <p:nvPr/>
          </p:nvSpPr>
          <p:spPr bwMode="auto">
            <a:xfrm flipH="1">
              <a:off x="5590523" y="3049042"/>
              <a:ext cx="282046" cy="6683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00" name="Rectangle 29"/>
            <p:cNvSpPr>
              <a:spLocks noChangeArrowheads="1"/>
            </p:cNvSpPr>
            <p:nvPr/>
          </p:nvSpPr>
          <p:spPr bwMode="auto">
            <a:xfrm>
              <a:off x="4587885" y="4654449"/>
              <a:ext cx="1907248" cy="72378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1" hangingPunct="1"/>
              <a:r>
                <a:rPr lang="en-US" altLang="zh-CN" sz="1400" b="1" dirty="0">
                  <a:solidFill>
                    <a:srgbClr val="0000FF"/>
                  </a:solidFill>
                  <a:latin typeface="微软雅黑" pitchFamily="34" charset="-122"/>
                  <a:ea typeface="微软雅黑" pitchFamily="34" charset="-122"/>
                </a:rPr>
                <a:t>y.abc.com</a:t>
              </a:r>
            </a:p>
            <a:p>
              <a:pPr algn="ctr" eaLnBrk="1" hangingPunct="1"/>
              <a:r>
                <a:rPr lang="zh-CN" altLang="en-US" sz="1400" b="1" dirty="0">
                  <a:solidFill>
                    <a:srgbClr val="0000FF"/>
                  </a:solidFill>
                  <a:latin typeface="微软雅黑" pitchFamily="34" charset="-122"/>
                  <a:ea typeface="微软雅黑" pitchFamily="34" charset="-122"/>
                </a:rPr>
                <a:t>域名服务器</a:t>
              </a:r>
            </a:p>
          </p:txBody>
        </p:sp>
        <p:sp>
          <p:nvSpPr>
            <p:cNvPr id="301" name="Line 30"/>
            <p:cNvSpPr>
              <a:spLocks noChangeShapeType="1"/>
            </p:cNvSpPr>
            <p:nvPr/>
          </p:nvSpPr>
          <p:spPr bwMode="auto">
            <a:xfrm>
              <a:off x="5538929" y="4211093"/>
              <a:ext cx="0" cy="4984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02" name="Line 32"/>
            <p:cNvSpPr>
              <a:spLocks noChangeShapeType="1"/>
            </p:cNvSpPr>
            <p:nvPr/>
          </p:nvSpPr>
          <p:spPr bwMode="auto">
            <a:xfrm flipH="1" flipV="1">
              <a:off x="6557046" y="3918993"/>
              <a:ext cx="1394752" cy="180975"/>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03" name="Text Box 33"/>
            <p:cNvSpPr txBox="1">
              <a:spLocks noChangeArrowheads="1"/>
            </p:cNvSpPr>
            <p:nvPr/>
          </p:nvSpPr>
          <p:spPr bwMode="auto">
            <a:xfrm>
              <a:off x="7849639" y="3831681"/>
              <a:ext cx="2099521" cy="756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err="1">
                  <a:solidFill>
                    <a:srgbClr val="0000FF"/>
                  </a:solidFill>
                  <a:latin typeface="微软雅黑" pitchFamily="34" charset="-122"/>
                  <a:ea typeface="微软雅黑" pitchFamily="34" charset="-122"/>
                </a:rPr>
                <a:t>abc</a:t>
              </a:r>
              <a:r>
                <a:rPr lang="en-US" altLang="zh-CN" sz="1400" b="1" dirty="0">
                  <a:solidFill>
                    <a:srgbClr val="0000FF"/>
                  </a:solidFill>
                  <a:latin typeface="微软雅黑" pitchFamily="34" charset="-122"/>
                  <a:ea typeface="微软雅黑" pitchFamily="34" charset="-122"/>
                </a:rPr>
                <a:t> </a:t>
              </a:r>
              <a:r>
                <a:rPr lang="zh-CN" altLang="en-US" sz="1400" b="1" dirty="0">
                  <a:solidFill>
                    <a:srgbClr val="0000FF"/>
                  </a:solidFill>
                  <a:latin typeface="微软雅黑" pitchFamily="34" charset="-122"/>
                  <a:ea typeface="微软雅黑" pitchFamily="34" charset="-122"/>
                </a:rPr>
                <a:t>公司有两个</a:t>
              </a:r>
            </a:p>
            <a:p>
              <a:pPr algn="ctr" eaLnBrk="1" hangingPunct="1"/>
              <a:r>
                <a:rPr lang="zh-CN" altLang="en-US" sz="1400" b="1" dirty="0">
                  <a:solidFill>
                    <a:srgbClr val="0000FF"/>
                  </a:solidFill>
                  <a:latin typeface="微软雅黑" pitchFamily="34" charset="-122"/>
                  <a:ea typeface="微软雅黑" pitchFamily="34" charset="-122"/>
                </a:rPr>
                <a:t>权限域名服务器</a:t>
              </a:r>
            </a:p>
          </p:txBody>
        </p:sp>
        <p:grpSp>
          <p:nvGrpSpPr>
            <p:cNvPr id="304" name="Group 34"/>
            <p:cNvGrpSpPr>
              <a:grpSpLocks/>
            </p:cNvGrpSpPr>
            <p:nvPr/>
          </p:nvGrpSpPr>
          <p:grpSpPr bwMode="auto">
            <a:xfrm>
              <a:off x="128464" y="2385468"/>
              <a:ext cx="9873325" cy="830263"/>
              <a:chOff x="158" y="799"/>
              <a:chExt cx="5444" cy="454"/>
            </a:xfrm>
          </p:grpSpPr>
          <p:sp>
            <p:nvSpPr>
              <p:cNvPr id="305" name="Line 35"/>
              <p:cNvSpPr>
                <a:spLocks noChangeShapeType="1"/>
              </p:cNvSpPr>
              <p:nvPr/>
            </p:nvSpPr>
            <p:spPr bwMode="auto">
              <a:xfrm>
                <a:off x="158" y="799"/>
                <a:ext cx="5444" cy="0"/>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06" name="Line 36"/>
              <p:cNvSpPr>
                <a:spLocks noChangeShapeType="1"/>
              </p:cNvSpPr>
              <p:nvPr/>
            </p:nvSpPr>
            <p:spPr bwMode="auto">
              <a:xfrm>
                <a:off x="158" y="1253"/>
                <a:ext cx="5444" cy="0"/>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307" name="Text Box 37"/>
            <p:cNvSpPr txBox="1">
              <a:spLocks noChangeArrowheads="1"/>
            </p:cNvSpPr>
            <p:nvPr/>
          </p:nvSpPr>
          <p:spPr bwMode="auto">
            <a:xfrm>
              <a:off x="147065" y="4063456"/>
              <a:ext cx="2083301" cy="444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a:latin typeface="微软雅黑" pitchFamily="34" charset="-122"/>
                  <a:ea typeface="微软雅黑" pitchFamily="34" charset="-122"/>
                </a:rPr>
                <a:t>权限域名服务器</a:t>
              </a:r>
            </a:p>
          </p:txBody>
        </p:sp>
        <p:sp>
          <p:nvSpPr>
            <p:cNvPr id="308" name="Text Box 38"/>
            <p:cNvSpPr txBox="1">
              <a:spLocks noChangeArrowheads="1"/>
            </p:cNvSpPr>
            <p:nvPr/>
          </p:nvSpPr>
          <p:spPr bwMode="auto">
            <a:xfrm>
              <a:off x="265628" y="1696493"/>
              <a:ext cx="1823817" cy="444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a:latin typeface="微软雅黑" pitchFamily="34" charset="-122"/>
                  <a:ea typeface="微软雅黑" pitchFamily="34" charset="-122"/>
                </a:rPr>
                <a:t>根域名服务器</a:t>
              </a:r>
            </a:p>
          </p:txBody>
        </p:sp>
        <p:sp>
          <p:nvSpPr>
            <p:cNvPr id="309" name="Text Box 39"/>
            <p:cNvSpPr txBox="1">
              <a:spLocks noChangeArrowheads="1"/>
            </p:cNvSpPr>
            <p:nvPr/>
          </p:nvSpPr>
          <p:spPr bwMode="auto">
            <a:xfrm>
              <a:off x="146205" y="2583906"/>
              <a:ext cx="2083301" cy="444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latin typeface="微软雅黑" pitchFamily="34" charset="-122"/>
                  <a:ea typeface="微软雅黑" pitchFamily="34" charset="-122"/>
                </a:rPr>
                <a:t>顶级域名服务器</a:t>
              </a:r>
            </a:p>
          </p:txBody>
        </p:sp>
        <p:sp>
          <p:nvSpPr>
            <p:cNvPr id="310" name="Line 40"/>
            <p:cNvSpPr>
              <a:spLocks noChangeShapeType="1"/>
            </p:cNvSpPr>
            <p:nvPr/>
          </p:nvSpPr>
          <p:spPr bwMode="auto">
            <a:xfrm>
              <a:off x="2242089" y="1556792"/>
              <a:ext cx="0" cy="3983038"/>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11" name="Line 41"/>
            <p:cNvSpPr>
              <a:spLocks noChangeShapeType="1"/>
            </p:cNvSpPr>
            <p:nvPr/>
          </p:nvSpPr>
          <p:spPr bwMode="auto">
            <a:xfrm flipH="1">
              <a:off x="6531250" y="4377780"/>
              <a:ext cx="1427427" cy="658812"/>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12" name="Rectangle 43"/>
            <p:cNvSpPr>
              <a:spLocks noChangeArrowheads="1"/>
            </p:cNvSpPr>
            <p:nvPr/>
          </p:nvSpPr>
          <p:spPr bwMode="auto">
            <a:xfrm>
              <a:off x="4575844" y="3683931"/>
              <a:ext cx="1907249" cy="7367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1" hangingPunct="1"/>
              <a:r>
                <a:rPr lang="en-US" altLang="zh-CN" sz="1400" b="1" dirty="0">
                  <a:solidFill>
                    <a:srgbClr val="0000FF"/>
                  </a:solidFill>
                  <a:latin typeface="微软雅黑" pitchFamily="34" charset="-122"/>
                  <a:ea typeface="微软雅黑" pitchFamily="34" charset="-122"/>
                </a:rPr>
                <a:t>abc.com</a:t>
              </a:r>
            </a:p>
            <a:p>
              <a:pPr algn="ctr" eaLnBrk="1" hangingPunct="1"/>
              <a:r>
                <a:rPr lang="zh-CN" altLang="en-US" sz="1400" b="1" dirty="0">
                  <a:solidFill>
                    <a:srgbClr val="0000FF"/>
                  </a:solidFill>
                  <a:latin typeface="微软雅黑" pitchFamily="34" charset="-122"/>
                  <a:ea typeface="微软雅黑" pitchFamily="34" charset="-122"/>
                </a:rPr>
                <a:t>域名服务器</a:t>
              </a:r>
            </a:p>
          </p:txBody>
        </p:sp>
      </p:grpSp>
    </p:spTree>
    <p:extLst>
      <p:ext uri="{BB962C8B-B14F-4D97-AF65-F5344CB8AC3E}">
        <p14:creationId xmlns:p14="http://schemas.microsoft.com/office/powerpoint/2010/main" val="3532817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4968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591341" y="1316472"/>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电子邮件的组成</a:t>
            </a:r>
          </a:p>
        </p:txBody>
      </p:sp>
      <p:sp>
        <p:nvSpPr>
          <p:cNvPr id="4" name="Rectangle 68"/>
          <p:cNvSpPr>
            <a:spLocks noChangeArrowheads="1"/>
          </p:cNvSpPr>
          <p:nvPr/>
        </p:nvSpPr>
        <p:spPr bwMode="auto">
          <a:xfrm>
            <a:off x="483810" y="1710773"/>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电子邮件由信封 </a:t>
            </a:r>
            <a:r>
              <a:rPr lang="en-US" altLang="zh-CN" sz="2000" b="1" dirty="0">
                <a:latin typeface="微软雅黑" pitchFamily="34" charset="-122"/>
                <a:ea typeface="微软雅黑" pitchFamily="34" charset="-122"/>
              </a:rPr>
              <a:t>(envelope) </a:t>
            </a:r>
            <a:r>
              <a:rPr lang="zh-CN" altLang="en-US" sz="2000" b="1" dirty="0">
                <a:latin typeface="微软雅黑" pitchFamily="34" charset="-122"/>
                <a:ea typeface="微软雅黑" pitchFamily="34" charset="-122"/>
              </a:rPr>
              <a:t>和内容 </a:t>
            </a:r>
            <a:r>
              <a:rPr lang="en-US" altLang="zh-CN" sz="2000" b="1" dirty="0">
                <a:latin typeface="微软雅黑" pitchFamily="34" charset="-122"/>
                <a:ea typeface="微软雅黑" pitchFamily="34" charset="-122"/>
              </a:rPr>
              <a:t>(content) </a:t>
            </a:r>
            <a:r>
              <a:rPr lang="zh-CN" altLang="en-US" sz="2000" b="1" dirty="0">
                <a:latin typeface="微软雅黑" pitchFamily="34" charset="-122"/>
                <a:ea typeface="微软雅黑" pitchFamily="34" charset="-122"/>
              </a:rPr>
              <a:t>两部分组成。</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电子邮件的传输程序根据邮件信封上的信息来传送邮件。用户在从自己的邮箱中读取邮件时才能见到邮件的内容。</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在邮件的信封上，最重要的就是收件人的地址。 </a:t>
            </a:r>
          </a:p>
        </p:txBody>
      </p:sp>
    </p:spTree>
    <p:extLst>
      <p:ext uri="{BB962C8B-B14F-4D97-AF65-F5344CB8AC3E}">
        <p14:creationId xmlns:p14="http://schemas.microsoft.com/office/powerpoint/2010/main" val="2989273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6963" y="1746504"/>
            <a:ext cx="8048775" cy="409101"/>
          </a:xfrm>
          <a:prstGeom prst="rect">
            <a:avLst/>
          </a:prstGeom>
          <a:solidFill>
            <a:srgbClr val="99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69131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334861" y="65810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电子邮件地址的格式</a:t>
            </a:r>
          </a:p>
        </p:txBody>
      </p:sp>
      <p:sp>
        <p:nvSpPr>
          <p:cNvPr id="4" name="Rectangle 68"/>
          <p:cNvSpPr>
            <a:spLocks noChangeArrowheads="1"/>
          </p:cNvSpPr>
          <p:nvPr/>
        </p:nvSpPr>
        <p:spPr bwMode="auto">
          <a:xfrm>
            <a:off x="483810" y="1052405"/>
            <a:ext cx="8121929" cy="216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体系的电子邮件系统规定电子邮件地址的格式如下：</a:t>
            </a:r>
            <a:endParaRPr lang="en-US" altLang="zh-CN" sz="2000" b="1" dirty="0">
              <a:latin typeface="微软雅黑" pitchFamily="34" charset="-122"/>
              <a:ea typeface="微软雅黑" pitchFamily="34" charset="-122"/>
            </a:endParaRPr>
          </a:p>
          <a:p>
            <a:pPr marL="342900" indent="-342900" eaLnBrk="0" hangingPunct="0">
              <a:lnSpc>
                <a:spcPts val="2700"/>
              </a:lnSpc>
              <a:buClr>
                <a:srgbClr val="0070C0"/>
              </a:buClr>
              <a:buFont typeface="Wingdings" pitchFamily="2" charset="2"/>
              <a:buChar char="l"/>
            </a:pPr>
            <a:endParaRPr lang="zh-CN" altLang="en-US" sz="2000" b="1" dirty="0">
              <a:latin typeface="微软雅黑" pitchFamily="34" charset="-122"/>
              <a:ea typeface="微软雅黑" pitchFamily="34" charset="-122"/>
            </a:endParaRPr>
          </a:p>
          <a:p>
            <a:pPr algn="ctr" eaLnBrk="0" hangingPunct="0">
              <a:lnSpc>
                <a:spcPts val="2700"/>
              </a:lnSpc>
              <a:buClr>
                <a:srgbClr val="0070C0"/>
              </a:buClr>
            </a:pPr>
            <a:r>
              <a:rPr lang="zh-CN" altLang="en-US" sz="2000" b="1" dirty="0">
                <a:latin typeface="微软雅黑" pitchFamily="34" charset="-122"/>
                <a:ea typeface="微软雅黑" pitchFamily="34" charset="-122"/>
              </a:rPr>
              <a:t>收件人邮箱名</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邮箱所在主机的域名      </a:t>
            </a:r>
            <a:r>
              <a:rPr lang="en-US" altLang="zh-CN" sz="2000" b="1" dirty="0">
                <a:latin typeface="微软雅黑" pitchFamily="34" charset="-122"/>
                <a:ea typeface="微软雅黑" pitchFamily="34" charset="-122"/>
              </a:rPr>
              <a:t>(6-1)</a:t>
            </a:r>
          </a:p>
          <a:p>
            <a:pPr algn="ctr" eaLnBrk="0" hangingPunct="0">
              <a:lnSpc>
                <a:spcPts val="2700"/>
              </a:lnSpc>
              <a:buClr>
                <a:srgbClr val="0070C0"/>
              </a:buClr>
            </a:pPr>
            <a:endParaRPr lang="en-US" altLang="zh-CN" sz="2000" b="1" dirty="0">
              <a:latin typeface="微软雅黑" pitchFamily="34" charset="-122"/>
              <a:ea typeface="微软雅黑" pitchFamily="34" charset="-122"/>
            </a:endParaRPr>
          </a:p>
          <a:p>
            <a:pPr marL="342900" indent="-34290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符号“</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读作“</a:t>
            </a:r>
            <a:r>
              <a:rPr lang="en-US" altLang="zh-CN" sz="2000" b="1" dirty="0">
                <a:latin typeface="微软雅黑" pitchFamily="34" charset="-122"/>
                <a:ea typeface="微软雅黑" pitchFamily="34" charset="-122"/>
              </a:rPr>
              <a:t>at”</a:t>
            </a:r>
            <a:r>
              <a:rPr lang="zh-CN" altLang="en-US" sz="2000" b="1" dirty="0">
                <a:latin typeface="微软雅黑" pitchFamily="34" charset="-122"/>
                <a:ea typeface="微软雅黑" pitchFamily="34" charset="-122"/>
              </a:rPr>
              <a:t>，表示“在”的意思。 </a:t>
            </a:r>
          </a:p>
          <a:p>
            <a:pPr marL="342900" indent="-34290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例如电子邮件地址 </a:t>
            </a:r>
            <a:r>
              <a:rPr lang="en-US" altLang="zh-CN" sz="2000" b="1" dirty="0">
                <a:latin typeface="微软雅黑" pitchFamily="34" charset="-122"/>
                <a:ea typeface="微软雅黑" pitchFamily="34" charset="-122"/>
              </a:rPr>
              <a:t>xiexiren@tsinghua.org.cn</a:t>
            </a:r>
          </a:p>
        </p:txBody>
      </p:sp>
      <p:grpSp>
        <p:nvGrpSpPr>
          <p:cNvPr id="16" name="组合 15"/>
          <p:cNvGrpSpPr/>
          <p:nvPr/>
        </p:nvGrpSpPr>
        <p:grpSpPr>
          <a:xfrm>
            <a:off x="1539091" y="3165518"/>
            <a:ext cx="5588033" cy="1052712"/>
            <a:chOff x="1710598" y="4437112"/>
            <a:chExt cx="9176804" cy="1728787"/>
          </a:xfrm>
        </p:grpSpPr>
        <p:grpSp>
          <p:nvGrpSpPr>
            <p:cNvPr id="6" name="Group 5"/>
            <p:cNvGrpSpPr>
              <a:grpSpLocks/>
            </p:cNvGrpSpPr>
            <p:nvPr/>
          </p:nvGrpSpPr>
          <p:grpSpPr bwMode="auto">
            <a:xfrm>
              <a:off x="6202693" y="4437112"/>
              <a:ext cx="4684709" cy="1728787"/>
              <a:chOff x="3696" y="2931"/>
              <a:chExt cx="2724" cy="1089"/>
            </a:xfrm>
          </p:grpSpPr>
          <p:sp>
            <p:nvSpPr>
              <p:cNvPr id="7" name="Line 6"/>
              <p:cNvSpPr>
                <a:spLocks noChangeShapeType="1"/>
              </p:cNvSpPr>
              <p:nvPr/>
            </p:nvSpPr>
            <p:spPr bwMode="auto">
              <a:xfrm>
                <a:off x="3696" y="2931"/>
                <a:ext cx="1998" cy="1"/>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grpSp>
            <p:nvGrpSpPr>
              <p:cNvPr id="8" name="Group 7"/>
              <p:cNvGrpSpPr>
                <a:grpSpLocks/>
              </p:cNvGrpSpPr>
              <p:nvPr/>
            </p:nvGrpSpPr>
            <p:grpSpPr bwMode="auto">
              <a:xfrm>
                <a:off x="4016" y="3339"/>
                <a:ext cx="2404" cy="681"/>
                <a:chOff x="4016" y="3339"/>
                <a:chExt cx="2404" cy="681"/>
              </a:xfrm>
            </p:grpSpPr>
            <p:sp>
              <p:nvSpPr>
                <p:cNvPr id="9" name="AutoShape 8"/>
                <p:cNvSpPr>
                  <a:spLocks noChangeArrowheads="1"/>
                </p:cNvSpPr>
                <p:nvPr/>
              </p:nvSpPr>
              <p:spPr bwMode="auto">
                <a:xfrm>
                  <a:off x="4016" y="3339"/>
                  <a:ext cx="2404" cy="681"/>
                </a:xfrm>
                <a:prstGeom prst="wedgeRoundRectCallout">
                  <a:avLst>
                    <a:gd name="adj1" fmla="val 167"/>
                    <a:gd name="adj2" fmla="val -108148"/>
                    <a:gd name="adj3" fmla="val 16667"/>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endParaRPr lang="zh-CN" altLang="zh-CN" sz="1600" b="1">
                    <a:latin typeface="微软雅黑" pitchFamily="34" charset="-122"/>
                    <a:ea typeface="微软雅黑" pitchFamily="34" charset="-122"/>
                  </a:endParaRPr>
                </a:p>
              </p:txBody>
            </p:sp>
            <p:sp>
              <p:nvSpPr>
                <p:cNvPr id="10" name="Text Box 9"/>
                <p:cNvSpPr txBox="1">
                  <a:spLocks noChangeArrowheads="1"/>
                </p:cNvSpPr>
                <p:nvPr/>
              </p:nvSpPr>
              <p:spPr bwMode="auto">
                <a:xfrm>
                  <a:off x="4043" y="3386"/>
                  <a:ext cx="2194" cy="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latin typeface="微软雅黑" pitchFamily="34" charset="-122"/>
                      <a:ea typeface="微软雅黑" pitchFamily="34" charset="-122"/>
                    </a:rPr>
                    <a:t>邮箱所在的主机的域名</a:t>
                  </a:r>
                </a:p>
                <a:p>
                  <a:pPr algn="ctr" eaLnBrk="1" hangingPunct="1"/>
                  <a:r>
                    <a:rPr lang="zh-CN" altLang="en-US" sz="1600" b="1" dirty="0">
                      <a:latin typeface="微软雅黑" pitchFamily="34" charset="-122"/>
                      <a:ea typeface="微软雅黑" pitchFamily="34" charset="-122"/>
                    </a:rPr>
                    <a:t>在全世界必须是唯一的 </a:t>
                  </a:r>
                </a:p>
              </p:txBody>
            </p:sp>
          </p:grpSp>
        </p:grpSp>
        <p:grpSp>
          <p:nvGrpSpPr>
            <p:cNvPr id="11" name="Group 10"/>
            <p:cNvGrpSpPr>
              <a:grpSpLocks/>
            </p:cNvGrpSpPr>
            <p:nvPr/>
          </p:nvGrpSpPr>
          <p:grpSpPr bwMode="auto">
            <a:xfrm>
              <a:off x="1710598" y="4437112"/>
              <a:ext cx="4101713" cy="1728787"/>
              <a:chOff x="1130" y="2931"/>
              <a:chExt cx="2385" cy="1089"/>
            </a:xfrm>
          </p:grpSpPr>
          <p:sp>
            <p:nvSpPr>
              <p:cNvPr id="12" name="Line 11"/>
              <p:cNvSpPr>
                <a:spLocks noChangeShapeType="1"/>
              </p:cNvSpPr>
              <p:nvPr/>
            </p:nvSpPr>
            <p:spPr bwMode="auto">
              <a:xfrm flipV="1">
                <a:off x="2537" y="2931"/>
                <a:ext cx="978" cy="1"/>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grpSp>
            <p:nvGrpSpPr>
              <p:cNvPr id="13" name="Group 12"/>
              <p:cNvGrpSpPr>
                <a:grpSpLocks/>
              </p:cNvGrpSpPr>
              <p:nvPr/>
            </p:nvGrpSpPr>
            <p:grpSpPr bwMode="auto">
              <a:xfrm>
                <a:off x="1130" y="3339"/>
                <a:ext cx="2223" cy="681"/>
                <a:chOff x="1130" y="3339"/>
                <a:chExt cx="2223" cy="681"/>
              </a:xfrm>
            </p:grpSpPr>
            <p:sp>
              <p:nvSpPr>
                <p:cNvPr id="14" name="AutoShape 13"/>
                <p:cNvSpPr>
                  <a:spLocks noChangeArrowheads="1"/>
                </p:cNvSpPr>
                <p:nvPr/>
              </p:nvSpPr>
              <p:spPr bwMode="auto">
                <a:xfrm>
                  <a:off x="1130" y="3339"/>
                  <a:ext cx="2223" cy="681"/>
                </a:xfrm>
                <a:prstGeom prst="wedgeRoundRectCallout">
                  <a:avLst>
                    <a:gd name="adj1" fmla="val 45303"/>
                    <a:gd name="adj2" fmla="val -108148"/>
                    <a:gd name="adj3" fmla="val 16667"/>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endParaRPr lang="zh-CN" altLang="zh-CN" sz="1600" b="1">
                    <a:solidFill>
                      <a:srgbClr val="000099"/>
                    </a:solidFill>
                    <a:latin typeface="微软雅黑" pitchFamily="34" charset="-122"/>
                    <a:ea typeface="微软雅黑" pitchFamily="34" charset="-122"/>
                  </a:endParaRPr>
                </a:p>
              </p:txBody>
            </p:sp>
            <p:sp>
              <p:nvSpPr>
                <p:cNvPr id="15" name="Text Box 14"/>
                <p:cNvSpPr txBox="1">
                  <a:spLocks noChangeArrowheads="1"/>
                </p:cNvSpPr>
                <p:nvPr/>
              </p:nvSpPr>
              <p:spPr bwMode="auto">
                <a:xfrm>
                  <a:off x="1230" y="3385"/>
                  <a:ext cx="1998" cy="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latin typeface="微软雅黑" pitchFamily="34" charset="-122"/>
                      <a:ea typeface="微软雅黑" pitchFamily="34" charset="-122"/>
                    </a:rPr>
                    <a:t>这个用户名在该域名</a:t>
                  </a:r>
                </a:p>
                <a:p>
                  <a:pPr algn="ctr" eaLnBrk="1" hangingPunct="1"/>
                  <a:r>
                    <a:rPr lang="zh-CN" altLang="en-US" sz="1600" b="1" dirty="0">
                      <a:latin typeface="微软雅黑" pitchFamily="34" charset="-122"/>
                      <a:ea typeface="微软雅黑" pitchFamily="34" charset="-122"/>
                    </a:rPr>
                    <a:t>的范围内是唯一的。 </a:t>
                  </a:r>
                </a:p>
              </p:txBody>
            </p:sp>
          </p:grpSp>
        </p:grpSp>
      </p:grpSp>
    </p:spTree>
    <p:extLst>
      <p:ext uri="{BB962C8B-B14F-4D97-AF65-F5344CB8AC3E}">
        <p14:creationId xmlns:p14="http://schemas.microsoft.com/office/powerpoint/2010/main" val="35818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581885"/>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291571" y="539614"/>
            <a:ext cx="45608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6.5.2  </a:t>
            </a:r>
            <a:r>
              <a:rPr lang="zh-CN" altLang="en-US" sz="2400" b="1" dirty="0">
                <a:solidFill>
                  <a:schemeClr val="bg1"/>
                </a:solidFill>
                <a:latin typeface="微软雅黑" pitchFamily="34" charset="-122"/>
                <a:ea typeface="微软雅黑" pitchFamily="34" charset="-122"/>
              </a:rPr>
              <a:t>简单邮件传送协议 </a:t>
            </a:r>
            <a:r>
              <a:rPr lang="en-US" altLang="zh-CN" sz="2400" b="1" dirty="0">
                <a:solidFill>
                  <a:schemeClr val="bg1"/>
                </a:solidFill>
                <a:latin typeface="微软雅黑" pitchFamily="34" charset="-122"/>
                <a:ea typeface="微软雅黑" pitchFamily="34" charset="-122"/>
              </a:rPr>
              <a:t>SMTP</a:t>
            </a:r>
            <a:endParaRPr lang="zh-CN" altLang="en-US" sz="2400" b="1" dirty="0">
              <a:solidFill>
                <a:schemeClr val="bg1"/>
              </a:solidFill>
              <a:latin typeface="微软雅黑" pitchFamily="34" charset="-122"/>
              <a:ea typeface="微软雅黑" pitchFamily="34" charset="-122"/>
            </a:endParaRPr>
          </a:p>
        </p:txBody>
      </p:sp>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386"/>
          <p:cNvSpPr>
            <a:spLocks noChangeArrowheads="1"/>
          </p:cNvSpPr>
          <p:nvPr/>
        </p:nvSpPr>
        <p:spPr bwMode="auto">
          <a:xfrm>
            <a:off x="2907058" y="1814899"/>
            <a:ext cx="680437" cy="13465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7" name="Rectangle 387"/>
          <p:cNvSpPr>
            <a:spLocks noChangeArrowheads="1"/>
          </p:cNvSpPr>
          <p:nvPr/>
        </p:nvSpPr>
        <p:spPr bwMode="auto">
          <a:xfrm>
            <a:off x="1544934" y="1814899"/>
            <a:ext cx="680437" cy="1346517"/>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8" name="Line 388"/>
          <p:cNvSpPr>
            <a:spLocks noChangeShapeType="1"/>
          </p:cNvSpPr>
          <p:nvPr/>
        </p:nvSpPr>
        <p:spPr bwMode="auto">
          <a:xfrm>
            <a:off x="2021489" y="2157671"/>
            <a:ext cx="94185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1" name="Oval 397"/>
          <p:cNvSpPr>
            <a:spLocks noChangeArrowheads="1"/>
          </p:cNvSpPr>
          <p:nvPr/>
        </p:nvSpPr>
        <p:spPr bwMode="auto">
          <a:xfrm>
            <a:off x="1601220" y="1878785"/>
            <a:ext cx="566615" cy="556545"/>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1100" b="1" dirty="0">
                <a:latin typeface="微软雅黑" pitchFamily="34" charset="-122"/>
                <a:ea typeface="微软雅黑" pitchFamily="34" charset="-122"/>
              </a:rPr>
              <a:t>SMTP</a:t>
            </a:r>
          </a:p>
          <a:p>
            <a:pPr algn="ctr" eaLnBrk="1" hangingPunct="1"/>
            <a:r>
              <a:rPr kumimoji="1" lang="zh-CN" altLang="en-US" sz="1100" b="1" dirty="0">
                <a:latin typeface="微软雅黑" pitchFamily="34" charset="-122"/>
                <a:ea typeface="微软雅黑" pitchFamily="34" charset="-122"/>
              </a:rPr>
              <a:t>客户</a:t>
            </a:r>
          </a:p>
        </p:txBody>
      </p:sp>
      <p:sp>
        <p:nvSpPr>
          <p:cNvPr id="12" name="Oval 405"/>
          <p:cNvSpPr>
            <a:spLocks noChangeArrowheads="1"/>
          </p:cNvSpPr>
          <p:nvPr/>
        </p:nvSpPr>
        <p:spPr bwMode="auto">
          <a:xfrm>
            <a:off x="2964596" y="1878785"/>
            <a:ext cx="566615" cy="556545"/>
          </a:xfrm>
          <a:prstGeom prst="ellipse">
            <a:avLst/>
          </a:prstGeom>
          <a:solidFill>
            <a:schemeClr val="bg1"/>
          </a:solidFill>
          <a:ln w="9525">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13" name="Oval 406"/>
          <p:cNvSpPr>
            <a:spLocks noChangeArrowheads="1"/>
          </p:cNvSpPr>
          <p:nvPr/>
        </p:nvSpPr>
        <p:spPr bwMode="auto">
          <a:xfrm>
            <a:off x="2964596" y="2491844"/>
            <a:ext cx="566615" cy="556543"/>
          </a:xfrm>
          <a:prstGeom prst="ellipse">
            <a:avLst/>
          </a:prstGeom>
          <a:solidFill>
            <a:srgbClr val="FFFF00"/>
          </a:solidFill>
          <a:ln w="9525" algn="ctr">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客户</a:t>
            </a:r>
          </a:p>
        </p:txBody>
      </p:sp>
      <p:sp>
        <p:nvSpPr>
          <p:cNvPr id="14" name="Text Box 399"/>
          <p:cNvSpPr txBox="1">
            <a:spLocks noChangeArrowheads="1"/>
          </p:cNvSpPr>
          <p:nvPr/>
        </p:nvSpPr>
        <p:spPr bwMode="auto">
          <a:xfrm>
            <a:off x="616510" y="1343127"/>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latin typeface="微软雅黑" pitchFamily="34" charset="-122"/>
                <a:ea typeface="微软雅黑" pitchFamily="34" charset="-122"/>
              </a:rPr>
              <a:t>发件人</a:t>
            </a:r>
          </a:p>
        </p:txBody>
      </p:sp>
      <p:graphicFrame>
        <p:nvGraphicFramePr>
          <p:cNvPr id="15" name="对象 14"/>
          <p:cNvGraphicFramePr>
            <a:graphicFrameLocks noChangeAspect="1"/>
          </p:cNvGraphicFramePr>
          <p:nvPr>
            <p:extLst>
              <p:ext uri="{D42A27DB-BD31-4B8C-83A1-F6EECF244321}">
                <p14:modId xmlns:p14="http://schemas.microsoft.com/office/powerpoint/2010/main" val="1302962114"/>
              </p:ext>
            </p:extLst>
          </p:nvPr>
        </p:nvGraphicFramePr>
        <p:xfrm>
          <a:off x="762658" y="1854885"/>
          <a:ext cx="546759" cy="666388"/>
        </p:xfrm>
        <a:graphic>
          <a:graphicData uri="http://schemas.openxmlformats.org/presentationml/2006/ole">
            <mc:AlternateContent xmlns:mc="http://schemas.openxmlformats.org/markup-compatibility/2006">
              <mc:Choice xmlns:v="urn:schemas-microsoft-com:vml" Requires="v">
                <p:oleObj spid="_x0000_s29770" name="Visio" r:id="rId3" imgW="3561172" imgH="4347469" progId="">
                  <p:embed/>
                </p:oleObj>
              </mc:Choice>
              <mc:Fallback>
                <p:oleObj name="Visio" r:id="rId3" imgW="3561172" imgH="4347469" progId="">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762658" y="1854885"/>
                        <a:ext cx="546759"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385"/>
          <p:cNvSpPr>
            <a:spLocks noChangeArrowheads="1"/>
          </p:cNvSpPr>
          <p:nvPr/>
        </p:nvSpPr>
        <p:spPr bwMode="auto">
          <a:xfrm>
            <a:off x="6723401" y="1823500"/>
            <a:ext cx="680437" cy="1337917"/>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7" name="Text Box 393"/>
          <p:cNvSpPr txBox="1">
            <a:spLocks noChangeArrowheads="1"/>
          </p:cNvSpPr>
          <p:nvPr/>
        </p:nvSpPr>
        <p:spPr bwMode="auto">
          <a:xfrm>
            <a:off x="6089388" y="1489328"/>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读取</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18" name="Text Box 395"/>
          <p:cNvSpPr txBox="1">
            <a:spLocks noChangeArrowheads="1"/>
          </p:cNvSpPr>
          <p:nvPr/>
        </p:nvSpPr>
        <p:spPr bwMode="auto">
          <a:xfrm>
            <a:off x="6105400" y="2162141"/>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19" name="Oval 398"/>
          <p:cNvSpPr>
            <a:spLocks noChangeArrowheads="1"/>
          </p:cNvSpPr>
          <p:nvPr/>
        </p:nvSpPr>
        <p:spPr bwMode="auto">
          <a:xfrm>
            <a:off x="6779688" y="1878785"/>
            <a:ext cx="566614" cy="556545"/>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客户</a:t>
            </a:r>
          </a:p>
        </p:txBody>
      </p:sp>
      <p:sp>
        <p:nvSpPr>
          <p:cNvPr id="20" name="Rectangle 401"/>
          <p:cNvSpPr>
            <a:spLocks noChangeArrowheads="1"/>
          </p:cNvSpPr>
          <p:nvPr/>
        </p:nvSpPr>
        <p:spPr bwMode="auto">
          <a:xfrm>
            <a:off x="5362526" y="1823500"/>
            <a:ext cx="680437" cy="13379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21" name="Oval 402"/>
          <p:cNvSpPr>
            <a:spLocks noChangeArrowheads="1"/>
          </p:cNvSpPr>
          <p:nvPr/>
        </p:nvSpPr>
        <p:spPr bwMode="auto">
          <a:xfrm>
            <a:off x="5418813" y="2491844"/>
            <a:ext cx="566614" cy="556543"/>
          </a:xfrm>
          <a:prstGeom prst="ellipse">
            <a:avLst/>
          </a:prstGeom>
          <a:solidFill>
            <a:schemeClr val="bg1"/>
          </a:solidFill>
          <a:ln w="9525" algn="ctr">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22" name="Oval 403"/>
          <p:cNvSpPr>
            <a:spLocks noChangeArrowheads="1"/>
          </p:cNvSpPr>
          <p:nvPr/>
        </p:nvSpPr>
        <p:spPr bwMode="auto">
          <a:xfrm>
            <a:off x="5418813" y="1878785"/>
            <a:ext cx="566614" cy="556545"/>
          </a:xfrm>
          <a:prstGeom prst="ellipse">
            <a:avLst/>
          </a:prstGeom>
          <a:solidFill>
            <a:srgbClr val="00FFCC"/>
          </a:solidFill>
          <a:ln w="9525">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服务器</a:t>
            </a:r>
          </a:p>
        </p:txBody>
      </p:sp>
      <p:grpSp>
        <p:nvGrpSpPr>
          <p:cNvPr id="4" name="组合 3"/>
          <p:cNvGrpSpPr/>
          <p:nvPr/>
        </p:nvGrpSpPr>
        <p:grpSpPr>
          <a:xfrm>
            <a:off x="2239475" y="1470728"/>
            <a:ext cx="595035" cy="1190307"/>
            <a:chOff x="2239475" y="1525813"/>
            <a:chExt cx="595035" cy="1190307"/>
          </a:xfrm>
        </p:grpSpPr>
        <p:sp>
          <p:nvSpPr>
            <p:cNvPr id="9" name="Text Box 391"/>
            <p:cNvSpPr txBox="1">
              <a:spLocks noChangeArrowheads="1"/>
            </p:cNvSpPr>
            <p:nvPr/>
          </p:nvSpPr>
          <p:spPr bwMode="auto">
            <a:xfrm>
              <a:off x="2282161" y="15258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发送</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10" name="Text Box 394"/>
            <p:cNvSpPr txBox="1">
              <a:spLocks noChangeArrowheads="1"/>
            </p:cNvSpPr>
            <p:nvPr/>
          </p:nvSpPr>
          <p:spPr bwMode="auto">
            <a:xfrm>
              <a:off x="2296294" y="2239066"/>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24" name="Text Box 389"/>
            <p:cNvSpPr txBox="1">
              <a:spLocks noChangeArrowheads="1"/>
            </p:cNvSpPr>
            <p:nvPr/>
          </p:nvSpPr>
          <p:spPr bwMode="auto">
            <a:xfrm>
              <a:off x="2239475" y="1913430"/>
              <a:ext cx="595035"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SMTP</a:t>
              </a:r>
            </a:p>
          </p:txBody>
        </p:sp>
      </p:grpSp>
      <p:sp>
        <p:nvSpPr>
          <p:cNvPr id="25" name="Text Box 396"/>
          <p:cNvSpPr txBox="1">
            <a:spLocks noChangeArrowheads="1"/>
          </p:cNvSpPr>
          <p:nvPr/>
        </p:nvSpPr>
        <p:spPr bwMode="auto">
          <a:xfrm>
            <a:off x="2805314" y="1343127"/>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发送方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26" name="Text Box 399"/>
          <p:cNvSpPr txBox="1">
            <a:spLocks noChangeArrowheads="1"/>
          </p:cNvSpPr>
          <p:nvPr/>
        </p:nvSpPr>
        <p:spPr bwMode="auto">
          <a:xfrm>
            <a:off x="1509292" y="1343127"/>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发件方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用户代理</a:t>
            </a:r>
          </a:p>
        </p:txBody>
      </p:sp>
      <p:sp>
        <p:nvSpPr>
          <p:cNvPr id="27" name="Text Box 390"/>
          <p:cNvSpPr txBox="1">
            <a:spLocks noChangeArrowheads="1"/>
          </p:cNvSpPr>
          <p:nvPr/>
        </p:nvSpPr>
        <p:spPr bwMode="auto">
          <a:xfrm>
            <a:off x="6055753" y="1857297"/>
            <a:ext cx="572593"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POP3</a:t>
            </a:r>
          </a:p>
        </p:txBody>
      </p:sp>
      <p:sp>
        <p:nvSpPr>
          <p:cNvPr id="28" name="Text Box 400"/>
          <p:cNvSpPr txBox="1">
            <a:spLocks noChangeArrowheads="1"/>
          </p:cNvSpPr>
          <p:nvPr/>
        </p:nvSpPr>
        <p:spPr bwMode="auto">
          <a:xfrm>
            <a:off x="5248753" y="1343127"/>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29" name="Text Box 407"/>
          <p:cNvSpPr txBox="1">
            <a:spLocks noChangeArrowheads="1"/>
          </p:cNvSpPr>
          <p:nvPr/>
        </p:nvSpPr>
        <p:spPr bwMode="auto">
          <a:xfrm>
            <a:off x="6695563" y="1343127"/>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用户代理</a:t>
            </a:r>
          </a:p>
        </p:txBody>
      </p:sp>
      <p:sp>
        <p:nvSpPr>
          <p:cNvPr id="30" name="Line 408"/>
          <p:cNvSpPr>
            <a:spLocks noChangeShapeType="1"/>
          </p:cNvSpPr>
          <p:nvPr/>
        </p:nvSpPr>
        <p:spPr bwMode="auto">
          <a:xfrm flipV="1">
            <a:off x="5985427" y="2157671"/>
            <a:ext cx="794261"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graphicFrame>
        <p:nvGraphicFramePr>
          <p:cNvPr id="31" name="对象 30"/>
          <p:cNvGraphicFramePr>
            <a:graphicFrameLocks noChangeAspect="1"/>
          </p:cNvGraphicFramePr>
          <p:nvPr>
            <p:extLst>
              <p:ext uri="{D42A27DB-BD31-4B8C-83A1-F6EECF244321}">
                <p14:modId xmlns:p14="http://schemas.microsoft.com/office/powerpoint/2010/main" val="1204939000"/>
              </p:ext>
            </p:extLst>
          </p:nvPr>
        </p:nvGraphicFramePr>
        <p:xfrm>
          <a:off x="7632442" y="1854885"/>
          <a:ext cx="551626" cy="666388"/>
        </p:xfrm>
        <a:graphic>
          <a:graphicData uri="http://schemas.openxmlformats.org/presentationml/2006/ole">
            <mc:AlternateContent xmlns:mc="http://schemas.openxmlformats.org/markup-compatibility/2006">
              <mc:Choice xmlns:v="urn:schemas-microsoft-com:vml" Requires="v">
                <p:oleObj spid="_x0000_s29771" name="Visio" r:id="rId5" imgW="3561172" imgH="4347469" progId="">
                  <p:embed/>
                </p:oleObj>
              </mc:Choice>
              <mc:Fallback>
                <p:oleObj name="Visio" r:id="rId5" imgW="3561172" imgH="4347469" progId="">
                  <p:embed/>
                  <p:pic>
                    <p:nvPicPr>
                      <p:cNvPr id="0" name="Picture 43"/>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632442" y="1854885"/>
                        <a:ext cx="551626"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Text Box 399"/>
          <p:cNvSpPr txBox="1">
            <a:spLocks noChangeArrowheads="1"/>
          </p:cNvSpPr>
          <p:nvPr/>
        </p:nvSpPr>
        <p:spPr bwMode="auto">
          <a:xfrm>
            <a:off x="7702778" y="1343127"/>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latin typeface="微软雅黑" pitchFamily="34" charset="-122"/>
                <a:ea typeface="微软雅黑" pitchFamily="34" charset="-122"/>
              </a:rPr>
              <a:t>收件人</a:t>
            </a:r>
          </a:p>
        </p:txBody>
      </p:sp>
      <p:sp>
        <p:nvSpPr>
          <p:cNvPr id="35" name="Line 404"/>
          <p:cNvSpPr>
            <a:spLocks noChangeShapeType="1"/>
          </p:cNvSpPr>
          <p:nvPr/>
        </p:nvSpPr>
        <p:spPr bwMode="auto">
          <a:xfrm flipV="1">
            <a:off x="3515714" y="2770730"/>
            <a:ext cx="1928643"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grpSp>
        <p:nvGrpSpPr>
          <p:cNvPr id="39" name="组合 38"/>
          <p:cNvGrpSpPr/>
          <p:nvPr/>
        </p:nvGrpSpPr>
        <p:grpSpPr>
          <a:xfrm>
            <a:off x="3884017" y="2490615"/>
            <a:ext cx="1200971" cy="728201"/>
            <a:chOff x="3884017" y="2490615"/>
            <a:chExt cx="1200971" cy="728201"/>
          </a:xfrm>
        </p:grpSpPr>
        <p:sp>
          <p:nvSpPr>
            <p:cNvPr id="34" name="Text Box 392"/>
            <p:cNvSpPr txBox="1">
              <a:spLocks noChangeArrowheads="1"/>
            </p:cNvSpPr>
            <p:nvPr/>
          </p:nvSpPr>
          <p:spPr bwMode="auto">
            <a:xfrm>
              <a:off x="3884017" y="2490615"/>
              <a:ext cx="120097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100" b="1" dirty="0">
                  <a:solidFill>
                    <a:srgbClr val="0000FF"/>
                  </a:solidFill>
                  <a:latin typeface="微软雅黑" pitchFamily="34" charset="-122"/>
                  <a:ea typeface="微软雅黑" pitchFamily="34" charset="-122"/>
                </a:rPr>
                <a:t>发送邮件 </a:t>
              </a:r>
              <a:r>
                <a:rPr kumimoji="1" lang="en-US" altLang="zh-CN" sz="1100" b="1" dirty="0">
                  <a:solidFill>
                    <a:srgbClr val="C00000"/>
                  </a:solidFill>
                  <a:latin typeface="微软雅黑" pitchFamily="34" charset="-122"/>
                  <a:ea typeface="微软雅黑" pitchFamily="34" charset="-122"/>
                </a:rPr>
                <a:t>SMTP</a:t>
              </a:r>
            </a:p>
          </p:txBody>
        </p:sp>
        <p:sp>
          <p:nvSpPr>
            <p:cNvPr id="36" name="Text Box 409"/>
            <p:cNvSpPr txBox="1">
              <a:spLocks noChangeArrowheads="1"/>
            </p:cNvSpPr>
            <p:nvPr/>
          </p:nvSpPr>
          <p:spPr bwMode="auto">
            <a:xfrm>
              <a:off x="4242453" y="2787929"/>
              <a:ext cx="50206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rgbClr val="0000FF"/>
                  </a:solidFill>
                  <a:latin typeface="微软雅黑" pitchFamily="34" charset="-122"/>
                  <a:ea typeface="微软雅黑" pitchFamily="34" charset="-122"/>
                </a:rPr>
                <a:t>TCP </a:t>
              </a:r>
            </a:p>
            <a:p>
              <a:pPr algn="ctr" eaLnBrk="1" hangingPunct="1"/>
              <a:r>
                <a:rPr kumimoji="1" lang="zh-CN" altLang="en-US" sz="1100" b="1" dirty="0">
                  <a:solidFill>
                    <a:srgbClr val="0000FF"/>
                  </a:solidFill>
                  <a:latin typeface="微软雅黑" pitchFamily="34" charset="-122"/>
                  <a:ea typeface="微软雅黑" pitchFamily="34" charset="-122"/>
                </a:rPr>
                <a:t>连接</a:t>
              </a:r>
            </a:p>
          </p:txBody>
        </p:sp>
      </p:grpSp>
      <p:sp>
        <p:nvSpPr>
          <p:cNvPr id="37" name="圆角矩形 36"/>
          <p:cNvSpPr/>
          <p:nvPr/>
        </p:nvSpPr>
        <p:spPr>
          <a:xfrm>
            <a:off x="1371509" y="1244904"/>
            <a:ext cx="6194639" cy="2126256"/>
          </a:xfrm>
          <a:prstGeom prst="round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470662" y="3400777"/>
            <a:ext cx="6331270" cy="938719"/>
          </a:xfrm>
          <a:prstGeom prst="rect">
            <a:avLst/>
          </a:prstGeom>
        </p:spPr>
        <p:txBody>
          <a:bodyPr wrap="square" anchor="ctr">
            <a:spAutoFit/>
          </a:bodyPr>
          <a:lstStyle/>
          <a:p>
            <a:pPr marL="285750" indent="-285750">
              <a:lnSpc>
                <a:spcPts val="2200"/>
              </a:lnSpc>
              <a:buClr>
                <a:srgbClr val="0066FF"/>
              </a:buClr>
              <a:buFont typeface="Wingdings" pitchFamily="2" charset="2"/>
              <a:buChar char="l"/>
            </a:pPr>
            <a:r>
              <a:rPr lang="en-US" altLang="zh-CN" sz="1600" b="1" dirty="0">
                <a:latin typeface="微软雅黑" pitchFamily="34" charset="-122"/>
                <a:ea typeface="微软雅黑" pitchFamily="34" charset="-122"/>
              </a:rPr>
              <a:t>SMTP </a:t>
            </a:r>
            <a:r>
              <a:rPr lang="zh-CN" altLang="en-US" sz="1600" b="1" dirty="0">
                <a:latin typeface="微软雅黑" pitchFamily="34" charset="-122"/>
                <a:ea typeface="微软雅黑" pitchFamily="34" charset="-122"/>
              </a:rPr>
              <a:t>规定了在两个相互通信的 </a:t>
            </a:r>
            <a:r>
              <a:rPr lang="en-US" altLang="zh-CN" sz="1600" b="1" dirty="0">
                <a:latin typeface="微软雅黑" pitchFamily="34" charset="-122"/>
                <a:ea typeface="微软雅黑" pitchFamily="34" charset="-122"/>
              </a:rPr>
              <a:t>SMTP </a:t>
            </a:r>
            <a:r>
              <a:rPr lang="zh-CN" altLang="en-US" sz="1600" b="1" dirty="0">
                <a:latin typeface="微软雅黑" pitchFamily="34" charset="-122"/>
                <a:ea typeface="微软雅黑" pitchFamily="34" charset="-122"/>
              </a:rPr>
              <a:t>进程交换信息的方法。</a:t>
            </a:r>
            <a:endParaRPr lang="en-US" altLang="zh-CN" sz="1600" b="1" dirty="0">
              <a:latin typeface="微软雅黑" pitchFamily="34" charset="-122"/>
              <a:ea typeface="微软雅黑" pitchFamily="34" charset="-122"/>
            </a:endParaRPr>
          </a:p>
          <a:p>
            <a:pPr marL="285750" indent="-285750">
              <a:lnSpc>
                <a:spcPts val="2200"/>
              </a:lnSpc>
              <a:buClr>
                <a:srgbClr val="0066FF"/>
              </a:buClr>
              <a:buFont typeface="Wingdings" pitchFamily="2" charset="2"/>
              <a:buChar char="l"/>
            </a:pPr>
            <a:r>
              <a:rPr lang="en-US" altLang="zh-CN" sz="1600" b="1" dirty="0">
                <a:latin typeface="微软雅黑" pitchFamily="34" charset="-122"/>
                <a:ea typeface="微软雅黑" pitchFamily="34" charset="-122"/>
              </a:rPr>
              <a:t>SMTP </a:t>
            </a:r>
            <a:r>
              <a:rPr lang="zh-CN" altLang="en-US" sz="1600" b="1" dirty="0">
                <a:latin typeface="微软雅黑" pitchFamily="34" charset="-122"/>
                <a:ea typeface="微软雅黑" pitchFamily="34" charset="-122"/>
              </a:rPr>
              <a:t>使用客户</a:t>
            </a:r>
            <a:r>
              <a:rPr lang="en-US" altLang="zh-CN" sz="1600" b="1" dirty="0">
                <a:latin typeface="Verdana"/>
                <a:ea typeface="微软雅黑" pitchFamily="34" charset="-122"/>
              </a:rPr>
              <a:t>–</a:t>
            </a:r>
            <a:r>
              <a:rPr lang="zh-CN" altLang="en-US" sz="1600" b="1" dirty="0">
                <a:latin typeface="微软雅黑" pitchFamily="34" charset="-122"/>
                <a:ea typeface="微软雅黑" pitchFamily="34" charset="-122"/>
              </a:rPr>
              <a:t>服务器方式。</a:t>
            </a:r>
            <a:endParaRPr lang="en-US" altLang="zh-CN" sz="1600" b="1" dirty="0">
              <a:latin typeface="微软雅黑" pitchFamily="34" charset="-122"/>
              <a:ea typeface="微软雅黑" pitchFamily="34" charset="-122"/>
            </a:endParaRPr>
          </a:p>
          <a:p>
            <a:pPr marL="285750" indent="-285750">
              <a:lnSpc>
                <a:spcPts val="2200"/>
              </a:lnSpc>
              <a:buClr>
                <a:srgbClr val="0066FF"/>
              </a:buClr>
              <a:buFont typeface="Wingdings" pitchFamily="2" charset="2"/>
              <a:buChar char="l"/>
            </a:pPr>
            <a:r>
              <a:rPr lang="en-US" altLang="zh-CN" sz="1600" b="1" dirty="0">
                <a:latin typeface="微软雅黑" pitchFamily="34" charset="-122"/>
                <a:ea typeface="微软雅黑" pitchFamily="34" charset="-122"/>
              </a:rPr>
              <a:t>SMTP </a:t>
            </a:r>
            <a:r>
              <a:rPr lang="zh-CN" altLang="en-US" sz="1600" b="1" dirty="0">
                <a:latin typeface="微软雅黑" pitchFamily="34" charset="-122"/>
                <a:ea typeface="微软雅黑" pitchFamily="34" charset="-122"/>
              </a:rPr>
              <a:t>基于 </a:t>
            </a: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实现客户与服务器的通信。</a:t>
            </a:r>
            <a:endParaRPr lang="en-US" altLang="zh-CN" sz="1600" b="1" dirty="0">
              <a:latin typeface="微软雅黑" pitchFamily="34" charset="-122"/>
              <a:ea typeface="微软雅黑" pitchFamily="34" charset="-122"/>
            </a:endParaRPr>
          </a:p>
        </p:txBody>
      </p:sp>
    </p:spTree>
    <p:extLst>
      <p:ext uri="{BB962C8B-B14F-4D97-AF65-F5344CB8AC3E}">
        <p14:creationId xmlns:p14="http://schemas.microsoft.com/office/powerpoint/2010/main" val="2293766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nodeType="withEffect">
                                  <p:stCondLst>
                                    <p:cond delay="0"/>
                                  </p:stCondLst>
                                  <p:childTnLst>
                                    <p:anim calcmode="discrete" valueType="str">
                                      <p:cBhvr>
                                        <p:cTn id="8"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圆角矩形 45"/>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581885"/>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291571" y="539614"/>
            <a:ext cx="45608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6.5.2  </a:t>
            </a:r>
            <a:r>
              <a:rPr lang="zh-CN" altLang="en-US" sz="2400" b="1" dirty="0">
                <a:solidFill>
                  <a:schemeClr val="bg1"/>
                </a:solidFill>
                <a:latin typeface="微软雅黑" pitchFamily="34" charset="-122"/>
                <a:ea typeface="微软雅黑" pitchFamily="34" charset="-122"/>
              </a:rPr>
              <a:t>简单邮件传送协议 </a:t>
            </a:r>
            <a:r>
              <a:rPr lang="en-US" altLang="zh-CN" sz="2400" b="1" dirty="0">
                <a:solidFill>
                  <a:schemeClr val="bg1"/>
                </a:solidFill>
                <a:latin typeface="微软雅黑" pitchFamily="34" charset="-122"/>
                <a:ea typeface="微软雅黑" pitchFamily="34" charset="-122"/>
              </a:rPr>
              <a:t>SMTP</a:t>
            </a:r>
            <a:endParaRPr lang="zh-CN" altLang="en-US" sz="2400" b="1" dirty="0">
              <a:solidFill>
                <a:schemeClr val="bg1"/>
              </a:solidFill>
              <a:latin typeface="微软雅黑" pitchFamily="34" charset="-122"/>
              <a:ea typeface="微软雅黑" pitchFamily="34" charset="-122"/>
            </a:endParaRPr>
          </a:p>
        </p:txBody>
      </p:sp>
      <p:sp>
        <p:nvSpPr>
          <p:cNvPr id="38" name="矩形 37"/>
          <p:cNvSpPr/>
          <p:nvPr/>
        </p:nvSpPr>
        <p:spPr>
          <a:xfrm>
            <a:off x="1576552" y="3145468"/>
            <a:ext cx="6708131" cy="861774"/>
          </a:xfrm>
          <a:prstGeom prst="rect">
            <a:avLst/>
          </a:prstGeom>
        </p:spPr>
        <p:txBody>
          <a:bodyPr wrap="square" anchor="ctr">
            <a:spAutoFit/>
          </a:bodyPr>
          <a:lstStyle/>
          <a:p>
            <a:pPr marL="285750" indent="-285750">
              <a:lnSpc>
                <a:spcPts val="3000"/>
              </a:lnSpc>
              <a:buClr>
                <a:srgbClr val="0066FF"/>
              </a:buClr>
              <a:buFont typeface="Wingdings" pitchFamily="2" charset="2"/>
              <a:buChar char="l"/>
            </a:pPr>
            <a:r>
              <a:rPr lang="en-US" altLang="zh-CN" b="1" dirty="0">
                <a:latin typeface="微软雅黑" pitchFamily="34" charset="-122"/>
                <a:ea typeface="微软雅黑" pitchFamily="34" charset="-122"/>
              </a:rPr>
              <a:t>SMTP </a:t>
            </a:r>
            <a:r>
              <a:rPr lang="zh-CN" altLang="en-US" b="1" dirty="0">
                <a:latin typeface="微软雅黑" pitchFamily="34" charset="-122"/>
                <a:ea typeface="微软雅黑" pitchFamily="34" charset="-122"/>
              </a:rPr>
              <a:t>是一个基于文本的 （即 </a:t>
            </a:r>
            <a:r>
              <a:rPr lang="en-US" altLang="zh-CN" b="1" dirty="0">
                <a:latin typeface="微软雅黑" pitchFamily="34" charset="-122"/>
                <a:ea typeface="微软雅黑" pitchFamily="34" charset="-122"/>
              </a:rPr>
              <a:t>ASCII </a:t>
            </a:r>
            <a:r>
              <a:rPr lang="zh-CN" altLang="en-US" b="1" dirty="0">
                <a:latin typeface="微软雅黑" pitchFamily="34" charset="-122"/>
                <a:ea typeface="微软雅黑" pitchFamily="34" charset="-122"/>
              </a:rPr>
              <a:t>码） 的协议。 </a:t>
            </a:r>
            <a:endParaRPr lang="en-US" altLang="zh-CN" b="1" dirty="0">
              <a:latin typeface="微软雅黑" pitchFamily="34" charset="-122"/>
              <a:ea typeface="微软雅黑" pitchFamily="34" charset="-122"/>
            </a:endParaRPr>
          </a:p>
          <a:p>
            <a:pPr marL="285750" indent="-285750">
              <a:lnSpc>
                <a:spcPts val="3000"/>
              </a:lnSpc>
              <a:buClr>
                <a:srgbClr val="0066FF"/>
              </a:buClr>
              <a:buFont typeface="Wingdings" pitchFamily="2" charset="2"/>
              <a:buChar char="l"/>
            </a:pPr>
            <a:r>
              <a:rPr lang="en-US" altLang="zh-CN" b="1" dirty="0">
                <a:latin typeface="微软雅黑" pitchFamily="34" charset="-122"/>
                <a:ea typeface="微软雅黑" pitchFamily="34" charset="-122"/>
              </a:rPr>
              <a:t>SMTP </a:t>
            </a:r>
            <a:r>
              <a:rPr lang="zh-CN" altLang="en-US" b="1" dirty="0">
                <a:latin typeface="微软雅黑" pitchFamily="34" charset="-122"/>
                <a:ea typeface="微软雅黑" pitchFamily="34" charset="-122"/>
              </a:rPr>
              <a:t>客户与服务器之间采用命令</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响应方式进行交互。</a:t>
            </a:r>
            <a:endParaRPr lang="en-US" altLang="zh-CN" b="1" dirty="0">
              <a:latin typeface="微软雅黑" pitchFamily="34" charset="-122"/>
              <a:ea typeface="微软雅黑" pitchFamily="34" charset="-122"/>
            </a:endParaRPr>
          </a:p>
        </p:txBody>
      </p:sp>
      <p:sp>
        <p:nvSpPr>
          <p:cNvPr id="4" name="矩形 3"/>
          <p:cNvSpPr/>
          <p:nvPr/>
        </p:nvSpPr>
        <p:spPr>
          <a:xfrm>
            <a:off x="1660633" y="1424161"/>
            <a:ext cx="967261" cy="641131"/>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b="1" dirty="0">
                <a:solidFill>
                  <a:schemeClr val="tx1"/>
                </a:solidFill>
                <a:latin typeface="微软雅黑" pitchFamily="34" charset="-122"/>
                <a:ea typeface="微软雅黑" pitchFamily="34" charset="-122"/>
              </a:rPr>
              <a:t>SMTP</a:t>
            </a:r>
          </a:p>
          <a:p>
            <a:pPr algn="ctr"/>
            <a:r>
              <a:rPr lang="zh-CN" altLang="en-US" sz="1600" b="1" dirty="0">
                <a:solidFill>
                  <a:schemeClr val="tx1"/>
                </a:solidFill>
                <a:latin typeface="微软雅黑" pitchFamily="34" charset="-122"/>
                <a:ea typeface="微软雅黑" pitchFamily="34" charset="-122"/>
              </a:rPr>
              <a:t>客户</a:t>
            </a:r>
          </a:p>
        </p:txBody>
      </p:sp>
      <p:sp>
        <p:nvSpPr>
          <p:cNvPr id="40" name="矩形 39"/>
          <p:cNvSpPr/>
          <p:nvPr/>
        </p:nvSpPr>
        <p:spPr>
          <a:xfrm>
            <a:off x="6600186" y="1424161"/>
            <a:ext cx="967261" cy="641131"/>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b="1" dirty="0">
                <a:solidFill>
                  <a:schemeClr val="bg1"/>
                </a:solidFill>
                <a:latin typeface="微软雅黑" pitchFamily="34" charset="-122"/>
                <a:ea typeface="微软雅黑" pitchFamily="34" charset="-122"/>
              </a:rPr>
              <a:t>SMTP</a:t>
            </a:r>
          </a:p>
          <a:p>
            <a:pPr algn="ctr"/>
            <a:r>
              <a:rPr lang="zh-CN" altLang="en-US" sz="1600" b="1" dirty="0">
                <a:solidFill>
                  <a:schemeClr val="bg1"/>
                </a:solidFill>
                <a:latin typeface="微软雅黑" pitchFamily="34" charset="-122"/>
                <a:ea typeface="微软雅黑" pitchFamily="34" charset="-122"/>
              </a:rPr>
              <a:t>服务器</a:t>
            </a:r>
          </a:p>
        </p:txBody>
      </p:sp>
      <p:grpSp>
        <p:nvGrpSpPr>
          <p:cNvPr id="49" name="组合 48"/>
          <p:cNvGrpSpPr/>
          <p:nvPr/>
        </p:nvGrpSpPr>
        <p:grpSpPr>
          <a:xfrm>
            <a:off x="2650180" y="1665897"/>
            <a:ext cx="3950006" cy="213975"/>
            <a:chOff x="2650180" y="1918138"/>
            <a:chExt cx="2626968" cy="199700"/>
          </a:xfrm>
        </p:grpSpPr>
        <p:cxnSp>
          <p:nvCxnSpPr>
            <p:cNvPr id="41" name="直接箭头连接符 40"/>
            <p:cNvCxnSpPr/>
            <p:nvPr/>
          </p:nvCxnSpPr>
          <p:spPr>
            <a:xfrm>
              <a:off x="2650180" y="1918138"/>
              <a:ext cx="262696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2650180" y="2117838"/>
              <a:ext cx="2626968" cy="0"/>
            </a:xfrm>
            <a:prstGeom prst="straightConnector1">
              <a:avLst/>
            </a:prstGeom>
            <a:ln w="28575">
              <a:solidFill>
                <a:srgbClr val="3333FF"/>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grpSp>
      <p:sp>
        <p:nvSpPr>
          <p:cNvPr id="44" name="Text Box 409"/>
          <p:cNvSpPr txBox="1">
            <a:spLocks noChangeArrowheads="1"/>
          </p:cNvSpPr>
          <p:nvPr/>
        </p:nvSpPr>
        <p:spPr bwMode="auto">
          <a:xfrm>
            <a:off x="4457784" y="1392631"/>
            <a:ext cx="5437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dirty="0">
                <a:latin typeface="微软雅黑" pitchFamily="34" charset="-122"/>
                <a:ea typeface="微软雅黑" pitchFamily="34" charset="-122"/>
              </a:rPr>
              <a:t>命令</a:t>
            </a:r>
          </a:p>
        </p:txBody>
      </p:sp>
      <p:sp>
        <p:nvSpPr>
          <p:cNvPr id="45" name="Text Box 409"/>
          <p:cNvSpPr txBox="1">
            <a:spLocks noChangeArrowheads="1"/>
          </p:cNvSpPr>
          <p:nvPr/>
        </p:nvSpPr>
        <p:spPr bwMode="auto">
          <a:xfrm>
            <a:off x="4457784" y="1879873"/>
            <a:ext cx="5437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dirty="0">
                <a:solidFill>
                  <a:srgbClr val="0000FF"/>
                </a:solidFill>
                <a:latin typeface="微软雅黑" pitchFamily="34" charset="-122"/>
                <a:ea typeface="微软雅黑" pitchFamily="34" charset="-122"/>
              </a:rPr>
              <a:t>响应</a:t>
            </a:r>
          </a:p>
        </p:txBody>
      </p:sp>
    </p:spTree>
    <p:extLst>
      <p:ext uri="{BB962C8B-B14F-4D97-AF65-F5344CB8AC3E}">
        <p14:creationId xmlns:p14="http://schemas.microsoft.com/office/powerpoint/2010/main" val="2285552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圆角矩形 45"/>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581885"/>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291571" y="539614"/>
            <a:ext cx="45608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6.5.2  </a:t>
            </a:r>
            <a:r>
              <a:rPr lang="zh-CN" altLang="en-US" sz="2400" b="1" dirty="0">
                <a:solidFill>
                  <a:schemeClr val="bg1"/>
                </a:solidFill>
                <a:latin typeface="微软雅黑" pitchFamily="34" charset="-122"/>
                <a:ea typeface="微软雅黑" pitchFamily="34" charset="-122"/>
              </a:rPr>
              <a:t>简单邮件传送协议 </a:t>
            </a:r>
            <a:r>
              <a:rPr lang="en-US" altLang="zh-CN" sz="2400" b="1" dirty="0">
                <a:solidFill>
                  <a:schemeClr val="bg1"/>
                </a:solidFill>
                <a:latin typeface="微软雅黑" pitchFamily="34" charset="-122"/>
                <a:ea typeface="微软雅黑" pitchFamily="34" charset="-122"/>
              </a:rPr>
              <a:t>SMTP</a:t>
            </a:r>
            <a:endParaRPr lang="zh-CN" altLang="en-US" sz="2400" b="1" dirty="0">
              <a:solidFill>
                <a:schemeClr val="bg1"/>
              </a:solidFill>
              <a:latin typeface="微软雅黑" pitchFamily="34" charset="-122"/>
              <a:ea typeface="微软雅黑" pitchFamily="34" charset="-122"/>
            </a:endParaRPr>
          </a:p>
        </p:txBody>
      </p:sp>
      <p:sp>
        <p:nvSpPr>
          <p:cNvPr id="40" name="矩形 39"/>
          <p:cNvSpPr/>
          <p:nvPr/>
        </p:nvSpPr>
        <p:spPr>
          <a:xfrm>
            <a:off x="6600186" y="1424161"/>
            <a:ext cx="967261" cy="641131"/>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b="1" dirty="0">
                <a:solidFill>
                  <a:schemeClr val="bg1"/>
                </a:solidFill>
                <a:latin typeface="微软雅黑" pitchFamily="34" charset="-122"/>
                <a:ea typeface="微软雅黑" pitchFamily="34" charset="-122"/>
              </a:rPr>
              <a:t>SMTP</a:t>
            </a:r>
          </a:p>
          <a:p>
            <a:pPr algn="ctr"/>
            <a:r>
              <a:rPr lang="zh-CN" altLang="en-US" sz="1600" b="1" dirty="0">
                <a:solidFill>
                  <a:schemeClr val="bg1"/>
                </a:solidFill>
                <a:latin typeface="微软雅黑" pitchFamily="34" charset="-122"/>
                <a:ea typeface="微软雅黑" pitchFamily="34" charset="-122"/>
              </a:rPr>
              <a:t>服务器</a:t>
            </a:r>
          </a:p>
        </p:txBody>
      </p:sp>
      <p:cxnSp>
        <p:nvCxnSpPr>
          <p:cNvPr id="41" name="直接箭头连接符 40"/>
          <p:cNvCxnSpPr/>
          <p:nvPr/>
        </p:nvCxnSpPr>
        <p:spPr>
          <a:xfrm>
            <a:off x="2280893" y="2033760"/>
            <a:ext cx="1303135" cy="1074398"/>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4" name="Text Box 409"/>
          <p:cNvSpPr txBox="1">
            <a:spLocks noChangeArrowheads="1"/>
          </p:cNvSpPr>
          <p:nvPr/>
        </p:nvSpPr>
        <p:spPr bwMode="auto">
          <a:xfrm>
            <a:off x="6535843" y="2174872"/>
            <a:ext cx="11769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a:latin typeface="微软雅黑" pitchFamily="34" charset="-122"/>
                <a:ea typeface="微软雅黑" pitchFamily="34" charset="-122"/>
              </a:rPr>
              <a:t>TCP</a:t>
            </a:r>
          </a:p>
          <a:p>
            <a:pPr algn="ctr" eaLnBrk="1" hangingPunct="1"/>
            <a:r>
              <a:rPr kumimoji="1" lang="zh-CN" altLang="en-US" sz="1400" b="1" dirty="0">
                <a:latin typeface="微软雅黑" pitchFamily="34" charset="-122"/>
                <a:ea typeface="微软雅黑" pitchFamily="34" charset="-122"/>
              </a:rPr>
              <a:t>熟知端口 </a:t>
            </a:r>
            <a:r>
              <a:rPr kumimoji="1" lang="en-US" altLang="zh-CN" sz="1400" b="1" dirty="0">
                <a:latin typeface="微软雅黑" pitchFamily="34" charset="-122"/>
                <a:ea typeface="微软雅黑" pitchFamily="34" charset="-122"/>
              </a:rPr>
              <a:t>25</a:t>
            </a:r>
            <a:endParaRPr kumimoji="1" lang="zh-CN" altLang="en-US" sz="1400" b="1" dirty="0">
              <a:latin typeface="微软雅黑" pitchFamily="34" charset="-122"/>
              <a:ea typeface="微软雅黑" pitchFamily="34" charset="-122"/>
            </a:endParaRPr>
          </a:p>
        </p:txBody>
      </p:sp>
      <p:sp>
        <p:nvSpPr>
          <p:cNvPr id="13" name="矩形 12"/>
          <p:cNvSpPr/>
          <p:nvPr/>
        </p:nvSpPr>
        <p:spPr>
          <a:xfrm>
            <a:off x="1576553" y="3755423"/>
            <a:ext cx="6043448" cy="477054"/>
          </a:xfrm>
          <a:prstGeom prst="rect">
            <a:avLst/>
          </a:prstGeom>
        </p:spPr>
        <p:txBody>
          <a:bodyPr wrap="square" anchor="ctr">
            <a:spAutoFit/>
          </a:bodyPr>
          <a:lstStyle/>
          <a:p>
            <a:pPr algn="ctr">
              <a:lnSpc>
                <a:spcPts val="3000"/>
              </a:lnSpc>
              <a:buClr>
                <a:srgbClr val="0066FF"/>
              </a:buClr>
            </a:pPr>
            <a:r>
              <a:rPr lang="en-US" altLang="zh-CN" b="1" dirty="0">
                <a:latin typeface="微软雅黑" pitchFamily="34" charset="-122"/>
                <a:ea typeface="微软雅黑" pitchFamily="34" charset="-122"/>
              </a:rPr>
              <a:t>SMTP </a:t>
            </a:r>
            <a:r>
              <a:rPr lang="zh-CN" altLang="en-US" b="1" dirty="0">
                <a:latin typeface="微软雅黑" pitchFamily="34" charset="-122"/>
                <a:ea typeface="微软雅黑" pitchFamily="34" charset="-122"/>
              </a:rPr>
              <a:t>基于 </a:t>
            </a:r>
            <a:r>
              <a:rPr lang="en-US" altLang="zh-CN" b="1" dirty="0">
                <a:latin typeface="微软雅黑" pitchFamily="34" charset="-122"/>
                <a:ea typeface="微软雅黑" pitchFamily="34" charset="-122"/>
              </a:rPr>
              <a:t>TCP </a:t>
            </a:r>
            <a:r>
              <a:rPr lang="zh-CN" altLang="en-US" b="1" dirty="0">
                <a:latin typeface="微软雅黑" pitchFamily="34" charset="-122"/>
                <a:ea typeface="微软雅黑" pitchFamily="34" charset="-122"/>
              </a:rPr>
              <a:t>实现客户与服务器之间的通信。</a:t>
            </a:r>
            <a:endParaRPr lang="en-US" altLang="zh-CN" b="1" dirty="0">
              <a:latin typeface="微软雅黑" pitchFamily="34" charset="-122"/>
              <a:ea typeface="微软雅黑" pitchFamily="34" charset="-122"/>
            </a:endParaRPr>
          </a:p>
        </p:txBody>
      </p:sp>
      <p:sp>
        <p:nvSpPr>
          <p:cNvPr id="4" name="矩形 3"/>
          <p:cNvSpPr/>
          <p:nvPr/>
        </p:nvSpPr>
        <p:spPr>
          <a:xfrm>
            <a:off x="1660633" y="1424161"/>
            <a:ext cx="967261" cy="641131"/>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b="1" dirty="0">
                <a:solidFill>
                  <a:schemeClr val="tx1"/>
                </a:solidFill>
                <a:latin typeface="微软雅黑" pitchFamily="34" charset="-122"/>
                <a:ea typeface="微软雅黑" pitchFamily="34" charset="-122"/>
              </a:rPr>
              <a:t>SMTP</a:t>
            </a:r>
          </a:p>
          <a:p>
            <a:pPr algn="ctr"/>
            <a:r>
              <a:rPr lang="zh-CN" altLang="en-US" sz="1600" b="1" dirty="0">
                <a:solidFill>
                  <a:schemeClr val="tx1"/>
                </a:solidFill>
                <a:latin typeface="微软雅黑" pitchFamily="34" charset="-122"/>
                <a:ea typeface="微软雅黑" pitchFamily="34" charset="-122"/>
              </a:rPr>
              <a:t>客户</a:t>
            </a:r>
          </a:p>
        </p:txBody>
      </p:sp>
      <p:cxnSp>
        <p:nvCxnSpPr>
          <p:cNvPr id="19" name="直接箭头连接符 18"/>
          <p:cNvCxnSpPr/>
          <p:nvPr/>
        </p:nvCxnSpPr>
        <p:spPr>
          <a:xfrm flipV="1">
            <a:off x="5602014" y="2065292"/>
            <a:ext cx="1250421" cy="940667"/>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Freeform 1208"/>
          <p:cNvSpPr>
            <a:spLocks/>
          </p:cNvSpPr>
          <p:nvPr/>
        </p:nvSpPr>
        <p:spPr bwMode="ltGray">
          <a:xfrm>
            <a:off x="3486305" y="2695352"/>
            <a:ext cx="2223943" cy="825613"/>
          </a:xfrm>
          <a:custGeom>
            <a:avLst/>
            <a:gdLst>
              <a:gd name="T0" fmla="*/ 603773 w 16320"/>
              <a:gd name="T1" fmla="*/ 22740 h 11943"/>
              <a:gd name="T2" fmla="*/ 669215 w 16320"/>
              <a:gd name="T3" fmla="*/ 9746 h 11943"/>
              <a:gd name="T4" fmla="*/ 745191 w 16320"/>
              <a:gd name="T5" fmla="*/ 1866 h 11943"/>
              <a:gd name="T6" fmla="*/ 902522 w 16320"/>
              <a:gd name="T7" fmla="*/ 5115 h 11943"/>
              <a:gd name="T8" fmla="*/ 1023620 w 16320"/>
              <a:gd name="T9" fmla="*/ 31484 h 11943"/>
              <a:gd name="T10" fmla="*/ 1077782 w 16320"/>
              <a:gd name="T11" fmla="*/ 71643 h 11943"/>
              <a:gd name="T12" fmla="*/ 1079649 w 16320"/>
              <a:gd name="T13" fmla="*/ 82529 h 11943"/>
              <a:gd name="T14" fmla="*/ 1090258 w 16320"/>
              <a:gd name="T15" fmla="*/ 86504 h 11943"/>
              <a:gd name="T16" fmla="*/ 1119542 w 16320"/>
              <a:gd name="T17" fmla="*/ 88543 h 11943"/>
              <a:gd name="T18" fmla="*/ 1186105 w 16320"/>
              <a:gd name="T19" fmla="*/ 108311 h 11943"/>
              <a:gd name="T20" fmla="*/ 1217855 w 16320"/>
              <a:gd name="T21" fmla="*/ 142871 h 11943"/>
              <a:gd name="T22" fmla="*/ 1208218 w 16320"/>
              <a:gd name="T23" fmla="*/ 181198 h 11943"/>
              <a:gd name="T24" fmla="*/ 1175945 w 16320"/>
              <a:gd name="T25" fmla="*/ 207533 h 11943"/>
              <a:gd name="T26" fmla="*/ 1128432 w 16320"/>
              <a:gd name="T27" fmla="*/ 226714 h 11943"/>
              <a:gd name="T28" fmla="*/ 1107365 w 16320"/>
              <a:gd name="T29" fmla="*/ 240745 h 11943"/>
              <a:gd name="T30" fmla="*/ 1135231 w 16320"/>
              <a:gd name="T31" fmla="*/ 261550 h 11943"/>
              <a:gd name="T32" fmla="*/ 1144046 w 16320"/>
              <a:gd name="T33" fmla="*/ 285742 h 11943"/>
              <a:gd name="T34" fmla="*/ 1124846 w 16320"/>
              <a:gd name="T35" fmla="*/ 316708 h 11943"/>
              <a:gd name="T36" fmla="*/ 1063065 w 16320"/>
              <a:gd name="T37" fmla="*/ 345358 h 11943"/>
              <a:gd name="T38" fmla="*/ 976256 w 16320"/>
              <a:gd name="T39" fmla="*/ 357765 h 11943"/>
              <a:gd name="T40" fmla="*/ 922020 w 16320"/>
              <a:gd name="T41" fmla="*/ 355795 h 11943"/>
              <a:gd name="T42" fmla="*/ 902447 w 16320"/>
              <a:gd name="T43" fmla="*/ 353203 h 11943"/>
              <a:gd name="T44" fmla="*/ 884219 w 16320"/>
              <a:gd name="T45" fmla="*/ 349713 h 11943"/>
              <a:gd name="T46" fmla="*/ 879139 w 16320"/>
              <a:gd name="T47" fmla="*/ 356625 h 11943"/>
              <a:gd name="T48" fmla="*/ 872415 w 16320"/>
              <a:gd name="T49" fmla="*/ 373144 h 11943"/>
              <a:gd name="T50" fmla="*/ 832672 w 16320"/>
              <a:gd name="T51" fmla="*/ 398131 h 11943"/>
              <a:gd name="T52" fmla="*/ 769471 w 16320"/>
              <a:gd name="T53" fmla="*/ 411471 h 11943"/>
              <a:gd name="T54" fmla="*/ 705149 w 16320"/>
              <a:gd name="T55" fmla="*/ 410711 h 11943"/>
              <a:gd name="T56" fmla="*/ 667646 w 16320"/>
              <a:gd name="T57" fmla="*/ 403488 h 11943"/>
              <a:gd name="T58" fmla="*/ 638511 w 16320"/>
              <a:gd name="T59" fmla="*/ 392049 h 11943"/>
              <a:gd name="T60" fmla="*/ 605790 w 16320"/>
              <a:gd name="T61" fmla="*/ 388247 h 11943"/>
              <a:gd name="T62" fmla="*/ 544979 w 16320"/>
              <a:gd name="T63" fmla="*/ 399030 h 11943"/>
              <a:gd name="T64" fmla="*/ 475578 w 16320"/>
              <a:gd name="T65" fmla="*/ 404006 h 11943"/>
              <a:gd name="T66" fmla="*/ 377788 w 16320"/>
              <a:gd name="T67" fmla="*/ 400170 h 11943"/>
              <a:gd name="T68" fmla="*/ 277009 w 16320"/>
              <a:gd name="T69" fmla="*/ 378812 h 11943"/>
              <a:gd name="T70" fmla="*/ 226060 w 16320"/>
              <a:gd name="T71" fmla="*/ 344909 h 11943"/>
              <a:gd name="T72" fmla="*/ 224641 w 16320"/>
              <a:gd name="T73" fmla="*/ 325486 h 11943"/>
              <a:gd name="T74" fmla="*/ 199614 w 16320"/>
              <a:gd name="T75" fmla="*/ 328596 h 11943"/>
              <a:gd name="T76" fmla="*/ 167266 w 16320"/>
              <a:gd name="T77" fmla="*/ 330635 h 11943"/>
              <a:gd name="T78" fmla="*/ 133798 w 16320"/>
              <a:gd name="T79" fmla="*/ 329841 h 11943"/>
              <a:gd name="T80" fmla="*/ 58719 w 16320"/>
              <a:gd name="T81" fmla="*/ 315602 h 11943"/>
              <a:gd name="T82" fmla="*/ 9861 w 16320"/>
              <a:gd name="T83" fmla="*/ 286571 h 11943"/>
              <a:gd name="T84" fmla="*/ 3138 w 16320"/>
              <a:gd name="T85" fmla="*/ 249661 h 11943"/>
              <a:gd name="T86" fmla="*/ 28239 w 16320"/>
              <a:gd name="T87" fmla="*/ 223845 h 11943"/>
              <a:gd name="T88" fmla="*/ 73286 w 16320"/>
              <a:gd name="T89" fmla="*/ 204491 h 11943"/>
              <a:gd name="T90" fmla="*/ 123937 w 16320"/>
              <a:gd name="T91" fmla="*/ 192637 h 11943"/>
              <a:gd name="T92" fmla="*/ 104364 w 16320"/>
              <a:gd name="T93" fmla="*/ 174493 h 11943"/>
              <a:gd name="T94" fmla="*/ 96669 w 16320"/>
              <a:gd name="T95" fmla="*/ 154345 h 11943"/>
              <a:gd name="T96" fmla="*/ 104663 w 16320"/>
              <a:gd name="T97" fmla="*/ 129220 h 11943"/>
              <a:gd name="T98" fmla="*/ 157256 w 16320"/>
              <a:gd name="T99" fmla="*/ 93450 h 11943"/>
              <a:gd name="T100" fmla="*/ 243242 w 16320"/>
              <a:gd name="T101" fmla="*/ 73544 h 11943"/>
              <a:gd name="T102" fmla="*/ 321161 w 16320"/>
              <a:gd name="T103" fmla="*/ 72576 h 11943"/>
              <a:gd name="T104" fmla="*/ 338268 w 16320"/>
              <a:gd name="T105" fmla="*/ 74339 h 11943"/>
              <a:gd name="T106" fmla="*/ 354479 w 16320"/>
              <a:gd name="T107" fmla="*/ 76723 h 11943"/>
              <a:gd name="T108" fmla="*/ 364639 w 16320"/>
              <a:gd name="T109" fmla="*/ 78036 h 11943"/>
              <a:gd name="T110" fmla="*/ 381224 w 16320"/>
              <a:gd name="T111" fmla="*/ 58164 h 11943"/>
              <a:gd name="T112" fmla="*/ 427168 w 16320"/>
              <a:gd name="T113" fmla="*/ 35735 h 11943"/>
              <a:gd name="T114" fmla="*/ 487605 w 16320"/>
              <a:gd name="T115" fmla="*/ 26749 h 11943"/>
              <a:gd name="T116" fmla="*/ 519281 w 16320"/>
              <a:gd name="T117" fmla="*/ 28685 h 11943"/>
              <a:gd name="T118" fmla="*/ 537210 w 16320"/>
              <a:gd name="T119" fmla="*/ 32106 h 11943"/>
              <a:gd name="T120" fmla="*/ 553048 w 16320"/>
              <a:gd name="T121" fmla="*/ 37048 h 119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solidFill>
            <a:schemeClr val="bg1"/>
          </a:solidFill>
          <a:ln>
            <a:solidFill>
              <a:schemeClr val="tx1"/>
            </a:solidFill>
          </a:ln>
          <a:effectLst>
            <a:outerShdw dist="40161" dir="4293903" algn="ctr" rotWithShape="0">
              <a:srgbClr val="666633"/>
            </a:outerShdw>
          </a:effectLst>
        </p:spPr>
        <p:txBody>
          <a:bodyPr wrap="square" lIns="22467" tIns="11234" rIns="22467" bIns="11234" anchor="ctr" anchorCtr="1">
            <a:noAutofit/>
          </a:bodyPr>
          <a:lstStyle/>
          <a:p>
            <a:r>
              <a:rPr lang="zh-CN" altLang="en-US" b="1" dirty="0">
                <a:latin typeface="微软雅黑" pitchFamily="34" charset="-122"/>
                <a:ea typeface="微软雅黑" pitchFamily="34" charset="-122"/>
              </a:rPr>
              <a:t>互联网</a:t>
            </a:r>
          </a:p>
        </p:txBody>
      </p:sp>
      <p:sp>
        <p:nvSpPr>
          <p:cNvPr id="22" name="Text Box 409"/>
          <p:cNvSpPr txBox="1">
            <a:spLocks noChangeArrowheads="1"/>
          </p:cNvSpPr>
          <p:nvPr/>
        </p:nvSpPr>
        <p:spPr bwMode="auto">
          <a:xfrm>
            <a:off x="1638439" y="2174872"/>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a:latin typeface="微软雅黑" pitchFamily="34" charset="-122"/>
                <a:ea typeface="微软雅黑" pitchFamily="34" charset="-122"/>
              </a:rPr>
              <a:t>TCP</a:t>
            </a:r>
          </a:p>
          <a:p>
            <a:pPr algn="ctr" eaLnBrk="1" hangingPunct="1"/>
            <a:r>
              <a:rPr kumimoji="1" lang="zh-CN" altLang="en-US" sz="1400" b="1" dirty="0">
                <a:latin typeface="微软雅黑" pitchFamily="34" charset="-122"/>
                <a:ea typeface="微软雅黑" pitchFamily="34" charset="-122"/>
              </a:rPr>
              <a:t>短暂端口</a:t>
            </a:r>
          </a:p>
        </p:txBody>
      </p:sp>
    </p:spTree>
    <p:extLst>
      <p:ext uri="{BB962C8B-B14F-4D97-AF65-F5344CB8AC3E}">
        <p14:creationId xmlns:p14="http://schemas.microsoft.com/office/powerpoint/2010/main" val="3356859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4968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140897" y="1316472"/>
            <a:ext cx="28809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SMTP </a:t>
            </a:r>
            <a:r>
              <a:rPr lang="zh-CN" altLang="en-US" sz="2000" b="1" dirty="0">
                <a:solidFill>
                  <a:schemeClr val="bg1"/>
                </a:solidFill>
                <a:latin typeface="微软雅黑" pitchFamily="34" charset="-122"/>
                <a:ea typeface="微软雅黑" pitchFamily="34" charset="-122"/>
              </a:rPr>
              <a:t>通信的三个阶段</a:t>
            </a:r>
          </a:p>
        </p:txBody>
      </p:sp>
      <p:sp>
        <p:nvSpPr>
          <p:cNvPr id="4" name="Rectangle 68"/>
          <p:cNvSpPr>
            <a:spLocks noChangeArrowheads="1"/>
          </p:cNvSpPr>
          <p:nvPr/>
        </p:nvSpPr>
        <p:spPr bwMode="auto">
          <a:xfrm>
            <a:off x="483810" y="1710773"/>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连接建立：</a:t>
            </a:r>
            <a:r>
              <a:rPr lang="zh-CN" altLang="en-US" sz="2000" b="1" dirty="0">
                <a:latin typeface="微软雅黑" pitchFamily="34" charset="-122"/>
                <a:ea typeface="微软雅黑" pitchFamily="34" charset="-122"/>
              </a:rPr>
              <a:t>连接是在发送主机的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客户和接收主机的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服务器之间建立的。</a:t>
            </a:r>
            <a:r>
              <a:rPr lang="en-US" altLang="zh-CN" sz="2000" b="1" dirty="0">
                <a:latin typeface="微软雅黑" pitchFamily="34" charset="-122"/>
                <a:ea typeface="微软雅黑" pitchFamily="34" charset="-122"/>
              </a:rPr>
              <a:t>SMTP</a:t>
            </a:r>
            <a:r>
              <a:rPr lang="zh-CN" altLang="en-US" sz="2000" b="1" dirty="0">
                <a:latin typeface="微软雅黑" pitchFamily="34" charset="-122"/>
                <a:ea typeface="微软雅黑" pitchFamily="34" charset="-122"/>
              </a:rPr>
              <a:t>不使用中间的邮件服务器。   </a:t>
            </a: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邮件传送</a:t>
            </a: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连接释放：</a:t>
            </a:r>
            <a:r>
              <a:rPr lang="zh-CN" altLang="en-US" sz="2000" b="1" dirty="0">
                <a:latin typeface="微软雅黑" pitchFamily="34" charset="-122"/>
                <a:ea typeface="微软雅黑" pitchFamily="34" charset="-122"/>
              </a:rPr>
              <a:t>邮件发送完毕后，</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应释放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 </a:t>
            </a:r>
          </a:p>
        </p:txBody>
      </p:sp>
    </p:spTree>
    <p:extLst>
      <p:ext uri="{BB962C8B-B14F-4D97-AF65-F5344CB8AC3E}">
        <p14:creationId xmlns:p14="http://schemas.microsoft.com/office/powerpoint/2010/main" val="3239891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0424" y="1731607"/>
            <a:ext cx="1372969" cy="966894"/>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636727" y="200102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连接建立</a:t>
            </a:r>
          </a:p>
        </p:txBody>
      </p:sp>
      <p:sp>
        <p:nvSpPr>
          <p:cNvPr id="6" name="矩形 5"/>
          <p:cNvSpPr/>
          <p:nvPr/>
        </p:nvSpPr>
        <p:spPr>
          <a:xfrm>
            <a:off x="6468639" y="589474"/>
            <a:ext cx="1203916" cy="402059"/>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b="1" dirty="0">
                <a:solidFill>
                  <a:schemeClr val="bg1"/>
                </a:solidFill>
                <a:latin typeface="微软雅黑" pitchFamily="34" charset="-122"/>
                <a:ea typeface="微软雅黑" pitchFamily="34" charset="-122"/>
              </a:rPr>
              <a:t>SMTP </a:t>
            </a:r>
            <a:r>
              <a:rPr lang="zh-CN" altLang="en-US" sz="1200" b="1" dirty="0">
                <a:solidFill>
                  <a:schemeClr val="bg1"/>
                </a:solidFill>
                <a:latin typeface="微软雅黑" pitchFamily="34" charset="-122"/>
                <a:ea typeface="微软雅黑" pitchFamily="34" charset="-122"/>
              </a:rPr>
              <a:t>服务器</a:t>
            </a:r>
          </a:p>
        </p:txBody>
      </p:sp>
      <p:sp>
        <p:nvSpPr>
          <p:cNvPr id="8" name="Text Box 409"/>
          <p:cNvSpPr txBox="1">
            <a:spLocks noChangeArrowheads="1"/>
          </p:cNvSpPr>
          <p:nvPr/>
        </p:nvSpPr>
        <p:spPr bwMode="auto">
          <a:xfrm>
            <a:off x="7002560" y="980025"/>
            <a:ext cx="107772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latin typeface="微软雅黑" pitchFamily="34" charset="-122"/>
                <a:ea typeface="微软雅黑" pitchFamily="34" charset="-122"/>
              </a:rPr>
              <a:t>TCP </a:t>
            </a:r>
            <a:r>
              <a:rPr kumimoji="1" lang="zh-CN" altLang="en-US" sz="1100" b="1" dirty="0">
                <a:latin typeface="微软雅黑" pitchFamily="34" charset="-122"/>
                <a:ea typeface="微软雅黑" pitchFamily="34" charset="-122"/>
              </a:rPr>
              <a:t>端口 </a:t>
            </a:r>
            <a:r>
              <a:rPr kumimoji="1" lang="en-US" altLang="zh-CN" sz="1100" b="1" dirty="0">
                <a:latin typeface="微软雅黑" pitchFamily="34" charset="-122"/>
                <a:ea typeface="微软雅黑" pitchFamily="34" charset="-122"/>
              </a:rPr>
              <a:t>25</a:t>
            </a:r>
            <a:endParaRPr kumimoji="1" lang="zh-CN" altLang="en-US" sz="1100" b="1" dirty="0">
              <a:latin typeface="微软雅黑" pitchFamily="34" charset="-122"/>
              <a:ea typeface="微软雅黑" pitchFamily="34" charset="-122"/>
            </a:endParaRPr>
          </a:p>
        </p:txBody>
      </p:sp>
      <p:sp>
        <p:nvSpPr>
          <p:cNvPr id="10" name="矩形 9"/>
          <p:cNvSpPr/>
          <p:nvPr/>
        </p:nvSpPr>
        <p:spPr>
          <a:xfrm>
            <a:off x="2117646" y="589474"/>
            <a:ext cx="1203916" cy="402059"/>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b="1" dirty="0">
                <a:solidFill>
                  <a:schemeClr val="tx1"/>
                </a:solidFill>
                <a:latin typeface="微软雅黑" pitchFamily="34" charset="-122"/>
                <a:ea typeface="微软雅黑" pitchFamily="34" charset="-122"/>
              </a:rPr>
              <a:t>SMTP </a:t>
            </a:r>
            <a:r>
              <a:rPr lang="zh-CN" altLang="en-US" sz="1200" b="1" dirty="0">
                <a:solidFill>
                  <a:schemeClr val="tx1"/>
                </a:solidFill>
                <a:latin typeface="微软雅黑" pitchFamily="34" charset="-122"/>
                <a:ea typeface="微软雅黑" pitchFamily="34" charset="-122"/>
              </a:rPr>
              <a:t>客户</a:t>
            </a:r>
          </a:p>
        </p:txBody>
      </p:sp>
      <p:grpSp>
        <p:nvGrpSpPr>
          <p:cNvPr id="49" name="组合 48"/>
          <p:cNvGrpSpPr/>
          <p:nvPr/>
        </p:nvGrpSpPr>
        <p:grpSpPr>
          <a:xfrm>
            <a:off x="2719604" y="991533"/>
            <a:ext cx="4350993" cy="1562481"/>
            <a:chOff x="2719604" y="991533"/>
            <a:chExt cx="4350993" cy="2348869"/>
          </a:xfrm>
        </p:grpSpPr>
        <p:cxnSp>
          <p:nvCxnSpPr>
            <p:cNvPr id="7" name="直接箭头连接符 6"/>
            <p:cNvCxnSpPr>
              <a:stCxn id="10" idx="2"/>
            </p:cNvCxnSpPr>
            <p:nvPr/>
          </p:nvCxnSpPr>
          <p:spPr>
            <a:xfrm>
              <a:off x="2719604"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2"/>
            </p:cNvCxnSpPr>
            <p:nvPr/>
          </p:nvCxnSpPr>
          <p:spPr>
            <a:xfrm>
              <a:off x="7070597"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2727397" y="865408"/>
            <a:ext cx="4337778" cy="276999"/>
            <a:chOff x="2144264" y="1565533"/>
            <a:chExt cx="4926338" cy="426271"/>
          </a:xfrm>
        </p:grpSpPr>
        <p:sp>
          <p:nvSpPr>
            <p:cNvPr id="17" name="Text Box 52"/>
            <p:cNvSpPr txBox="1">
              <a:spLocks noChangeArrowheads="1"/>
            </p:cNvSpPr>
            <p:nvPr/>
          </p:nvSpPr>
          <p:spPr bwMode="auto">
            <a:xfrm>
              <a:off x="3888314" y="1565533"/>
              <a:ext cx="1349793" cy="426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ctr">
                <a:defRPr kumimoji="1" sz="1400" b="1">
                  <a:latin typeface="微软雅黑" pitchFamily="34" charset="-122"/>
                  <a:ea typeface="微软雅黑" pitchFamily="34" charset="-122"/>
                </a:defRPr>
              </a:lvl1pPr>
              <a:lvl2pPr marL="742950" indent="-285750">
                <a:defRPr sz="3600">
                  <a:latin typeface="Tahoma" pitchFamily="34" charset="0"/>
                  <a:ea typeface="宋体" charset="-122"/>
                </a:defRPr>
              </a:lvl2pPr>
              <a:lvl3pPr marL="1143000" indent="-228600">
                <a:defRPr sz="3600">
                  <a:latin typeface="Tahoma" pitchFamily="34" charset="0"/>
                  <a:ea typeface="宋体" charset="-122"/>
                </a:defRPr>
              </a:lvl3pPr>
              <a:lvl4pPr marL="1600200" indent="-228600">
                <a:defRPr sz="3600">
                  <a:latin typeface="Tahoma" pitchFamily="34" charset="0"/>
                  <a:ea typeface="宋体" charset="-122"/>
                </a:defRPr>
              </a:lvl4pPr>
              <a:lvl5pPr marL="2057400" indent="-228600">
                <a:defRPr sz="3600">
                  <a:latin typeface="Tahoma" pitchFamily="34" charset="0"/>
                  <a:ea typeface="宋体" charset="-122"/>
                </a:defRPr>
              </a:lvl5pPr>
              <a:lvl6pPr marL="2514600" indent="-228600" eaLnBrk="0" fontAlgn="base" hangingPunct="0">
                <a:spcBef>
                  <a:spcPct val="0"/>
                </a:spcBef>
                <a:spcAft>
                  <a:spcPct val="0"/>
                </a:spcAft>
                <a:defRPr sz="3600">
                  <a:latin typeface="Tahoma" pitchFamily="34" charset="0"/>
                  <a:ea typeface="宋体" charset="-122"/>
                </a:defRPr>
              </a:lvl6pPr>
              <a:lvl7pPr marL="2971800" indent="-228600" eaLnBrk="0" fontAlgn="base" hangingPunct="0">
                <a:spcBef>
                  <a:spcPct val="0"/>
                </a:spcBef>
                <a:spcAft>
                  <a:spcPct val="0"/>
                </a:spcAft>
                <a:defRPr sz="3600">
                  <a:latin typeface="Tahoma" pitchFamily="34" charset="0"/>
                  <a:ea typeface="宋体" charset="-122"/>
                </a:defRPr>
              </a:lvl7pPr>
              <a:lvl8pPr marL="3429000" indent="-228600" eaLnBrk="0" fontAlgn="base" hangingPunct="0">
                <a:spcBef>
                  <a:spcPct val="0"/>
                </a:spcBef>
                <a:spcAft>
                  <a:spcPct val="0"/>
                </a:spcAft>
                <a:defRPr sz="3600">
                  <a:latin typeface="Tahoma" pitchFamily="34" charset="0"/>
                  <a:ea typeface="宋体" charset="-122"/>
                </a:defRPr>
              </a:lvl8pPr>
              <a:lvl9pPr marL="3886200" indent="-228600" eaLnBrk="0" fontAlgn="base" hangingPunct="0">
                <a:spcBef>
                  <a:spcPct val="0"/>
                </a:spcBef>
                <a:spcAft>
                  <a:spcPct val="0"/>
                </a:spcAft>
                <a:defRPr sz="3600">
                  <a:latin typeface="Tahoma" pitchFamily="34" charset="0"/>
                  <a:ea typeface="宋体" charset="-122"/>
                </a:defRPr>
              </a:lvl9pPr>
            </a:lstStyle>
            <a:p>
              <a:r>
                <a:rPr lang="zh-CN" altLang="en-US" sz="1200" dirty="0"/>
                <a:t>建立 </a:t>
              </a:r>
              <a:r>
                <a:rPr lang="en-US" altLang="zh-CN" sz="1200" dirty="0"/>
                <a:t>TCP </a:t>
              </a:r>
              <a:r>
                <a:rPr lang="zh-CN" altLang="en-US" sz="1200" dirty="0"/>
                <a:t>连接</a:t>
              </a:r>
              <a:endParaRPr lang="en-US" altLang="zh-CN" sz="1200" dirty="0"/>
            </a:p>
          </p:txBody>
        </p:sp>
        <p:sp>
          <p:nvSpPr>
            <p:cNvPr id="18" name="Line 55"/>
            <p:cNvSpPr>
              <a:spLocks noChangeShapeType="1"/>
            </p:cNvSpPr>
            <p:nvPr/>
          </p:nvSpPr>
          <p:spPr bwMode="auto">
            <a:xfrm>
              <a:off x="2144264" y="1954086"/>
              <a:ext cx="4926338" cy="0"/>
            </a:xfrm>
            <a:prstGeom prst="line">
              <a:avLst/>
            </a:prstGeom>
            <a:noFill/>
            <a:ln w="12700">
              <a:solidFill>
                <a:schemeClr val="tx1"/>
              </a:solidFill>
              <a:prstDash val="solid"/>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a:p>
          </p:txBody>
        </p:sp>
      </p:grpSp>
      <p:grpSp>
        <p:nvGrpSpPr>
          <p:cNvPr id="23" name="组合 22"/>
          <p:cNvGrpSpPr/>
          <p:nvPr/>
        </p:nvGrpSpPr>
        <p:grpSpPr>
          <a:xfrm>
            <a:off x="2727397" y="1224883"/>
            <a:ext cx="4337778" cy="180000"/>
            <a:chOff x="2144264" y="2285523"/>
            <a:chExt cx="4926338" cy="292388"/>
          </a:xfrm>
        </p:grpSpPr>
        <p:sp>
          <p:nvSpPr>
            <p:cNvPr id="21"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22" name="矩形 21"/>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220 Service Ready</a:t>
              </a:r>
              <a:endParaRPr lang="zh-CN" altLang="en-US" sz="1100" b="1" dirty="0">
                <a:solidFill>
                  <a:schemeClr val="tx1"/>
                </a:solidFill>
                <a:latin typeface="微软雅黑" pitchFamily="34" charset="-122"/>
                <a:ea typeface="微软雅黑" pitchFamily="34" charset="-122"/>
              </a:endParaRPr>
            </a:p>
          </p:txBody>
        </p:sp>
      </p:grpSp>
      <p:grpSp>
        <p:nvGrpSpPr>
          <p:cNvPr id="24" name="组合 23"/>
          <p:cNvGrpSpPr/>
          <p:nvPr/>
        </p:nvGrpSpPr>
        <p:grpSpPr>
          <a:xfrm>
            <a:off x="2727397" y="1446578"/>
            <a:ext cx="4337778" cy="180000"/>
            <a:chOff x="2144264" y="2285523"/>
            <a:chExt cx="4926338" cy="292388"/>
          </a:xfrm>
        </p:grpSpPr>
        <p:sp>
          <p:nvSpPr>
            <p:cNvPr id="25"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26" name="矩形 25"/>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HELO abc.edu.cn</a:t>
              </a:r>
              <a:endParaRPr lang="zh-CN" altLang="en-US" sz="1100" b="1" dirty="0">
                <a:solidFill>
                  <a:schemeClr val="tx1"/>
                </a:solidFill>
                <a:latin typeface="微软雅黑" pitchFamily="34" charset="-122"/>
                <a:ea typeface="微软雅黑" pitchFamily="34" charset="-122"/>
              </a:endParaRPr>
            </a:p>
          </p:txBody>
        </p:sp>
      </p:grpSp>
      <p:grpSp>
        <p:nvGrpSpPr>
          <p:cNvPr id="27" name="组合 26"/>
          <p:cNvGrpSpPr/>
          <p:nvPr/>
        </p:nvGrpSpPr>
        <p:grpSpPr>
          <a:xfrm>
            <a:off x="2727397" y="1670166"/>
            <a:ext cx="4337778" cy="180000"/>
            <a:chOff x="2144264" y="2285523"/>
            <a:chExt cx="4926338" cy="292388"/>
          </a:xfrm>
        </p:grpSpPr>
        <p:sp>
          <p:nvSpPr>
            <p:cNvPr id="28"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29" name="矩形 28"/>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250 OK</a:t>
              </a:r>
              <a:endParaRPr lang="zh-CN" altLang="en-US" sz="1100" b="1" dirty="0">
                <a:solidFill>
                  <a:schemeClr val="tx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47651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p:cNvSpPr/>
          <p:nvPr/>
        </p:nvSpPr>
        <p:spPr>
          <a:xfrm>
            <a:off x="2117646" y="3291508"/>
            <a:ext cx="5891237" cy="1022400"/>
          </a:xfrm>
          <a:prstGeom prst="rect">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2117646" y="1866563"/>
            <a:ext cx="5891237" cy="1197386"/>
          </a:xfrm>
          <a:prstGeom prst="rect">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17646" y="1057708"/>
            <a:ext cx="5891237" cy="80076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0424" y="1731607"/>
            <a:ext cx="1372969" cy="966894"/>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636727" y="200102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邮件传送</a:t>
            </a:r>
          </a:p>
        </p:txBody>
      </p:sp>
      <p:sp>
        <p:nvSpPr>
          <p:cNvPr id="6" name="矩形 5"/>
          <p:cNvSpPr/>
          <p:nvPr/>
        </p:nvSpPr>
        <p:spPr>
          <a:xfrm>
            <a:off x="6468639" y="589474"/>
            <a:ext cx="1203916" cy="402059"/>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b="1" dirty="0">
                <a:solidFill>
                  <a:schemeClr val="bg1"/>
                </a:solidFill>
                <a:latin typeface="微软雅黑" pitchFamily="34" charset="-122"/>
                <a:ea typeface="微软雅黑" pitchFamily="34" charset="-122"/>
              </a:rPr>
              <a:t>SMTP </a:t>
            </a:r>
            <a:r>
              <a:rPr lang="zh-CN" altLang="en-US" sz="1200" b="1" dirty="0">
                <a:solidFill>
                  <a:schemeClr val="bg1"/>
                </a:solidFill>
                <a:latin typeface="微软雅黑" pitchFamily="34" charset="-122"/>
                <a:ea typeface="微软雅黑" pitchFamily="34" charset="-122"/>
              </a:rPr>
              <a:t>服务器</a:t>
            </a:r>
          </a:p>
        </p:txBody>
      </p:sp>
      <p:sp>
        <p:nvSpPr>
          <p:cNvPr id="10" name="矩形 9"/>
          <p:cNvSpPr/>
          <p:nvPr/>
        </p:nvSpPr>
        <p:spPr>
          <a:xfrm>
            <a:off x="2117646" y="589474"/>
            <a:ext cx="1203916" cy="402059"/>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b="1" dirty="0">
                <a:solidFill>
                  <a:schemeClr val="tx1"/>
                </a:solidFill>
                <a:latin typeface="微软雅黑" pitchFamily="34" charset="-122"/>
                <a:ea typeface="微软雅黑" pitchFamily="34" charset="-122"/>
              </a:rPr>
              <a:t>SMTP </a:t>
            </a:r>
            <a:r>
              <a:rPr lang="zh-CN" altLang="en-US" sz="1200" b="1" dirty="0">
                <a:solidFill>
                  <a:schemeClr val="tx1"/>
                </a:solidFill>
                <a:latin typeface="微软雅黑" pitchFamily="34" charset="-122"/>
                <a:ea typeface="微软雅黑" pitchFamily="34" charset="-122"/>
              </a:rPr>
              <a:t>客户</a:t>
            </a:r>
          </a:p>
        </p:txBody>
      </p:sp>
      <p:grpSp>
        <p:nvGrpSpPr>
          <p:cNvPr id="4" name="组合 3"/>
          <p:cNvGrpSpPr/>
          <p:nvPr/>
        </p:nvGrpSpPr>
        <p:grpSpPr>
          <a:xfrm>
            <a:off x="2719604" y="991533"/>
            <a:ext cx="4350993" cy="3517405"/>
            <a:chOff x="2719604" y="991533"/>
            <a:chExt cx="4350993" cy="2348869"/>
          </a:xfrm>
        </p:grpSpPr>
        <p:cxnSp>
          <p:nvCxnSpPr>
            <p:cNvPr id="7" name="直接箭头连接符 6"/>
            <p:cNvCxnSpPr>
              <a:stCxn id="10" idx="2"/>
            </p:cNvCxnSpPr>
            <p:nvPr/>
          </p:nvCxnSpPr>
          <p:spPr>
            <a:xfrm>
              <a:off x="2719604"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2"/>
            </p:cNvCxnSpPr>
            <p:nvPr/>
          </p:nvCxnSpPr>
          <p:spPr>
            <a:xfrm>
              <a:off x="7070597"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2727397" y="1057708"/>
            <a:ext cx="4337778" cy="180000"/>
            <a:chOff x="2144264" y="2285523"/>
            <a:chExt cx="4926338" cy="292388"/>
          </a:xfrm>
        </p:grpSpPr>
        <p:sp>
          <p:nvSpPr>
            <p:cNvPr id="25"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26" name="矩形 25"/>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MAIL FROM: LionKing@abc.edu</a:t>
              </a:r>
              <a:endParaRPr lang="zh-CN" altLang="en-US" sz="1100" b="1" dirty="0">
                <a:solidFill>
                  <a:schemeClr val="tx1"/>
                </a:solidFill>
                <a:latin typeface="微软雅黑" pitchFamily="34" charset="-122"/>
                <a:ea typeface="微软雅黑" pitchFamily="34" charset="-122"/>
              </a:endParaRPr>
            </a:p>
          </p:txBody>
        </p:sp>
      </p:grpSp>
      <p:grpSp>
        <p:nvGrpSpPr>
          <p:cNvPr id="27" name="组合 26"/>
          <p:cNvGrpSpPr/>
          <p:nvPr/>
        </p:nvGrpSpPr>
        <p:grpSpPr>
          <a:xfrm>
            <a:off x="2727397" y="1260276"/>
            <a:ext cx="4337778" cy="180000"/>
            <a:chOff x="2144264" y="2285523"/>
            <a:chExt cx="4926338" cy="292388"/>
          </a:xfrm>
        </p:grpSpPr>
        <p:sp>
          <p:nvSpPr>
            <p:cNvPr id="28"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29" name="矩形 28"/>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250 OK</a:t>
              </a:r>
              <a:endParaRPr lang="zh-CN" altLang="en-US" sz="1100" b="1" dirty="0">
                <a:solidFill>
                  <a:schemeClr val="tx1"/>
                </a:solidFill>
                <a:latin typeface="微软雅黑" pitchFamily="34" charset="-122"/>
                <a:ea typeface="微软雅黑" pitchFamily="34" charset="-122"/>
              </a:endParaRPr>
            </a:p>
          </p:txBody>
        </p:sp>
      </p:grpSp>
      <p:grpSp>
        <p:nvGrpSpPr>
          <p:cNvPr id="30" name="组合 29"/>
          <p:cNvGrpSpPr/>
          <p:nvPr/>
        </p:nvGrpSpPr>
        <p:grpSpPr>
          <a:xfrm>
            <a:off x="2727397" y="1469603"/>
            <a:ext cx="4337778" cy="180000"/>
            <a:chOff x="2144264" y="2285523"/>
            <a:chExt cx="4926338" cy="292388"/>
          </a:xfrm>
        </p:grpSpPr>
        <p:sp>
          <p:nvSpPr>
            <p:cNvPr id="37"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38" name="矩形 37"/>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RCPT TO: TigerWang@xyz.com</a:t>
              </a:r>
              <a:endParaRPr lang="zh-CN" altLang="en-US" sz="1100" b="1" dirty="0">
                <a:solidFill>
                  <a:schemeClr val="tx1"/>
                </a:solidFill>
                <a:latin typeface="微软雅黑" pitchFamily="34" charset="-122"/>
                <a:ea typeface="微软雅黑" pitchFamily="34" charset="-122"/>
              </a:endParaRPr>
            </a:p>
          </p:txBody>
        </p:sp>
      </p:grpSp>
      <p:grpSp>
        <p:nvGrpSpPr>
          <p:cNvPr id="40" name="组合 39"/>
          <p:cNvGrpSpPr/>
          <p:nvPr/>
        </p:nvGrpSpPr>
        <p:grpSpPr>
          <a:xfrm>
            <a:off x="2727397" y="1672171"/>
            <a:ext cx="4337778" cy="180000"/>
            <a:chOff x="2144264" y="2285523"/>
            <a:chExt cx="4926338" cy="292388"/>
          </a:xfrm>
        </p:grpSpPr>
        <p:sp>
          <p:nvSpPr>
            <p:cNvPr id="41" name="Line 55"/>
            <p:cNvSpPr>
              <a:spLocks noChangeShapeType="1"/>
            </p:cNvSpPr>
            <p:nvPr/>
          </p:nvSpPr>
          <p:spPr bwMode="auto">
            <a:xfrm>
              <a:off x="2144264" y="2409068"/>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42" name="矩形 41"/>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250 OK</a:t>
              </a:r>
              <a:endParaRPr lang="zh-CN" altLang="en-US" sz="1100" b="1" dirty="0">
                <a:solidFill>
                  <a:schemeClr val="tx1"/>
                </a:solidFill>
                <a:latin typeface="微软雅黑" pitchFamily="34" charset="-122"/>
                <a:ea typeface="微软雅黑" pitchFamily="34" charset="-122"/>
              </a:endParaRPr>
            </a:p>
          </p:txBody>
        </p:sp>
      </p:grpSp>
      <p:grpSp>
        <p:nvGrpSpPr>
          <p:cNvPr id="52" name="组合 51"/>
          <p:cNvGrpSpPr/>
          <p:nvPr/>
        </p:nvGrpSpPr>
        <p:grpSpPr>
          <a:xfrm>
            <a:off x="2727397" y="1879493"/>
            <a:ext cx="4337778" cy="180000"/>
            <a:chOff x="2144264" y="2285523"/>
            <a:chExt cx="4926338" cy="292388"/>
          </a:xfrm>
        </p:grpSpPr>
        <p:sp>
          <p:nvSpPr>
            <p:cNvPr id="53"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54" name="矩形 53"/>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DATA</a:t>
              </a:r>
              <a:endParaRPr lang="zh-CN" altLang="en-US" sz="1100" b="1" dirty="0">
                <a:solidFill>
                  <a:schemeClr val="tx1"/>
                </a:solidFill>
                <a:latin typeface="微软雅黑" pitchFamily="34" charset="-122"/>
                <a:ea typeface="微软雅黑" pitchFamily="34" charset="-122"/>
              </a:endParaRPr>
            </a:p>
          </p:txBody>
        </p:sp>
      </p:grpSp>
      <p:grpSp>
        <p:nvGrpSpPr>
          <p:cNvPr id="55" name="组合 54"/>
          <p:cNvGrpSpPr/>
          <p:nvPr/>
        </p:nvGrpSpPr>
        <p:grpSpPr>
          <a:xfrm>
            <a:off x="2727397" y="2082061"/>
            <a:ext cx="4337778" cy="180000"/>
            <a:chOff x="2144264" y="2285523"/>
            <a:chExt cx="4926338" cy="292388"/>
          </a:xfrm>
        </p:grpSpPr>
        <p:sp>
          <p:nvSpPr>
            <p:cNvPr id="56"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57" name="矩形 56"/>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50" b="1" dirty="0">
                  <a:solidFill>
                    <a:schemeClr val="tx1"/>
                  </a:solidFill>
                  <a:latin typeface="微软雅黑" pitchFamily="34" charset="-122"/>
                  <a:ea typeface="微软雅黑" pitchFamily="34" charset="-122"/>
                </a:rPr>
                <a:t>354 Start mail input; end with &lt;CRLF&gt;.&lt;CRLF&gt;</a:t>
              </a:r>
              <a:endParaRPr lang="zh-CN" altLang="en-US" sz="950" b="1" dirty="0">
                <a:solidFill>
                  <a:schemeClr val="tx1"/>
                </a:solidFill>
                <a:latin typeface="微软雅黑" pitchFamily="34" charset="-122"/>
                <a:ea typeface="微软雅黑" pitchFamily="34" charset="-122"/>
              </a:endParaRPr>
            </a:p>
          </p:txBody>
        </p:sp>
      </p:grpSp>
      <p:grpSp>
        <p:nvGrpSpPr>
          <p:cNvPr id="58" name="组合 57"/>
          <p:cNvGrpSpPr/>
          <p:nvPr/>
        </p:nvGrpSpPr>
        <p:grpSpPr>
          <a:xfrm>
            <a:off x="2727397" y="2283708"/>
            <a:ext cx="4337778" cy="180000"/>
            <a:chOff x="2144264" y="2285523"/>
            <a:chExt cx="4926338" cy="292388"/>
          </a:xfrm>
        </p:grpSpPr>
        <p:sp>
          <p:nvSpPr>
            <p:cNvPr id="59"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60" name="矩形 59"/>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From: ome@abc.edu</a:t>
              </a:r>
              <a:endParaRPr lang="zh-CN" altLang="en-US" sz="1100" b="1" dirty="0">
                <a:solidFill>
                  <a:schemeClr val="tx1"/>
                </a:solidFill>
                <a:latin typeface="微软雅黑" pitchFamily="34" charset="-122"/>
                <a:ea typeface="微软雅黑" pitchFamily="34" charset="-122"/>
              </a:endParaRPr>
            </a:p>
          </p:txBody>
        </p:sp>
      </p:grpSp>
      <p:grpSp>
        <p:nvGrpSpPr>
          <p:cNvPr id="61" name="组合 60"/>
          <p:cNvGrpSpPr/>
          <p:nvPr/>
        </p:nvGrpSpPr>
        <p:grpSpPr>
          <a:xfrm>
            <a:off x="2727397" y="2490176"/>
            <a:ext cx="4337778" cy="180000"/>
            <a:chOff x="2144264" y="2285523"/>
            <a:chExt cx="4926338" cy="292388"/>
          </a:xfrm>
        </p:grpSpPr>
        <p:sp>
          <p:nvSpPr>
            <p:cNvPr id="62"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63" name="矩形 62"/>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To: TigerWang@xyz.com</a:t>
              </a:r>
              <a:endParaRPr lang="zh-CN" altLang="en-US" sz="1100" b="1" dirty="0">
                <a:solidFill>
                  <a:schemeClr val="tx1"/>
                </a:solidFill>
                <a:latin typeface="微软雅黑" pitchFamily="34" charset="-122"/>
                <a:ea typeface="微软雅黑" pitchFamily="34" charset="-122"/>
              </a:endParaRPr>
            </a:p>
          </p:txBody>
        </p:sp>
      </p:grpSp>
      <p:grpSp>
        <p:nvGrpSpPr>
          <p:cNvPr id="64" name="组合 63"/>
          <p:cNvGrpSpPr/>
          <p:nvPr/>
        </p:nvGrpSpPr>
        <p:grpSpPr>
          <a:xfrm>
            <a:off x="2727397" y="2677481"/>
            <a:ext cx="4337778" cy="180000"/>
            <a:chOff x="2144264" y="2285523"/>
            <a:chExt cx="4926338" cy="292388"/>
          </a:xfrm>
        </p:grpSpPr>
        <p:sp>
          <p:nvSpPr>
            <p:cNvPr id="65"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66" name="矩形 65"/>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Date: 2018-08-18</a:t>
              </a:r>
              <a:endParaRPr lang="zh-CN" altLang="en-US" sz="1100" b="1" dirty="0">
                <a:solidFill>
                  <a:schemeClr val="tx1"/>
                </a:solidFill>
                <a:latin typeface="微软雅黑" pitchFamily="34" charset="-122"/>
                <a:ea typeface="微软雅黑" pitchFamily="34" charset="-122"/>
              </a:endParaRPr>
            </a:p>
          </p:txBody>
        </p:sp>
      </p:grpSp>
      <p:grpSp>
        <p:nvGrpSpPr>
          <p:cNvPr id="67" name="组合 66"/>
          <p:cNvGrpSpPr/>
          <p:nvPr/>
        </p:nvGrpSpPr>
        <p:grpSpPr>
          <a:xfrm>
            <a:off x="2727397" y="2883949"/>
            <a:ext cx="4337778" cy="180000"/>
            <a:chOff x="2144264" y="2285523"/>
            <a:chExt cx="4926338" cy="292388"/>
          </a:xfrm>
        </p:grpSpPr>
        <p:sp>
          <p:nvSpPr>
            <p:cNvPr id="68"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69" name="矩形 68"/>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Subject: Greetings</a:t>
              </a:r>
              <a:endParaRPr lang="zh-CN" altLang="en-US" sz="1100" b="1" dirty="0">
                <a:solidFill>
                  <a:schemeClr val="tx1"/>
                </a:solidFill>
                <a:latin typeface="微软雅黑" pitchFamily="34" charset="-122"/>
                <a:ea typeface="微软雅黑" pitchFamily="34" charset="-122"/>
              </a:endParaRPr>
            </a:p>
          </p:txBody>
        </p:sp>
      </p:grpSp>
      <p:grpSp>
        <p:nvGrpSpPr>
          <p:cNvPr id="70" name="组合 69"/>
          <p:cNvGrpSpPr/>
          <p:nvPr/>
        </p:nvGrpSpPr>
        <p:grpSpPr>
          <a:xfrm>
            <a:off x="2727397" y="3090488"/>
            <a:ext cx="4337778" cy="180000"/>
            <a:chOff x="2144264" y="2285523"/>
            <a:chExt cx="4926338" cy="292388"/>
          </a:xfrm>
        </p:grpSpPr>
        <p:sp>
          <p:nvSpPr>
            <p:cNvPr id="71"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72" name="矩形 71"/>
            <p:cNvSpPr/>
            <p:nvPr/>
          </p:nvSpPr>
          <p:spPr>
            <a:xfrm>
              <a:off x="2827283" y="2285523"/>
              <a:ext cx="3626069" cy="292388"/>
            </a:xfrm>
            <a:prstGeom prst="rect">
              <a:avLst/>
            </a:prstGeom>
            <a:solidFill>
              <a:srgbClr val="0066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schemeClr val="tx1"/>
                </a:solidFill>
                <a:latin typeface="微软雅黑" pitchFamily="34" charset="-122"/>
                <a:ea typeface="微软雅黑" pitchFamily="34" charset="-122"/>
              </a:endParaRPr>
            </a:p>
          </p:txBody>
        </p:sp>
      </p:grpSp>
      <p:grpSp>
        <p:nvGrpSpPr>
          <p:cNvPr id="73" name="组合 72"/>
          <p:cNvGrpSpPr/>
          <p:nvPr/>
        </p:nvGrpSpPr>
        <p:grpSpPr>
          <a:xfrm>
            <a:off x="2727397" y="3291508"/>
            <a:ext cx="4337778" cy="180000"/>
            <a:chOff x="2144264" y="2285523"/>
            <a:chExt cx="4926338" cy="292388"/>
          </a:xfrm>
        </p:grpSpPr>
        <p:sp>
          <p:nvSpPr>
            <p:cNvPr id="74"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75" name="矩形 74"/>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Dear Mr. Wang, </a:t>
              </a:r>
              <a:endParaRPr lang="zh-CN" altLang="en-US" sz="1100" b="1" dirty="0">
                <a:solidFill>
                  <a:schemeClr val="tx1"/>
                </a:solidFill>
                <a:latin typeface="微软雅黑" pitchFamily="34" charset="-122"/>
                <a:ea typeface="微软雅黑" pitchFamily="34" charset="-122"/>
              </a:endParaRPr>
            </a:p>
          </p:txBody>
        </p:sp>
      </p:grpSp>
      <p:grpSp>
        <p:nvGrpSpPr>
          <p:cNvPr id="76" name="组合 75"/>
          <p:cNvGrpSpPr/>
          <p:nvPr/>
        </p:nvGrpSpPr>
        <p:grpSpPr>
          <a:xfrm>
            <a:off x="2727397" y="3497976"/>
            <a:ext cx="4337778" cy="180000"/>
            <a:chOff x="2144264" y="2285523"/>
            <a:chExt cx="4926338" cy="292388"/>
          </a:xfrm>
        </p:grpSpPr>
        <p:sp>
          <p:nvSpPr>
            <p:cNvPr id="77"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78" name="矩形 77"/>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Welcome you back.</a:t>
              </a:r>
              <a:endParaRPr lang="zh-CN" altLang="en-US" sz="1100" b="1" dirty="0">
                <a:solidFill>
                  <a:schemeClr val="tx1"/>
                </a:solidFill>
                <a:latin typeface="微软雅黑" pitchFamily="34" charset="-122"/>
                <a:ea typeface="微软雅黑" pitchFamily="34" charset="-122"/>
              </a:endParaRPr>
            </a:p>
          </p:txBody>
        </p:sp>
      </p:grpSp>
      <p:grpSp>
        <p:nvGrpSpPr>
          <p:cNvPr id="79" name="组合 78"/>
          <p:cNvGrpSpPr/>
          <p:nvPr/>
        </p:nvGrpSpPr>
        <p:grpSpPr>
          <a:xfrm>
            <a:off x="2727397" y="3907918"/>
            <a:ext cx="4337778" cy="180000"/>
            <a:chOff x="2144264" y="2285523"/>
            <a:chExt cx="4926338" cy="292388"/>
          </a:xfrm>
        </p:grpSpPr>
        <p:sp>
          <p:nvSpPr>
            <p:cNvPr id="80"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81" name="矩形 80"/>
            <p:cNvSpPr/>
            <p:nvPr/>
          </p:nvSpPr>
          <p:spPr>
            <a:xfrm>
              <a:off x="2827283" y="2285523"/>
              <a:ext cx="3626069" cy="292388"/>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itchFamily="34" charset="-122"/>
                  <a:ea typeface="微软雅黑" pitchFamily="34" charset="-122"/>
                </a:rPr>
                <a:t>.</a:t>
              </a:r>
              <a:endParaRPr lang="zh-CN" altLang="en-US" sz="1600" b="1" dirty="0">
                <a:solidFill>
                  <a:schemeClr val="bg1"/>
                </a:solidFill>
                <a:latin typeface="微软雅黑" pitchFamily="34" charset="-122"/>
                <a:ea typeface="微软雅黑" pitchFamily="34" charset="-122"/>
              </a:endParaRPr>
            </a:p>
          </p:txBody>
        </p:sp>
      </p:grpSp>
      <p:grpSp>
        <p:nvGrpSpPr>
          <p:cNvPr id="82" name="组合 81"/>
          <p:cNvGrpSpPr/>
          <p:nvPr/>
        </p:nvGrpSpPr>
        <p:grpSpPr>
          <a:xfrm>
            <a:off x="2727397" y="4109014"/>
            <a:ext cx="4337778" cy="180000"/>
            <a:chOff x="2144264" y="2285523"/>
            <a:chExt cx="4926338" cy="292388"/>
          </a:xfrm>
        </p:grpSpPr>
        <p:sp>
          <p:nvSpPr>
            <p:cNvPr id="83"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84" name="矩形 83"/>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250 OK</a:t>
              </a:r>
              <a:endParaRPr lang="zh-CN" altLang="en-US" sz="1100" b="1" dirty="0">
                <a:solidFill>
                  <a:schemeClr val="tx1"/>
                </a:solidFill>
                <a:latin typeface="微软雅黑" pitchFamily="34" charset="-122"/>
                <a:ea typeface="微软雅黑" pitchFamily="34" charset="-122"/>
              </a:endParaRPr>
            </a:p>
          </p:txBody>
        </p:sp>
      </p:grpSp>
      <p:sp>
        <p:nvSpPr>
          <p:cNvPr id="87" name="Text Box 409"/>
          <p:cNvSpPr txBox="1">
            <a:spLocks noChangeArrowheads="1"/>
          </p:cNvSpPr>
          <p:nvPr/>
        </p:nvSpPr>
        <p:spPr bwMode="auto">
          <a:xfrm>
            <a:off x="7086640" y="1305835"/>
            <a:ext cx="92224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dirty="0">
                <a:solidFill>
                  <a:srgbClr val="3333FF"/>
                </a:solidFill>
                <a:latin typeface="微软雅黑" pitchFamily="34" charset="-122"/>
                <a:ea typeface="微软雅黑" pitchFamily="34" charset="-122"/>
              </a:rPr>
              <a:t>信封</a:t>
            </a:r>
          </a:p>
        </p:txBody>
      </p:sp>
      <p:sp>
        <p:nvSpPr>
          <p:cNvPr id="88" name="Text Box 409"/>
          <p:cNvSpPr txBox="1">
            <a:spLocks noChangeArrowheads="1"/>
          </p:cNvSpPr>
          <p:nvPr/>
        </p:nvSpPr>
        <p:spPr bwMode="auto">
          <a:xfrm>
            <a:off x="7086640" y="2308695"/>
            <a:ext cx="92224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dirty="0">
                <a:solidFill>
                  <a:srgbClr val="3333FF"/>
                </a:solidFill>
                <a:latin typeface="微软雅黑" pitchFamily="34" charset="-122"/>
                <a:ea typeface="微软雅黑" pitchFamily="34" charset="-122"/>
              </a:rPr>
              <a:t>首部</a:t>
            </a:r>
          </a:p>
        </p:txBody>
      </p:sp>
      <p:sp>
        <p:nvSpPr>
          <p:cNvPr id="89" name="Text Box 409"/>
          <p:cNvSpPr txBox="1">
            <a:spLocks noChangeArrowheads="1"/>
          </p:cNvSpPr>
          <p:nvPr/>
        </p:nvSpPr>
        <p:spPr bwMode="auto">
          <a:xfrm>
            <a:off x="7086640" y="3635936"/>
            <a:ext cx="92224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dirty="0">
                <a:solidFill>
                  <a:srgbClr val="333399"/>
                </a:solidFill>
                <a:latin typeface="微软雅黑" pitchFamily="34" charset="-122"/>
                <a:ea typeface="微软雅黑" pitchFamily="34" charset="-122"/>
              </a:rPr>
              <a:t>主体</a:t>
            </a:r>
          </a:p>
        </p:txBody>
      </p:sp>
      <p:sp>
        <p:nvSpPr>
          <p:cNvPr id="90" name="Text Box 409"/>
          <p:cNvSpPr txBox="1">
            <a:spLocks noChangeArrowheads="1"/>
          </p:cNvSpPr>
          <p:nvPr/>
        </p:nvSpPr>
        <p:spPr bwMode="auto">
          <a:xfrm>
            <a:off x="7086640" y="3044186"/>
            <a:ext cx="92224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050" b="1" dirty="0">
                <a:latin typeface="微软雅黑" pitchFamily="34" charset="-122"/>
                <a:ea typeface="微软雅黑" pitchFamily="34" charset="-122"/>
              </a:rPr>
              <a:t>空行</a:t>
            </a:r>
          </a:p>
        </p:txBody>
      </p:sp>
    </p:spTree>
    <p:extLst>
      <p:ext uri="{BB962C8B-B14F-4D97-AF65-F5344CB8AC3E}">
        <p14:creationId xmlns:p14="http://schemas.microsoft.com/office/powerpoint/2010/main" val="941888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0424" y="1731607"/>
            <a:ext cx="1372969" cy="966894"/>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636727" y="200102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连接释放</a:t>
            </a:r>
          </a:p>
        </p:txBody>
      </p:sp>
      <p:sp>
        <p:nvSpPr>
          <p:cNvPr id="6" name="矩形 5"/>
          <p:cNvSpPr/>
          <p:nvPr/>
        </p:nvSpPr>
        <p:spPr>
          <a:xfrm>
            <a:off x="6468639" y="589474"/>
            <a:ext cx="1203916" cy="402059"/>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b="1" dirty="0">
                <a:solidFill>
                  <a:schemeClr val="bg1"/>
                </a:solidFill>
                <a:latin typeface="微软雅黑" pitchFamily="34" charset="-122"/>
                <a:ea typeface="微软雅黑" pitchFamily="34" charset="-122"/>
              </a:rPr>
              <a:t>SMTP </a:t>
            </a:r>
            <a:r>
              <a:rPr lang="zh-CN" altLang="en-US" sz="1200" b="1" dirty="0">
                <a:solidFill>
                  <a:schemeClr val="bg1"/>
                </a:solidFill>
                <a:latin typeface="微软雅黑" pitchFamily="34" charset="-122"/>
                <a:ea typeface="微软雅黑" pitchFamily="34" charset="-122"/>
              </a:rPr>
              <a:t>服务器</a:t>
            </a:r>
          </a:p>
        </p:txBody>
      </p:sp>
      <p:sp>
        <p:nvSpPr>
          <p:cNvPr id="8" name="Text Box 409"/>
          <p:cNvSpPr txBox="1">
            <a:spLocks noChangeArrowheads="1"/>
          </p:cNvSpPr>
          <p:nvPr/>
        </p:nvSpPr>
        <p:spPr bwMode="auto">
          <a:xfrm>
            <a:off x="7002560" y="980025"/>
            <a:ext cx="107772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latin typeface="微软雅黑" pitchFamily="34" charset="-122"/>
                <a:ea typeface="微软雅黑" pitchFamily="34" charset="-122"/>
              </a:rPr>
              <a:t>TCP </a:t>
            </a:r>
            <a:r>
              <a:rPr kumimoji="1" lang="zh-CN" altLang="en-US" sz="1100" b="1" dirty="0">
                <a:latin typeface="微软雅黑" pitchFamily="34" charset="-122"/>
                <a:ea typeface="微软雅黑" pitchFamily="34" charset="-122"/>
              </a:rPr>
              <a:t>端口 </a:t>
            </a:r>
            <a:r>
              <a:rPr kumimoji="1" lang="en-US" altLang="zh-CN" sz="1100" b="1" dirty="0">
                <a:latin typeface="微软雅黑" pitchFamily="34" charset="-122"/>
                <a:ea typeface="微软雅黑" pitchFamily="34" charset="-122"/>
              </a:rPr>
              <a:t>25</a:t>
            </a:r>
            <a:endParaRPr kumimoji="1" lang="zh-CN" altLang="en-US" sz="1100" b="1" dirty="0">
              <a:latin typeface="微软雅黑" pitchFamily="34" charset="-122"/>
              <a:ea typeface="微软雅黑" pitchFamily="34" charset="-122"/>
            </a:endParaRPr>
          </a:p>
        </p:txBody>
      </p:sp>
      <p:sp>
        <p:nvSpPr>
          <p:cNvPr id="10" name="矩形 9"/>
          <p:cNvSpPr/>
          <p:nvPr/>
        </p:nvSpPr>
        <p:spPr>
          <a:xfrm>
            <a:off x="2117646" y="589474"/>
            <a:ext cx="1203916" cy="402059"/>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b="1" dirty="0">
                <a:solidFill>
                  <a:schemeClr val="tx1"/>
                </a:solidFill>
                <a:latin typeface="微软雅黑" pitchFamily="34" charset="-122"/>
                <a:ea typeface="微软雅黑" pitchFamily="34" charset="-122"/>
              </a:rPr>
              <a:t>SMTP </a:t>
            </a:r>
            <a:r>
              <a:rPr lang="zh-CN" altLang="en-US" sz="1200" b="1" dirty="0">
                <a:solidFill>
                  <a:schemeClr val="tx1"/>
                </a:solidFill>
                <a:latin typeface="微软雅黑" pitchFamily="34" charset="-122"/>
                <a:ea typeface="微软雅黑" pitchFamily="34" charset="-122"/>
              </a:rPr>
              <a:t>客户</a:t>
            </a:r>
          </a:p>
        </p:txBody>
      </p:sp>
      <p:grpSp>
        <p:nvGrpSpPr>
          <p:cNvPr id="4" name="组合 3"/>
          <p:cNvGrpSpPr/>
          <p:nvPr/>
        </p:nvGrpSpPr>
        <p:grpSpPr>
          <a:xfrm>
            <a:off x="2719604" y="991534"/>
            <a:ext cx="4350993" cy="2014426"/>
            <a:chOff x="2719604" y="991533"/>
            <a:chExt cx="4350993" cy="2348869"/>
          </a:xfrm>
        </p:grpSpPr>
        <p:cxnSp>
          <p:nvCxnSpPr>
            <p:cNvPr id="7" name="直接箭头连接符 6"/>
            <p:cNvCxnSpPr>
              <a:stCxn id="10" idx="2"/>
            </p:cNvCxnSpPr>
            <p:nvPr/>
          </p:nvCxnSpPr>
          <p:spPr>
            <a:xfrm>
              <a:off x="2719604"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2"/>
            </p:cNvCxnSpPr>
            <p:nvPr/>
          </p:nvCxnSpPr>
          <p:spPr>
            <a:xfrm>
              <a:off x="7070597"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2727397" y="2290113"/>
            <a:ext cx="4337778" cy="276999"/>
            <a:chOff x="2144264" y="1950857"/>
            <a:chExt cx="4926338" cy="426271"/>
          </a:xfrm>
        </p:grpSpPr>
        <p:sp>
          <p:nvSpPr>
            <p:cNvPr id="17" name="Text Box 52"/>
            <p:cNvSpPr txBox="1">
              <a:spLocks noChangeArrowheads="1"/>
            </p:cNvSpPr>
            <p:nvPr/>
          </p:nvSpPr>
          <p:spPr bwMode="auto">
            <a:xfrm>
              <a:off x="3888314" y="1950857"/>
              <a:ext cx="1349793" cy="426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ctr">
                <a:defRPr kumimoji="1" sz="1400" b="1">
                  <a:latin typeface="微软雅黑" pitchFamily="34" charset="-122"/>
                  <a:ea typeface="微软雅黑" pitchFamily="34" charset="-122"/>
                </a:defRPr>
              </a:lvl1pPr>
              <a:lvl2pPr marL="742950" indent="-285750">
                <a:defRPr sz="3600">
                  <a:latin typeface="Tahoma" pitchFamily="34" charset="0"/>
                  <a:ea typeface="宋体" charset="-122"/>
                </a:defRPr>
              </a:lvl2pPr>
              <a:lvl3pPr marL="1143000" indent="-228600">
                <a:defRPr sz="3600">
                  <a:latin typeface="Tahoma" pitchFamily="34" charset="0"/>
                  <a:ea typeface="宋体" charset="-122"/>
                </a:defRPr>
              </a:lvl3pPr>
              <a:lvl4pPr marL="1600200" indent="-228600">
                <a:defRPr sz="3600">
                  <a:latin typeface="Tahoma" pitchFamily="34" charset="0"/>
                  <a:ea typeface="宋体" charset="-122"/>
                </a:defRPr>
              </a:lvl4pPr>
              <a:lvl5pPr marL="2057400" indent="-228600">
                <a:defRPr sz="3600">
                  <a:latin typeface="Tahoma" pitchFamily="34" charset="0"/>
                  <a:ea typeface="宋体" charset="-122"/>
                </a:defRPr>
              </a:lvl5pPr>
              <a:lvl6pPr marL="2514600" indent="-228600" eaLnBrk="0" fontAlgn="base" hangingPunct="0">
                <a:spcBef>
                  <a:spcPct val="0"/>
                </a:spcBef>
                <a:spcAft>
                  <a:spcPct val="0"/>
                </a:spcAft>
                <a:defRPr sz="3600">
                  <a:latin typeface="Tahoma" pitchFamily="34" charset="0"/>
                  <a:ea typeface="宋体" charset="-122"/>
                </a:defRPr>
              </a:lvl6pPr>
              <a:lvl7pPr marL="2971800" indent="-228600" eaLnBrk="0" fontAlgn="base" hangingPunct="0">
                <a:spcBef>
                  <a:spcPct val="0"/>
                </a:spcBef>
                <a:spcAft>
                  <a:spcPct val="0"/>
                </a:spcAft>
                <a:defRPr sz="3600">
                  <a:latin typeface="Tahoma" pitchFamily="34" charset="0"/>
                  <a:ea typeface="宋体" charset="-122"/>
                </a:defRPr>
              </a:lvl7pPr>
              <a:lvl8pPr marL="3429000" indent="-228600" eaLnBrk="0" fontAlgn="base" hangingPunct="0">
                <a:spcBef>
                  <a:spcPct val="0"/>
                </a:spcBef>
                <a:spcAft>
                  <a:spcPct val="0"/>
                </a:spcAft>
                <a:defRPr sz="3600">
                  <a:latin typeface="Tahoma" pitchFamily="34" charset="0"/>
                  <a:ea typeface="宋体" charset="-122"/>
                </a:defRPr>
              </a:lvl8pPr>
              <a:lvl9pPr marL="3886200" indent="-228600" eaLnBrk="0" fontAlgn="base" hangingPunct="0">
                <a:spcBef>
                  <a:spcPct val="0"/>
                </a:spcBef>
                <a:spcAft>
                  <a:spcPct val="0"/>
                </a:spcAft>
                <a:defRPr sz="3600">
                  <a:latin typeface="Tahoma" pitchFamily="34" charset="0"/>
                  <a:ea typeface="宋体" charset="-122"/>
                </a:defRPr>
              </a:lvl9pPr>
            </a:lstStyle>
            <a:p>
              <a:r>
                <a:rPr lang="zh-CN" altLang="en-US" sz="1200" dirty="0"/>
                <a:t>释放 </a:t>
              </a:r>
              <a:r>
                <a:rPr lang="en-US" altLang="zh-CN" sz="1200" dirty="0"/>
                <a:t>TCP </a:t>
              </a:r>
              <a:r>
                <a:rPr lang="zh-CN" altLang="en-US" sz="1200" dirty="0"/>
                <a:t>连接</a:t>
              </a:r>
              <a:endParaRPr lang="en-US" altLang="zh-CN" sz="1200" dirty="0"/>
            </a:p>
          </p:txBody>
        </p:sp>
        <p:sp>
          <p:nvSpPr>
            <p:cNvPr id="18" name="Line 55"/>
            <p:cNvSpPr>
              <a:spLocks noChangeShapeType="1"/>
            </p:cNvSpPr>
            <p:nvPr/>
          </p:nvSpPr>
          <p:spPr bwMode="auto">
            <a:xfrm>
              <a:off x="2144264" y="1954086"/>
              <a:ext cx="4926338" cy="0"/>
            </a:xfrm>
            <a:prstGeom prst="line">
              <a:avLst/>
            </a:prstGeom>
            <a:noFill/>
            <a:ln w="12700">
              <a:solidFill>
                <a:schemeClr val="tx1"/>
              </a:solidFill>
              <a:prstDash val="dash"/>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a:p>
          </p:txBody>
        </p:sp>
      </p:grpSp>
      <p:grpSp>
        <p:nvGrpSpPr>
          <p:cNvPr id="24" name="组合 23"/>
          <p:cNvGrpSpPr/>
          <p:nvPr/>
        </p:nvGrpSpPr>
        <p:grpSpPr>
          <a:xfrm>
            <a:off x="2727397" y="1446578"/>
            <a:ext cx="4337778" cy="180000"/>
            <a:chOff x="2144264" y="2285523"/>
            <a:chExt cx="4926338" cy="292388"/>
          </a:xfrm>
        </p:grpSpPr>
        <p:sp>
          <p:nvSpPr>
            <p:cNvPr id="25"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26" name="矩形 25"/>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QUIT</a:t>
              </a:r>
              <a:endParaRPr lang="zh-CN" altLang="en-US" sz="1100" b="1" dirty="0">
                <a:solidFill>
                  <a:schemeClr val="tx1"/>
                </a:solidFill>
                <a:latin typeface="微软雅黑" pitchFamily="34" charset="-122"/>
                <a:ea typeface="微软雅黑" pitchFamily="34" charset="-122"/>
              </a:endParaRPr>
            </a:p>
          </p:txBody>
        </p:sp>
      </p:grpSp>
      <p:grpSp>
        <p:nvGrpSpPr>
          <p:cNvPr id="27" name="组合 26"/>
          <p:cNvGrpSpPr/>
          <p:nvPr/>
        </p:nvGrpSpPr>
        <p:grpSpPr>
          <a:xfrm>
            <a:off x="2727397" y="1670166"/>
            <a:ext cx="4337778" cy="180000"/>
            <a:chOff x="2144264" y="2285523"/>
            <a:chExt cx="4926338" cy="292388"/>
          </a:xfrm>
        </p:grpSpPr>
        <p:sp>
          <p:nvSpPr>
            <p:cNvPr id="28"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29" name="矩形 28"/>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221 Service closed</a:t>
              </a:r>
              <a:endParaRPr lang="zh-CN" altLang="en-US" sz="1100" b="1" dirty="0">
                <a:solidFill>
                  <a:schemeClr val="tx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767238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3972911" y="1172682"/>
            <a:ext cx="4538238"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Rectangle 6"/>
          <p:cNvSpPr>
            <a:spLocks noChangeArrowheads="1"/>
          </p:cNvSpPr>
          <p:nvPr/>
        </p:nvSpPr>
        <p:spPr bwMode="auto">
          <a:xfrm>
            <a:off x="4389019" y="2324539"/>
            <a:ext cx="3035300" cy="1917261"/>
          </a:xfrm>
          <a:prstGeom prst="rect">
            <a:avLst/>
          </a:prstGeom>
          <a:solidFill>
            <a:schemeClr val="bg1"/>
          </a:solidFill>
          <a:ln w="19050">
            <a:solidFill>
              <a:schemeClr val="tx1"/>
            </a:solidFill>
            <a:miter lim="800000"/>
            <a:headEnd/>
            <a:tailEnd/>
          </a:ln>
          <a:effectLst/>
        </p:spPr>
        <p:txBody>
          <a:bodyPr wrap="none" anchor="ctr"/>
          <a:lstStyle/>
          <a:p>
            <a:endParaRPr lang="zh-CN" altLang="en-US"/>
          </a:p>
        </p:txBody>
      </p:sp>
      <p:sp>
        <p:nvSpPr>
          <p:cNvPr id="2" name="AutoShape 5"/>
          <p:cNvSpPr>
            <a:spLocks noChangeArrowheads="1"/>
          </p:cNvSpPr>
          <p:nvPr/>
        </p:nvSpPr>
        <p:spPr bwMode="auto">
          <a:xfrm>
            <a:off x="556963" y="650521"/>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631407" y="608250"/>
            <a:ext cx="38811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6.5.3  </a:t>
            </a:r>
            <a:r>
              <a:rPr lang="zh-CN" altLang="en-US" sz="2400" b="1" dirty="0">
                <a:solidFill>
                  <a:schemeClr val="bg1"/>
                </a:solidFill>
                <a:latin typeface="微软雅黑" pitchFamily="34" charset="-122"/>
                <a:ea typeface="微软雅黑" pitchFamily="34" charset="-122"/>
              </a:rPr>
              <a:t>电子邮件的信息格式</a:t>
            </a:r>
          </a:p>
        </p:txBody>
      </p:sp>
      <p:sp>
        <p:nvSpPr>
          <p:cNvPr id="5" name="Rectangle 4"/>
          <p:cNvSpPr>
            <a:spLocks noChangeArrowheads="1"/>
          </p:cNvSpPr>
          <p:nvPr/>
        </p:nvSpPr>
        <p:spPr bwMode="auto">
          <a:xfrm>
            <a:off x="4494119" y="2456794"/>
            <a:ext cx="2832100" cy="369326"/>
          </a:xfrm>
          <a:prstGeom prst="rect">
            <a:avLst/>
          </a:prstGeom>
          <a:solidFill>
            <a:srgbClr val="00FFCC"/>
          </a:solidFill>
          <a:ln w="12700">
            <a:solidFill>
              <a:schemeClr val="tx1"/>
            </a:solidFill>
            <a:miter lim="800000"/>
            <a:headEnd/>
            <a:tailEnd/>
          </a:ln>
          <a:effectLst/>
        </p:spPr>
        <p:txBody>
          <a:bodyPr wrap="none" anchor="ctr"/>
          <a:lstStyle/>
          <a:p>
            <a:pPr algn="ctr"/>
            <a:r>
              <a:rPr lang="zh-CN" altLang="en-US" b="1" dirty="0">
                <a:latin typeface="微软雅黑" pitchFamily="34" charset="-122"/>
                <a:ea typeface="微软雅黑" pitchFamily="34" charset="-122"/>
              </a:rPr>
              <a:t>首部 </a:t>
            </a:r>
            <a:r>
              <a:rPr lang="en-US" altLang="zh-CN" b="1" dirty="0">
                <a:latin typeface="微软雅黑" pitchFamily="34" charset="-122"/>
                <a:ea typeface="微软雅黑" pitchFamily="34" charset="-122"/>
              </a:rPr>
              <a:t>(header)</a:t>
            </a:r>
          </a:p>
        </p:txBody>
      </p:sp>
      <p:sp>
        <p:nvSpPr>
          <p:cNvPr id="6" name="Rectangle 5"/>
          <p:cNvSpPr>
            <a:spLocks noChangeArrowheads="1"/>
          </p:cNvSpPr>
          <p:nvPr/>
        </p:nvSpPr>
        <p:spPr bwMode="auto">
          <a:xfrm>
            <a:off x="4494119" y="3069905"/>
            <a:ext cx="2832100" cy="1056289"/>
          </a:xfrm>
          <a:prstGeom prst="rect">
            <a:avLst/>
          </a:prstGeom>
          <a:solidFill>
            <a:srgbClr val="FF66FF"/>
          </a:solidFill>
          <a:ln w="12700">
            <a:solidFill>
              <a:schemeClr val="tx1"/>
            </a:solidFill>
            <a:miter lim="800000"/>
            <a:headEnd/>
            <a:tailEnd/>
          </a:ln>
          <a:effectLst/>
        </p:spPr>
        <p:txBody>
          <a:bodyPr wrap="none" anchor="ctr"/>
          <a:lstStyle/>
          <a:p>
            <a:pPr algn="ctr"/>
            <a:r>
              <a:rPr lang="zh-CN" altLang="en-US" b="1" dirty="0">
                <a:latin typeface="微软雅黑" pitchFamily="34" charset="-122"/>
                <a:ea typeface="微软雅黑" pitchFamily="34" charset="-122"/>
              </a:rPr>
              <a:t>主体 </a:t>
            </a:r>
            <a:r>
              <a:rPr lang="en-US" altLang="zh-CN" b="1" dirty="0">
                <a:latin typeface="微软雅黑" pitchFamily="34" charset="-122"/>
                <a:ea typeface="微软雅黑" pitchFamily="34" charset="-122"/>
              </a:rPr>
              <a:t>(body)</a:t>
            </a:r>
          </a:p>
        </p:txBody>
      </p:sp>
      <p:sp>
        <p:nvSpPr>
          <p:cNvPr id="8" name="Text Box 7"/>
          <p:cNvSpPr txBox="1">
            <a:spLocks noChangeArrowheads="1"/>
          </p:cNvSpPr>
          <p:nvPr/>
        </p:nvSpPr>
        <p:spPr bwMode="auto">
          <a:xfrm>
            <a:off x="5022211" y="2792637"/>
            <a:ext cx="179748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pPr algn="ctr"/>
            <a:r>
              <a:rPr lang="zh-CN" altLang="en-US" sz="1400" b="1" dirty="0">
                <a:latin typeface="微软雅黑" pitchFamily="34" charset="-122"/>
                <a:ea typeface="微软雅黑" pitchFamily="34" charset="-122"/>
              </a:rPr>
              <a:t>空行</a:t>
            </a:r>
            <a:endParaRPr lang="en-US" altLang="zh-CN" sz="1400" b="1" dirty="0">
              <a:latin typeface="微软雅黑" pitchFamily="34" charset="-122"/>
              <a:ea typeface="微软雅黑" pitchFamily="34" charset="-122"/>
            </a:endParaRPr>
          </a:p>
        </p:txBody>
      </p:sp>
      <p:sp>
        <p:nvSpPr>
          <p:cNvPr id="10" name="Rectangle 6"/>
          <p:cNvSpPr>
            <a:spLocks noChangeArrowheads="1"/>
          </p:cNvSpPr>
          <p:nvPr/>
        </p:nvSpPr>
        <p:spPr bwMode="auto">
          <a:xfrm>
            <a:off x="4389019" y="1468504"/>
            <a:ext cx="3035300" cy="860409"/>
          </a:xfrm>
          <a:prstGeom prst="rect">
            <a:avLst/>
          </a:prstGeom>
          <a:solidFill>
            <a:srgbClr val="0066FF"/>
          </a:solidFill>
          <a:ln w="19050">
            <a:solidFill>
              <a:schemeClr val="tx1"/>
            </a:solidFill>
            <a:miter lim="800000"/>
            <a:headEnd/>
            <a:tailEnd/>
          </a:ln>
          <a:effectLst/>
        </p:spPr>
        <p:txBody>
          <a:bodyPr wrap="none" anchor="ctr"/>
          <a:lstStyle/>
          <a:p>
            <a:pPr>
              <a:lnSpc>
                <a:spcPts val="1600"/>
              </a:lnSpc>
            </a:pPr>
            <a:r>
              <a:rPr lang="en-US" altLang="zh-CN" sz="1200" b="1" dirty="0">
                <a:solidFill>
                  <a:schemeClr val="bg1"/>
                </a:solidFill>
                <a:latin typeface="微软雅黑" pitchFamily="34" charset="-122"/>
                <a:ea typeface="微软雅黑" pitchFamily="34" charset="-122"/>
              </a:rPr>
              <a:t>MAIL FROM: one@abc.edu</a:t>
            </a:r>
          </a:p>
          <a:p>
            <a:pPr>
              <a:lnSpc>
                <a:spcPts val="1600"/>
              </a:lnSpc>
            </a:pPr>
            <a:r>
              <a:rPr lang="en-US" altLang="zh-CN" sz="1200" b="1" dirty="0">
                <a:solidFill>
                  <a:schemeClr val="bg1"/>
                </a:solidFill>
                <a:latin typeface="微软雅黑" pitchFamily="34" charset="-122"/>
                <a:ea typeface="微软雅黑" pitchFamily="34" charset="-122"/>
              </a:rPr>
              <a:t>RCPT TO: two@xyz.com</a:t>
            </a:r>
            <a:endParaRPr lang="zh-CN" altLang="en-US" sz="1200" b="1" dirty="0">
              <a:solidFill>
                <a:schemeClr val="bg1"/>
              </a:solidFill>
              <a:latin typeface="微软雅黑" pitchFamily="34" charset="-122"/>
              <a:ea typeface="微软雅黑" pitchFamily="34" charset="-122"/>
            </a:endParaRPr>
          </a:p>
        </p:txBody>
      </p:sp>
      <p:sp>
        <p:nvSpPr>
          <p:cNvPr id="11" name="矩形 10"/>
          <p:cNvSpPr/>
          <p:nvPr/>
        </p:nvSpPr>
        <p:spPr>
          <a:xfrm>
            <a:off x="7441871" y="1735062"/>
            <a:ext cx="745679" cy="369332"/>
          </a:xfrm>
          <a:prstGeom prst="rect">
            <a:avLst/>
          </a:prstGeom>
          <a:noFill/>
          <a:ln w="12700">
            <a:noFill/>
            <a:miter lim="800000"/>
            <a:headEnd/>
            <a:tailEnd/>
          </a:ln>
          <a:effectLst/>
        </p:spPr>
        <p:txBody>
          <a:bodyPr wrap="none" anchor="ctr"/>
          <a:lstStyle/>
          <a:p>
            <a:pPr algn="r"/>
            <a:r>
              <a:rPr lang="zh-CN" altLang="en-US" sz="1600" b="1" dirty="0">
                <a:latin typeface="微软雅黑" pitchFamily="34" charset="-122"/>
                <a:ea typeface="微软雅黑" pitchFamily="34" charset="-122"/>
              </a:rPr>
              <a:t>信封</a:t>
            </a:r>
            <a:endParaRPr lang="en-US" altLang="zh-CN" sz="1600" b="1" dirty="0">
              <a:latin typeface="微软雅黑" pitchFamily="34" charset="-122"/>
              <a:ea typeface="微软雅黑" pitchFamily="34" charset="-122"/>
            </a:endParaRPr>
          </a:p>
        </p:txBody>
      </p:sp>
      <p:sp>
        <p:nvSpPr>
          <p:cNvPr id="12" name="矩形 11"/>
          <p:cNvSpPr/>
          <p:nvPr/>
        </p:nvSpPr>
        <p:spPr>
          <a:xfrm>
            <a:off x="7441871" y="3069905"/>
            <a:ext cx="745679" cy="369332"/>
          </a:xfrm>
          <a:prstGeom prst="rect">
            <a:avLst/>
          </a:prstGeom>
          <a:noFill/>
          <a:ln w="12700">
            <a:noFill/>
            <a:miter lim="800000"/>
            <a:headEnd/>
            <a:tailEnd/>
          </a:ln>
          <a:effectLst/>
        </p:spPr>
        <p:txBody>
          <a:bodyPr wrap="none" anchor="ctr"/>
          <a:lstStyle/>
          <a:p>
            <a:pPr algn="r"/>
            <a:r>
              <a:rPr lang="zh-CN" altLang="en-US" sz="1600" b="1" dirty="0">
                <a:latin typeface="微软雅黑" pitchFamily="34" charset="-122"/>
                <a:ea typeface="微软雅黑" pitchFamily="34" charset="-122"/>
              </a:rPr>
              <a:t>内容</a:t>
            </a:r>
            <a:endParaRPr lang="en-US" altLang="zh-CN" sz="1600" b="1" dirty="0">
              <a:latin typeface="微软雅黑" pitchFamily="34" charset="-122"/>
              <a:ea typeface="微软雅黑" pitchFamily="34" charset="-122"/>
            </a:endParaRPr>
          </a:p>
        </p:txBody>
      </p:sp>
      <p:grpSp>
        <p:nvGrpSpPr>
          <p:cNvPr id="24" name="组合 23"/>
          <p:cNvGrpSpPr/>
          <p:nvPr/>
        </p:nvGrpSpPr>
        <p:grpSpPr>
          <a:xfrm>
            <a:off x="7473400" y="1468504"/>
            <a:ext cx="714150" cy="2768917"/>
            <a:chOff x="7200140" y="1468504"/>
            <a:chExt cx="807016" cy="2768917"/>
          </a:xfrm>
        </p:grpSpPr>
        <p:cxnSp>
          <p:nvCxnSpPr>
            <p:cNvPr id="14" name="直接连接符 13"/>
            <p:cNvCxnSpPr/>
            <p:nvPr/>
          </p:nvCxnSpPr>
          <p:spPr>
            <a:xfrm>
              <a:off x="7200140" y="1468504"/>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200140" y="2324539"/>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0140" y="4237421"/>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直接连接符 16"/>
          <p:cNvCxnSpPr/>
          <p:nvPr/>
        </p:nvCxnSpPr>
        <p:spPr>
          <a:xfrm>
            <a:off x="7628776" y="1468504"/>
            <a:ext cx="0" cy="856035"/>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628776" y="2328913"/>
            <a:ext cx="0" cy="1908508"/>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tangle 68"/>
          <p:cNvSpPr>
            <a:spLocks noChangeArrowheads="1"/>
          </p:cNvSpPr>
          <p:nvPr/>
        </p:nvSpPr>
        <p:spPr bwMode="auto">
          <a:xfrm>
            <a:off x="525511" y="1146689"/>
            <a:ext cx="3289738"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一个电子邮件分为</a:t>
            </a:r>
            <a:r>
              <a:rPr lang="zh-CN" altLang="en-US" sz="2000" b="1" dirty="0">
                <a:solidFill>
                  <a:srgbClr val="0000FF"/>
                </a:solidFill>
                <a:latin typeface="微软雅黑" pitchFamily="34" charset="-122"/>
                <a:ea typeface="微软雅黑" pitchFamily="34" charset="-122"/>
              </a:rPr>
              <a:t>信封</a:t>
            </a:r>
            <a:r>
              <a:rPr lang="zh-CN" altLang="en-US" sz="2000" b="1" dirty="0">
                <a:latin typeface="微软雅黑" pitchFamily="34" charset="-122"/>
                <a:ea typeface="微软雅黑" pitchFamily="34" charset="-122"/>
              </a:rPr>
              <a:t>和</a:t>
            </a:r>
            <a:r>
              <a:rPr lang="zh-CN" altLang="en-US" sz="2000" b="1" dirty="0">
                <a:solidFill>
                  <a:srgbClr val="0000FF"/>
                </a:solidFill>
                <a:latin typeface="微软雅黑" pitchFamily="34" charset="-122"/>
                <a:ea typeface="微软雅黑" pitchFamily="34" charset="-122"/>
              </a:rPr>
              <a:t>内容</a:t>
            </a:r>
            <a:r>
              <a:rPr lang="zh-CN" altLang="en-US" sz="2000" b="1" dirty="0">
                <a:latin typeface="微软雅黑" pitchFamily="34" charset="-122"/>
                <a:ea typeface="微软雅黑" pitchFamily="34" charset="-122"/>
              </a:rPr>
              <a:t>两大部分。</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RFC 5322 </a:t>
            </a:r>
            <a:r>
              <a:rPr lang="zh-CN" altLang="en-US" sz="2000" b="1" dirty="0">
                <a:latin typeface="微软雅黑" pitchFamily="34" charset="-122"/>
                <a:ea typeface="微软雅黑" pitchFamily="34" charset="-122"/>
              </a:rPr>
              <a:t>只规定了邮件内容中的</a:t>
            </a:r>
            <a:r>
              <a:rPr lang="zh-CN" altLang="en-US" sz="2000" b="1" dirty="0">
                <a:solidFill>
                  <a:srgbClr val="0000FF"/>
                </a:solidFill>
                <a:latin typeface="微软雅黑" pitchFamily="34" charset="-122"/>
                <a:ea typeface="微软雅黑" pitchFamily="34" charset="-122"/>
              </a:rPr>
              <a:t>首部</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(header) </a:t>
            </a:r>
            <a:r>
              <a:rPr lang="zh-CN" altLang="en-US" sz="2000" b="1" dirty="0">
                <a:latin typeface="微软雅黑" pitchFamily="34" charset="-122"/>
                <a:ea typeface="微软雅黑" pitchFamily="34" charset="-122"/>
              </a:rPr>
              <a:t>格式，而对邮件的</a:t>
            </a:r>
            <a:r>
              <a:rPr lang="zh-CN" altLang="en-US" sz="2000" b="1" dirty="0">
                <a:solidFill>
                  <a:srgbClr val="0000FF"/>
                </a:solidFill>
                <a:latin typeface="微软雅黑" pitchFamily="34" charset="-122"/>
                <a:ea typeface="微软雅黑" pitchFamily="34" charset="-122"/>
              </a:rPr>
              <a:t>主体</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(body) </a:t>
            </a:r>
            <a:r>
              <a:rPr lang="zh-CN" altLang="en-US" sz="2000" b="1" dirty="0">
                <a:latin typeface="微软雅黑" pitchFamily="34" charset="-122"/>
                <a:ea typeface="微软雅黑" pitchFamily="34" charset="-122"/>
              </a:rPr>
              <a:t>部分则让用户自由撰写。</a:t>
            </a:r>
          </a:p>
        </p:txBody>
      </p:sp>
    </p:spTree>
    <p:extLst>
      <p:ext uri="{BB962C8B-B14F-4D97-AF65-F5344CB8AC3E}">
        <p14:creationId xmlns:p14="http://schemas.microsoft.com/office/powerpoint/2010/main" val="2109413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AutoShape 5"/>
          <p:cNvSpPr>
            <a:spLocks noChangeArrowheads="1"/>
          </p:cNvSpPr>
          <p:nvPr/>
        </p:nvSpPr>
        <p:spPr bwMode="auto">
          <a:xfrm>
            <a:off x="556963" y="1411072"/>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2" name="Rectangle 6"/>
          <p:cNvSpPr>
            <a:spLocks noChangeArrowheads="1"/>
          </p:cNvSpPr>
          <p:nvPr/>
        </p:nvSpPr>
        <p:spPr bwMode="auto">
          <a:xfrm>
            <a:off x="2911665" y="1377861"/>
            <a:ext cx="33393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域名服务器有以下四种类型</a:t>
            </a:r>
          </a:p>
        </p:txBody>
      </p:sp>
      <p:sp>
        <p:nvSpPr>
          <p:cNvPr id="43" name="Rectangle 68"/>
          <p:cNvSpPr>
            <a:spLocks noChangeArrowheads="1"/>
          </p:cNvSpPr>
          <p:nvPr/>
        </p:nvSpPr>
        <p:spPr bwMode="auto">
          <a:xfrm>
            <a:off x="483810" y="1856467"/>
            <a:ext cx="8245143"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根域名服务器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顶级域名服务器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权限域名服务器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本地域名服务器 </a:t>
            </a:r>
          </a:p>
        </p:txBody>
      </p:sp>
    </p:spTree>
    <p:extLst>
      <p:ext uri="{BB962C8B-B14F-4D97-AF65-F5344CB8AC3E}">
        <p14:creationId xmlns:p14="http://schemas.microsoft.com/office/powerpoint/2010/main" val="116825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9131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552869" y="658104"/>
            <a:ext cx="2056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邮件内容的首部</a:t>
            </a:r>
          </a:p>
        </p:txBody>
      </p:sp>
      <p:sp>
        <p:nvSpPr>
          <p:cNvPr id="4" name="Rectangle 68"/>
          <p:cNvSpPr>
            <a:spLocks noChangeArrowheads="1"/>
          </p:cNvSpPr>
          <p:nvPr/>
        </p:nvSpPr>
        <p:spPr bwMode="auto">
          <a:xfrm>
            <a:off x="483810" y="1015829"/>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To:” </a:t>
            </a:r>
            <a:r>
              <a:rPr lang="zh-CN" altLang="en-US" sz="2000" b="1" dirty="0">
                <a:latin typeface="微软雅黑" pitchFamily="34" charset="-122"/>
                <a:ea typeface="微软雅黑" pitchFamily="34" charset="-122"/>
              </a:rPr>
              <a:t>后面填入一个或多个收件人的电子邮件地址。用户只需打开地址簿，点击收件人名字，收件人的电子邮件地址就会自动地填入到合适的位置上。</a:t>
            </a: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Subject:” </a:t>
            </a:r>
            <a:r>
              <a:rPr lang="zh-CN" altLang="en-US" sz="2000" b="1" dirty="0">
                <a:latin typeface="微软雅黑" pitchFamily="34" charset="-122"/>
                <a:ea typeface="微软雅黑" pitchFamily="34" charset="-122"/>
              </a:rPr>
              <a:t>是邮件的主题。它反映了邮件的主要内容，便于用户查找邮件。</a:t>
            </a: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Cc:”  </a:t>
            </a:r>
            <a:r>
              <a:rPr lang="zh-CN" altLang="en-US" sz="2000" b="1" dirty="0">
                <a:latin typeface="微软雅黑" pitchFamily="34" charset="-122"/>
                <a:ea typeface="微软雅黑" pitchFamily="34" charset="-122"/>
              </a:rPr>
              <a:t>表示应给某某人发送一个邮件副本。</a:t>
            </a: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From” </a:t>
            </a:r>
            <a:r>
              <a:rPr lang="zh-CN" altLang="en-US" sz="2000" b="1" dirty="0">
                <a:latin typeface="微软雅黑" pitchFamily="34" charset="-122"/>
                <a:ea typeface="微软雅黑" pitchFamily="34" charset="-122"/>
              </a:rPr>
              <a:t>和 </a:t>
            </a:r>
            <a:r>
              <a:rPr lang="zh-CN" altLang="en-US" sz="2000" b="1" dirty="0">
                <a:solidFill>
                  <a:srgbClr val="0000FF"/>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Date” </a:t>
            </a:r>
            <a:r>
              <a:rPr lang="zh-CN" altLang="en-US" sz="2000" b="1" dirty="0">
                <a:latin typeface="微软雅黑" pitchFamily="34" charset="-122"/>
                <a:ea typeface="微软雅黑" pitchFamily="34" charset="-122"/>
              </a:rPr>
              <a:t>表示发信人的电子邮件地址和发信日期。</a:t>
            </a: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Reply-To” </a:t>
            </a:r>
            <a:r>
              <a:rPr lang="zh-CN" altLang="en-US" sz="2000" b="1" dirty="0">
                <a:latin typeface="微软雅黑" pitchFamily="34" charset="-122"/>
                <a:ea typeface="微软雅黑" pitchFamily="34" charset="-122"/>
              </a:rPr>
              <a:t>是对方回信所用的地址。 </a:t>
            </a:r>
          </a:p>
        </p:txBody>
      </p:sp>
    </p:spTree>
    <p:extLst>
      <p:ext uri="{BB962C8B-B14F-4D97-AF65-F5344CB8AC3E}">
        <p14:creationId xmlns:p14="http://schemas.microsoft.com/office/powerpoint/2010/main" val="904009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3972911" y="1172682"/>
            <a:ext cx="4538238"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Rectangle 6"/>
          <p:cNvSpPr>
            <a:spLocks noChangeArrowheads="1"/>
          </p:cNvSpPr>
          <p:nvPr/>
        </p:nvSpPr>
        <p:spPr bwMode="auto">
          <a:xfrm>
            <a:off x="4389019" y="2324539"/>
            <a:ext cx="3035300" cy="1917261"/>
          </a:xfrm>
          <a:prstGeom prst="rect">
            <a:avLst/>
          </a:prstGeom>
          <a:solidFill>
            <a:schemeClr val="bg1"/>
          </a:solidFill>
          <a:ln w="19050">
            <a:solidFill>
              <a:schemeClr val="tx1"/>
            </a:solidFill>
            <a:miter lim="800000"/>
            <a:headEnd/>
            <a:tailEnd/>
          </a:ln>
          <a:effectLst/>
        </p:spPr>
        <p:txBody>
          <a:bodyPr wrap="none" anchor="ctr"/>
          <a:lstStyle/>
          <a:p>
            <a:endParaRPr lang="zh-CN" altLang="en-US"/>
          </a:p>
        </p:txBody>
      </p:sp>
      <p:sp>
        <p:nvSpPr>
          <p:cNvPr id="5" name="Rectangle 4"/>
          <p:cNvSpPr>
            <a:spLocks noChangeArrowheads="1"/>
          </p:cNvSpPr>
          <p:nvPr/>
        </p:nvSpPr>
        <p:spPr bwMode="auto">
          <a:xfrm>
            <a:off x="4494119" y="2456794"/>
            <a:ext cx="2832100" cy="369326"/>
          </a:xfrm>
          <a:prstGeom prst="rect">
            <a:avLst/>
          </a:prstGeom>
          <a:solidFill>
            <a:srgbClr val="00FFCC"/>
          </a:solidFill>
          <a:ln w="12700">
            <a:solidFill>
              <a:schemeClr val="tx1"/>
            </a:solidFill>
            <a:miter lim="800000"/>
            <a:headEnd/>
            <a:tailEnd/>
          </a:ln>
          <a:effectLst/>
        </p:spPr>
        <p:txBody>
          <a:bodyPr wrap="none" anchor="ctr"/>
          <a:lstStyle/>
          <a:p>
            <a:pPr algn="ctr"/>
            <a:r>
              <a:rPr lang="zh-CN" altLang="en-US" b="1" dirty="0">
                <a:latin typeface="微软雅黑" pitchFamily="34" charset="-122"/>
                <a:ea typeface="微软雅黑" pitchFamily="34" charset="-122"/>
              </a:rPr>
              <a:t>首部 </a:t>
            </a:r>
            <a:r>
              <a:rPr lang="en-US" altLang="zh-CN" b="1" dirty="0">
                <a:latin typeface="微软雅黑" pitchFamily="34" charset="-122"/>
                <a:ea typeface="微软雅黑" pitchFamily="34" charset="-122"/>
              </a:rPr>
              <a:t>(header)</a:t>
            </a:r>
          </a:p>
        </p:txBody>
      </p:sp>
      <p:sp>
        <p:nvSpPr>
          <p:cNvPr id="6" name="Rectangle 5"/>
          <p:cNvSpPr>
            <a:spLocks noChangeArrowheads="1"/>
          </p:cNvSpPr>
          <p:nvPr/>
        </p:nvSpPr>
        <p:spPr bwMode="auto">
          <a:xfrm>
            <a:off x="4494119" y="3069905"/>
            <a:ext cx="2832100" cy="1056289"/>
          </a:xfrm>
          <a:prstGeom prst="rect">
            <a:avLst/>
          </a:prstGeom>
          <a:solidFill>
            <a:srgbClr val="FF66FF"/>
          </a:solidFill>
          <a:ln w="12700">
            <a:solidFill>
              <a:schemeClr val="tx1"/>
            </a:solidFill>
            <a:miter lim="800000"/>
            <a:headEnd/>
            <a:tailEnd/>
          </a:ln>
          <a:effectLst/>
        </p:spPr>
        <p:txBody>
          <a:bodyPr wrap="none" anchor="ctr"/>
          <a:lstStyle/>
          <a:p>
            <a:pPr algn="ctr"/>
            <a:r>
              <a:rPr lang="zh-CN" altLang="en-US" b="1" dirty="0">
                <a:latin typeface="微软雅黑" pitchFamily="34" charset="-122"/>
                <a:ea typeface="微软雅黑" pitchFamily="34" charset="-122"/>
              </a:rPr>
              <a:t>主体 </a:t>
            </a:r>
            <a:r>
              <a:rPr lang="en-US" altLang="zh-CN" b="1" dirty="0">
                <a:latin typeface="微软雅黑" pitchFamily="34" charset="-122"/>
                <a:ea typeface="微软雅黑" pitchFamily="34" charset="-122"/>
              </a:rPr>
              <a:t>(body)</a:t>
            </a:r>
          </a:p>
        </p:txBody>
      </p:sp>
      <p:sp>
        <p:nvSpPr>
          <p:cNvPr id="8" name="Text Box 7"/>
          <p:cNvSpPr txBox="1">
            <a:spLocks noChangeArrowheads="1"/>
          </p:cNvSpPr>
          <p:nvPr/>
        </p:nvSpPr>
        <p:spPr bwMode="auto">
          <a:xfrm>
            <a:off x="5022211" y="2792637"/>
            <a:ext cx="179748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pPr algn="ctr"/>
            <a:r>
              <a:rPr lang="zh-CN" altLang="en-US" sz="1400" b="1" dirty="0">
                <a:latin typeface="微软雅黑" pitchFamily="34" charset="-122"/>
                <a:ea typeface="微软雅黑" pitchFamily="34" charset="-122"/>
              </a:rPr>
              <a:t>空行</a:t>
            </a:r>
            <a:endParaRPr lang="en-US" altLang="zh-CN" sz="1400" b="1" dirty="0">
              <a:latin typeface="微软雅黑" pitchFamily="34" charset="-122"/>
              <a:ea typeface="微软雅黑" pitchFamily="34" charset="-122"/>
            </a:endParaRPr>
          </a:p>
        </p:txBody>
      </p:sp>
      <p:sp>
        <p:nvSpPr>
          <p:cNvPr id="10" name="Rectangle 6"/>
          <p:cNvSpPr>
            <a:spLocks noChangeArrowheads="1"/>
          </p:cNvSpPr>
          <p:nvPr/>
        </p:nvSpPr>
        <p:spPr bwMode="auto">
          <a:xfrm>
            <a:off x="4389019" y="1468504"/>
            <a:ext cx="3035300" cy="860409"/>
          </a:xfrm>
          <a:prstGeom prst="rect">
            <a:avLst/>
          </a:prstGeom>
          <a:solidFill>
            <a:srgbClr val="0066FF"/>
          </a:solidFill>
          <a:ln w="19050">
            <a:solidFill>
              <a:schemeClr val="tx1"/>
            </a:solidFill>
            <a:miter lim="800000"/>
            <a:headEnd/>
            <a:tailEnd/>
          </a:ln>
          <a:effectLst/>
        </p:spPr>
        <p:txBody>
          <a:bodyPr wrap="none" anchor="ctr"/>
          <a:lstStyle/>
          <a:p>
            <a:pPr>
              <a:lnSpc>
                <a:spcPts val="1600"/>
              </a:lnSpc>
            </a:pPr>
            <a:r>
              <a:rPr lang="en-US" altLang="zh-CN" sz="1200" b="1" dirty="0">
                <a:solidFill>
                  <a:schemeClr val="bg1"/>
                </a:solidFill>
                <a:latin typeface="微软雅黑" pitchFamily="34" charset="-122"/>
                <a:ea typeface="微软雅黑" pitchFamily="34" charset="-122"/>
              </a:rPr>
              <a:t>MAIL FROM: LionKing@abc.edu</a:t>
            </a:r>
          </a:p>
          <a:p>
            <a:pPr>
              <a:lnSpc>
                <a:spcPts val="1600"/>
              </a:lnSpc>
            </a:pPr>
            <a:r>
              <a:rPr lang="en-US" altLang="zh-CN" sz="1200" b="1" dirty="0">
                <a:solidFill>
                  <a:schemeClr val="bg1"/>
                </a:solidFill>
                <a:latin typeface="微软雅黑" pitchFamily="34" charset="-122"/>
                <a:ea typeface="微软雅黑" pitchFamily="34" charset="-122"/>
              </a:rPr>
              <a:t>RCPT TO: TigerWang@xyz.com</a:t>
            </a:r>
            <a:endParaRPr lang="zh-CN" altLang="en-US" sz="1200" b="1" dirty="0">
              <a:solidFill>
                <a:schemeClr val="bg1"/>
              </a:solidFill>
              <a:latin typeface="微软雅黑" pitchFamily="34" charset="-122"/>
              <a:ea typeface="微软雅黑" pitchFamily="34" charset="-122"/>
            </a:endParaRPr>
          </a:p>
        </p:txBody>
      </p:sp>
      <p:sp>
        <p:nvSpPr>
          <p:cNvPr id="11" name="矩形 10"/>
          <p:cNvSpPr/>
          <p:nvPr/>
        </p:nvSpPr>
        <p:spPr>
          <a:xfrm>
            <a:off x="7441871" y="1735062"/>
            <a:ext cx="745679" cy="369332"/>
          </a:xfrm>
          <a:prstGeom prst="rect">
            <a:avLst/>
          </a:prstGeom>
          <a:noFill/>
          <a:ln w="12700">
            <a:noFill/>
            <a:miter lim="800000"/>
            <a:headEnd/>
            <a:tailEnd/>
          </a:ln>
          <a:effectLst/>
        </p:spPr>
        <p:txBody>
          <a:bodyPr wrap="none" anchor="ctr"/>
          <a:lstStyle/>
          <a:p>
            <a:pPr algn="r"/>
            <a:r>
              <a:rPr lang="zh-CN" altLang="en-US" sz="1600" b="1" dirty="0">
                <a:latin typeface="微软雅黑" pitchFamily="34" charset="-122"/>
                <a:ea typeface="微软雅黑" pitchFamily="34" charset="-122"/>
              </a:rPr>
              <a:t>信封</a:t>
            </a:r>
            <a:endParaRPr lang="en-US" altLang="zh-CN" sz="1600" b="1" dirty="0">
              <a:latin typeface="微软雅黑" pitchFamily="34" charset="-122"/>
              <a:ea typeface="微软雅黑" pitchFamily="34" charset="-122"/>
            </a:endParaRPr>
          </a:p>
        </p:txBody>
      </p:sp>
      <p:sp>
        <p:nvSpPr>
          <p:cNvPr id="12" name="矩形 11"/>
          <p:cNvSpPr/>
          <p:nvPr/>
        </p:nvSpPr>
        <p:spPr>
          <a:xfrm>
            <a:off x="7441871" y="3069905"/>
            <a:ext cx="745679" cy="369332"/>
          </a:xfrm>
          <a:prstGeom prst="rect">
            <a:avLst/>
          </a:prstGeom>
          <a:noFill/>
          <a:ln w="12700">
            <a:noFill/>
            <a:miter lim="800000"/>
            <a:headEnd/>
            <a:tailEnd/>
          </a:ln>
          <a:effectLst/>
        </p:spPr>
        <p:txBody>
          <a:bodyPr wrap="none" anchor="ctr"/>
          <a:lstStyle/>
          <a:p>
            <a:pPr algn="r"/>
            <a:r>
              <a:rPr lang="zh-CN" altLang="en-US" sz="1600" b="1" dirty="0">
                <a:latin typeface="微软雅黑" pitchFamily="34" charset="-122"/>
                <a:ea typeface="微软雅黑" pitchFamily="34" charset="-122"/>
              </a:rPr>
              <a:t>内容</a:t>
            </a:r>
            <a:endParaRPr lang="en-US" altLang="zh-CN" sz="1600" b="1" dirty="0">
              <a:latin typeface="微软雅黑" pitchFamily="34" charset="-122"/>
              <a:ea typeface="微软雅黑" pitchFamily="34" charset="-122"/>
            </a:endParaRPr>
          </a:p>
        </p:txBody>
      </p:sp>
      <p:grpSp>
        <p:nvGrpSpPr>
          <p:cNvPr id="24" name="组合 23"/>
          <p:cNvGrpSpPr/>
          <p:nvPr/>
        </p:nvGrpSpPr>
        <p:grpSpPr>
          <a:xfrm>
            <a:off x="7473400" y="1468504"/>
            <a:ext cx="714150" cy="2768917"/>
            <a:chOff x="7200140" y="1468504"/>
            <a:chExt cx="807016" cy="2768917"/>
          </a:xfrm>
        </p:grpSpPr>
        <p:cxnSp>
          <p:nvCxnSpPr>
            <p:cNvPr id="14" name="直接连接符 13"/>
            <p:cNvCxnSpPr/>
            <p:nvPr/>
          </p:nvCxnSpPr>
          <p:spPr>
            <a:xfrm>
              <a:off x="7200140" y="1468504"/>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200140" y="2324539"/>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0140" y="4237421"/>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直接连接符 16"/>
          <p:cNvCxnSpPr/>
          <p:nvPr/>
        </p:nvCxnSpPr>
        <p:spPr>
          <a:xfrm>
            <a:off x="7628776" y="1468504"/>
            <a:ext cx="0" cy="856035"/>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628776" y="2328913"/>
            <a:ext cx="0" cy="1908508"/>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tangle 68"/>
          <p:cNvSpPr>
            <a:spLocks noChangeArrowheads="1"/>
          </p:cNvSpPr>
          <p:nvPr/>
        </p:nvSpPr>
        <p:spPr bwMode="auto">
          <a:xfrm>
            <a:off x="525511" y="1272809"/>
            <a:ext cx="3289738" cy="1759456"/>
          </a:xfrm>
          <a:prstGeom prst="rect">
            <a:avLst/>
          </a:prstGeom>
          <a:solidFill>
            <a:srgbClr val="00FFCC"/>
          </a:solidFill>
          <a:ln w="9525" algn="ctr">
            <a:solidFill>
              <a:srgbClr val="000000"/>
            </a:solidFill>
            <a:miter lim="1000000"/>
            <a:headEnd/>
            <a:tailEnd/>
          </a:ln>
          <a:effectLst/>
        </p:spPr>
        <p:txBody>
          <a:bodyPr wrap="square">
            <a:spAutoFit/>
          </a:bodyPr>
          <a:lstStyle/>
          <a:p>
            <a:pPr marL="285750" indent="-285750" eaLnBrk="0" hangingPunct="0">
              <a:lnSpc>
                <a:spcPts val="2600"/>
              </a:lnSpc>
              <a:buClr>
                <a:srgbClr val="0070C0"/>
              </a:buClr>
              <a:buFont typeface="Wingdings" pitchFamily="2" charset="2"/>
              <a:buChar char="l"/>
            </a:pPr>
            <a:r>
              <a:rPr lang="en-US" altLang="zh-CN" sz="1600" b="1" dirty="0">
                <a:latin typeface="微软雅黑" pitchFamily="34" charset="-122"/>
                <a:ea typeface="微软雅黑" pitchFamily="34" charset="-122"/>
              </a:rPr>
              <a:t>From: LionKing@abc.edu</a:t>
            </a:r>
          </a:p>
          <a:p>
            <a:pPr marL="285750" indent="-285750" eaLnBrk="0" hangingPunct="0">
              <a:lnSpc>
                <a:spcPts val="2600"/>
              </a:lnSpc>
              <a:buClr>
                <a:srgbClr val="0070C0"/>
              </a:buClr>
              <a:buFont typeface="Wingdings" pitchFamily="2" charset="2"/>
              <a:buChar char="l"/>
            </a:pPr>
            <a:r>
              <a:rPr lang="en-US" altLang="zh-CN" sz="1600" b="1" dirty="0">
                <a:latin typeface="微软雅黑" pitchFamily="34" charset="-122"/>
                <a:ea typeface="微软雅黑" pitchFamily="34" charset="-122"/>
              </a:rPr>
              <a:t>To: TigerWang@xyz.com</a:t>
            </a:r>
          </a:p>
          <a:p>
            <a:pPr marL="285750" indent="-285750" eaLnBrk="0" hangingPunct="0">
              <a:lnSpc>
                <a:spcPts val="2600"/>
              </a:lnSpc>
              <a:buClr>
                <a:srgbClr val="0070C0"/>
              </a:buClr>
              <a:buFont typeface="Wingdings" pitchFamily="2" charset="2"/>
              <a:buChar char="l"/>
            </a:pPr>
            <a:r>
              <a:rPr lang="en-US" altLang="zh-CN" sz="1600" b="1" dirty="0">
                <a:latin typeface="微软雅黑" pitchFamily="34" charset="-122"/>
                <a:ea typeface="微软雅黑" pitchFamily="34" charset="-122"/>
              </a:rPr>
              <a:t>Date: 2018-08-18</a:t>
            </a:r>
          </a:p>
          <a:p>
            <a:pPr marL="285750" indent="-285750" eaLnBrk="0" hangingPunct="0">
              <a:lnSpc>
                <a:spcPts val="2600"/>
              </a:lnSpc>
              <a:buClr>
                <a:srgbClr val="0070C0"/>
              </a:buClr>
              <a:buFont typeface="Wingdings" pitchFamily="2" charset="2"/>
              <a:buChar char="l"/>
            </a:pPr>
            <a:r>
              <a:rPr lang="en-US" altLang="zh-CN" sz="1600" b="1" dirty="0">
                <a:latin typeface="微软雅黑" pitchFamily="34" charset="-122"/>
                <a:ea typeface="微软雅黑" pitchFamily="34" charset="-122"/>
              </a:rPr>
              <a:t>Subject: Greetings</a:t>
            </a:r>
          </a:p>
          <a:p>
            <a:pPr marL="285750" indent="-285750" eaLnBrk="0" hangingPunct="0">
              <a:lnSpc>
                <a:spcPts val="2600"/>
              </a:lnSpc>
              <a:buClr>
                <a:srgbClr val="0070C0"/>
              </a:buClr>
              <a:buFont typeface="Wingdings" pitchFamily="2" charset="2"/>
              <a:buChar char="l"/>
            </a:pPr>
            <a:r>
              <a:rPr lang="en-US" altLang="zh-CN" sz="1600" b="1" dirty="0">
                <a:latin typeface="微软雅黑" pitchFamily="34" charset="-122"/>
                <a:ea typeface="微软雅黑" pitchFamily="34" charset="-122"/>
              </a:rPr>
              <a:t>Cc: Manager@zoo.com</a:t>
            </a:r>
          </a:p>
        </p:txBody>
      </p:sp>
      <p:cxnSp>
        <p:nvCxnSpPr>
          <p:cNvPr id="9" name="直接箭头连接符 8"/>
          <p:cNvCxnSpPr/>
          <p:nvPr/>
        </p:nvCxnSpPr>
        <p:spPr>
          <a:xfrm>
            <a:off x="3447391" y="2324539"/>
            <a:ext cx="1282262" cy="31691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68"/>
          <p:cNvSpPr>
            <a:spLocks noChangeArrowheads="1"/>
          </p:cNvSpPr>
          <p:nvPr/>
        </p:nvSpPr>
        <p:spPr bwMode="auto">
          <a:xfrm>
            <a:off x="525511" y="3432668"/>
            <a:ext cx="3289738" cy="759182"/>
          </a:xfrm>
          <a:prstGeom prst="rect">
            <a:avLst/>
          </a:prstGeom>
          <a:solidFill>
            <a:srgbClr val="FF66FF"/>
          </a:solidFill>
          <a:ln w="9525" algn="ctr">
            <a:solidFill>
              <a:srgbClr val="000000"/>
            </a:solidFill>
            <a:miter lim="1000000"/>
            <a:headEnd/>
            <a:tailEnd/>
          </a:ln>
          <a:effectLst/>
        </p:spPr>
        <p:txBody>
          <a:bodyPr wrap="square">
            <a:spAutoFit/>
          </a:bodyPr>
          <a:lstStyle/>
          <a:p>
            <a:pPr marL="285750" indent="-285750" eaLnBrk="0" hangingPunct="0">
              <a:lnSpc>
                <a:spcPts val="2600"/>
              </a:lnSpc>
              <a:buClr>
                <a:srgbClr val="0070C0"/>
              </a:buClr>
              <a:buFont typeface="Wingdings" pitchFamily="2" charset="2"/>
              <a:buChar char="l"/>
            </a:pPr>
            <a:r>
              <a:rPr lang="zh-CN" altLang="en-US" sz="1600" b="1" dirty="0">
                <a:latin typeface="微软雅黑" pitchFamily="34" charset="-122"/>
                <a:ea typeface="微软雅黑" pitchFamily="34" charset="-122"/>
              </a:rPr>
              <a:t>纯文本信息 （</a:t>
            </a:r>
            <a:r>
              <a:rPr lang="en-US" altLang="zh-CN" sz="1600" b="1" dirty="0">
                <a:latin typeface="微软雅黑" pitchFamily="34" charset="-122"/>
                <a:ea typeface="微软雅黑" pitchFamily="34" charset="-122"/>
              </a:rPr>
              <a:t>ASCII</a:t>
            </a:r>
            <a:r>
              <a:rPr lang="zh-CN" altLang="en-US" sz="1600" b="1" dirty="0">
                <a:latin typeface="微软雅黑" pitchFamily="34" charset="-122"/>
                <a:ea typeface="微软雅黑" pitchFamily="34" charset="-122"/>
              </a:rPr>
              <a:t>编码）。</a:t>
            </a:r>
            <a:endParaRPr lang="en-US" altLang="zh-CN" sz="1600" b="1" dirty="0">
              <a:latin typeface="微软雅黑" pitchFamily="34" charset="-122"/>
              <a:ea typeface="微软雅黑" pitchFamily="34" charset="-122"/>
            </a:endParaRPr>
          </a:p>
          <a:p>
            <a:pPr marL="285750" indent="-285750" eaLnBrk="0" hangingPunct="0">
              <a:lnSpc>
                <a:spcPts val="2600"/>
              </a:lnSpc>
              <a:buClr>
                <a:srgbClr val="0070C0"/>
              </a:buClr>
              <a:buFont typeface="Wingdings" pitchFamily="2" charset="2"/>
              <a:buChar char="l"/>
            </a:pPr>
            <a:r>
              <a:rPr lang="zh-CN" altLang="en-US" sz="1600" b="1" dirty="0">
                <a:latin typeface="微软雅黑" pitchFamily="34" charset="-122"/>
                <a:ea typeface="微软雅黑" pitchFamily="34" charset="-122"/>
              </a:rPr>
              <a:t>无特定结构和含义。</a:t>
            </a:r>
            <a:endParaRPr lang="en-US" altLang="zh-CN" sz="1600" b="1" dirty="0">
              <a:latin typeface="微软雅黑" pitchFamily="34" charset="-122"/>
              <a:ea typeface="微软雅黑" pitchFamily="34" charset="-122"/>
            </a:endParaRPr>
          </a:p>
        </p:txBody>
      </p:sp>
      <p:cxnSp>
        <p:nvCxnSpPr>
          <p:cNvPr id="27" name="直接箭头连接符 26"/>
          <p:cNvCxnSpPr/>
          <p:nvPr/>
        </p:nvCxnSpPr>
        <p:spPr>
          <a:xfrm flipV="1">
            <a:off x="3447391" y="3598049"/>
            <a:ext cx="1282262" cy="276883"/>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2" name="AutoShape 5"/>
          <p:cNvSpPr>
            <a:spLocks noChangeArrowheads="1"/>
          </p:cNvSpPr>
          <p:nvPr/>
        </p:nvSpPr>
        <p:spPr bwMode="auto">
          <a:xfrm>
            <a:off x="556963" y="69131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28" name="Rectangle 6"/>
          <p:cNvSpPr>
            <a:spLocks noChangeArrowheads="1"/>
          </p:cNvSpPr>
          <p:nvPr/>
        </p:nvSpPr>
        <p:spPr bwMode="auto">
          <a:xfrm>
            <a:off x="3552869" y="658104"/>
            <a:ext cx="2056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邮件内容的首部</a:t>
            </a:r>
          </a:p>
        </p:txBody>
      </p:sp>
    </p:spTree>
    <p:extLst>
      <p:ext uri="{BB962C8B-B14F-4D97-AF65-F5344CB8AC3E}">
        <p14:creationId xmlns:p14="http://schemas.microsoft.com/office/powerpoint/2010/main" val="322757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51963"/>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1954139" y="1109692"/>
            <a:ext cx="52357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6.5.4  </a:t>
            </a:r>
            <a:r>
              <a:rPr lang="zh-CN" altLang="en-US" sz="2400" b="1" dirty="0">
                <a:solidFill>
                  <a:schemeClr val="bg1"/>
                </a:solidFill>
                <a:latin typeface="微软雅黑" pitchFamily="34" charset="-122"/>
                <a:ea typeface="微软雅黑" pitchFamily="34" charset="-122"/>
              </a:rPr>
              <a:t>邮件读取协议 </a:t>
            </a:r>
            <a:r>
              <a:rPr lang="en-US" altLang="zh-CN" sz="2400" b="1" dirty="0">
                <a:solidFill>
                  <a:schemeClr val="bg1"/>
                </a:solidFill>
                <a:latin typeface="微软雅黑" pitchFamily="34" charset="-122"/>
                <a:ea typeface="微软雅黑" pitchFamily="34" charset="-122"/>
              </a:rPr>
              <a:t>POP3 </a:t>
            </a:r>
            <a:r>
              <a:rPr lang="zh-CN" altLang="en-US" sz="2400" b="1" dirty="0">
                <a:solidFill>
                  <a:schemeClr val="bg1"/>
                </a:solidFill>
                <a:latin typeface="微软雅黑" pitchFamily="34" charset="-122"/>
                <a:ea typeface="微软雅黑" pitchFamily="34" charset="-122"/>
              </a:rPr>
              <a:t>和 </a:t>
            </a:r>
            <a:r>
              <a:rPr lang="en-US" altLang="zh-CN" sz="2400" b="1" dirty="0">
                <a:solidFill>
                  <a:schemeClr val="bg1"/>
                </a:solidFill>
                <a:latin typeface="微软雅黑" pitchFamily="34" charset="-122"/>
                <a:ea typeface="微软雅黑" pitchFamily="34" charset="-122"/>
              </a:rPr>
              <a:t>IMAP</a:t>
            </a:r>
            <a:endParaRPr lang="zh-CN" altLang="en-US" sz="24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637621"/>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两个常用的邮件读取协议：</a:t>
            </a:r>
            <a:endParaRPr lang="en-US" altLang="zh-CN" sz="2000" b="1" dirty="0">
              <a:latin typeface="微软雅黑" pitchFamily="34" charset="-122"/>
              <a:ea typeface="微软雅黑" pitchFamily="34" charset="-122"/>
            </a:endParaRPr>
          </a:p>
          <a:p>
            <a:pPr marL="630238" indent="-357188" eaLnBrk="0" hangingPunct="0">
              <a:lnSpc>
                <a:spcPts val="3300"/>
              </a:lnSpc>
              <a:buClr>
                <a:srgbClr val="0070C0"/>
              </a:buClr>
              <a:buFont typeface="+mj-lt"/>
              <a:buAutoNum type="arabicPeriod"/>
            </a:pPr>
            <a:r>
              <a:rPr lang="en-US" altLang="zh-CN" sz="2000" b="1" dirty="0">
                <a:latin typeface="微软雅黑" pitchFamily="34" charset="-122"/>
                <a:ea typeface="微软雅黑" pitchFamily="34" charset="-122"/>
              </a:rPr>
              <a:t>POP3</a:t>
            </a:r>
            <a:r>
              <a:rPr lang="zh-CN" altLang="en-US" sz="2000" b="1" dirty="0">
                <a:latin typeface="微软雅黑" pitchFamily="34" charset="-122"/>
                <a:ea typeface="微软雅黑" pitchFamily="34" charset="-122"/>
              </a:rPr>
              <a:t>：邮局协议 </a:t>
            </a:r>
            <a:r>
              <a:rPr lang="en-US" altLang="zh-CN" sz="2000" b="1" dirty="0">
                <a:latin typeface="微软雅黑" pitchFamily="34" charset="-122"/>
                <a:ea typeface="微软雅黑" pitchFamily="34" charset="-122"/>
              </a:rPr>
              <a:t>(Post Office Protocol) </a:t>
            </a:r>
            <a:r>
              <a:rPr lang="zh-CN" altLang="en-US" sz="2000" b="1" dirty="0">
                <a:latin typeface="微软雅黑" pitchFamily="34" charset="-122"/>
                <a:ea typeface="微软雅黑" pitchFamily="34" charset="-122"/>
              </a:rPr>
              <a:t>第</a:t>
            </a:r>
            <a:r>
              <a:rPr lang="en-US" altLang="zh-CN" sz="2000" b="1" dirty="0">
                <a:latin typeface="微软雅黑" pitchFamily="34" charset="-122"/>
                <a:ea typeface="微软雅黑" pitchFamily="34" charset="-122"/>
              </a:rPr>
              <a:t>3</a:t>
            </a:r>
            <a:r>
              <a:rPr lang="zh-CN" altLang="en-US" sz="2000" b="1" dirty="0">
                <a:latin typeface="微软雅黑" pitchFamily="34" charset="-122"/>
                <a:ea typeface="微软雅黑" pitchFamily="34" charset="-122"/>
              </a:rPr>
              <a:t>个版本 </a:t>
            </a:r>
            <a:endParaRPr lang="en-US" altLang="zh-CN" sz="2000" b="1" dirty="0">
              <a:latin typeface="微软雅黑" pitchFamily="34" charset="-122"/>
              <a:ea typeface="微软雅黑" pitchFamily="34" charset="-122"/>
            </a:endParaRPr>
          </a:p>
          <a:p>
            <a:pPr marL="630238" indent="-357188" eaLnBrk="0" hangingPunct="0">
              <a:lnSpc>
                <a:spcPts val="3300"/>
              </a:lnSpc>
              <a:buClr>
                <a:srgbClr val="0070C0"/>
              </a:buClr>
              <a:buFont typeface="+mj-lt"/>
              <a:buAutoNum type="arabicPeriod"/>
            </a:pPr>
            <a:r>
              <a:rPr lang="en-US" altLang="zh-CN" sz="2000" b="1" dirty="0">
                <a:latin typeface="微软雅黑" pitchFamily="34" charset="-122"/>
                <a:ea typeface="微软雅黑" pitchFamily="34" charset="-122"/>
              </a:rPr>
              <a:t>IMAP</a:t>
            </a:r>
            <a:r>
              <a:rPr lang="zh-CN" altLang="en-US" sz="2000" b="1" dirty="0">
                <a:latin typeface="微软雅黑" pitchFamily="34" charset="-122"/>
                <a:ea typeface="微软雅黑" pitchFamily="34" charset="-122"/>
              </a:rPr>
              <a:t>：网际报文存取协议</a:t>
            </a:r>
            <a:r>
              <a:rPr lang="en-US" altLang="zh-CN" sz="2000" b="1" dirty="0">
                <a:latin typeface="微软雅黑" pitchFamily="34" charset="-122"/>
                <a:ea typeface="微软雅黑" pitchFamily="34" charset="-122"/>
              </a:rPr>
              <a:t> (Internet Message Access Protocol)</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886341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1371509" y="1297156"/>
            <a:ext cx="6194639" cy="2126256"/>
          </a:xfrm>
          <a:prstGeom prst="round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386"/>
          <p:cNvSpPr>
            <a:spLocks noChangeArrowheads="1"/>
          </p:cNvSpPr>
          <p:nvPr/>
        </p:nvSpPr>
        <p:spPr bwMode="auto">
          <a:xfrm>
            <a:off x="2907058" y="1867151"/>
            <a:ext cx="680437" cy="13465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7" name="Rectangle 387"/>
          <p:cNvSpPr>
            <a:spLocks noChangeArrowheads="1"/>
          </p:cNvSpPr>
          <p:nvPr/>
        </p:nvSpPr>
        <p:spPr bwMode="auto">
          <a:xfrm>
            <a:off x="1544934" y="1867151"/>
            <a:ext cx="680437" cy="1346517"/>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8" name="Line 388"/>
          <p:cNvSpPr>
            <a:spLocks noChangeShapeType="1"/>
          </p:cNvSpPr>
          <p:nvPr/>
        </p:nvSpPr>
        <p:spPr bwMode="auto">
          <a:xfrm>
            <a:off x="2021489" y="2209923"/>
            <a:ext cx="94185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1" name="Oval 397"/>
          <p:cNvSpPr>
            <a:spLocks noChangeArrowheads="1"/>
          </p:cNvSpPr>
          <p:nvPr/>
        </p:nvSpPr>
        <p:spPr bwMode="auto">
          <a:xfrm>
            <a:off x="1601220" y="1931037"/>
            <a:ext cx="566615" cy="556545"/>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1100" b="1" dirty="0">
                <a:latin typeface="微软雅黑" pitchFamily="34" charset="-122"/>
                <a:ea typeface="微软雅黑" pitchFamily="34" charset="-122"/>
              </a:rPr>
              <a:t>SMTP</a:t>
            </a:r>
          </a:p>
          <a:p>
            <a:pPr algn="ctr" eaLnBrk="1" hangingPunct="1"/>
            <a:r>
              <a:rPr kumimoji="1" lang="zh-CN" altLang="en-US" sz="1100" b="1" dirty="0">
                <a:latin typeface="微软雅黑" pitchFamily="34" charset="-122"/>
                <a:ea typeface="微软雅黑" pitchFamily="34" charset="-122"/>
              </a:rPr>
              <a:t>客户</a:t>
            </a:r>
          </a:p>
        </p:txBody>
      </p:sp>
      <p:sp>
        <p:nvSpPr>
          <p:cNvPr id="12" name="Oval 405"/>
          <p:cNvSpPr>
            <a:spLocks noChangeArrowheads="1"/>
          </p:cNvSpPr>
          <p:nvPr/>
        </p:nvSpPr>
        <p:spPr bwMode="auto">
          <a:xfrm>
            <a:off x="2964596" y="1931037"/>
            <a:ext cx="566615" cy="556545"/>
          </a:xfrm>
          <a:prstGeom prst="ellipse">
            <a:avLst/>
          </a:prstGeom>
          <a:solidFill>
            <a:schemeClr val="bg1"/>
          </a:solidFill>
          <a:ln w="9525">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13" name="Oval 406"/>
          <p:cNvSpPr>
            <a:spLocks noChangeArrowheads="1"/>
          </p:cNvSpPr>
          <p:nvPr/>
        </p:nvSpPr>
        <p:spPr bwMode="auto">
          <a:xfrm>
            <a:off x="2964596" y="2544096"/>
            <a:ext cx="566615" cy="556543"/>
          </a:xfrm>
          <a:prstGeom prst="ellipse">
            <a:avLst/>
          </a:prstGeom>
          <a:solidFill>
            <a:srgbClr val="FFFF00"/>
          </a:solidFill>
          <a:ln w="9525" algn="ctr">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客户</a:t>
            </a:r>
          </a:p>
        </p:txBody>
      </p:sp>
      <p:sp>
        <p:nvSpPr>
          <p:cNvPr id="14" name="Text Box 399"/>
          <p:cNvSpPr txBox="1">
            <a:spLocks noChangeArrowheads="1"/>
          </p:cNvSpPr>
          <p:nvPr/>
        </p:nvSpPr>
        <p:spPr bwMode="auto">
          <a:xfrm>
            <a:off x="616510"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latin typeface="微软雅黑" pitchFamily="34" charset="-122"/>
                <a:ea typeface="微软雅黑" pitchFamily="34" charset="-122"/>
              </a:rPr>
              <a:t>发件人</a:t>
            </a:r>
          </a:p>
        </p:txBody>
      </p:sp>
      <p:graphicFrame>
        <p:nvGraphicFramePr>
          <p:cNvPr id="15" name="对象 14"/>
          <p:cNvGraphicFramePr>
            <a:graphicFrameLocks noChangeAspect="1"/>
          </p:cNvGraphicFramePr>
          <p:nvPr>
            <p:extLst>
              <p:ext uri="{D42A27DB-BD31-4B8C-83A1-F6EECF244321}">
                <p14:modId xmlns:p14="http://schemas.microsoft.com/office/powerpoint/2010/main" val="2377869966"/>
              </p:ext>
            </p:extLst>
          </p:nvPr>
        </p:nvGraphicFramePr>
        <p:xfrm>
          <a:off x="762658" y="1907137"/>
          <a:ext cx="546759" cy="666388"/>
        </p:xfrm>
        <a:graphic>
          <a:graphicData uri="http://schemas.openxmlformats.org/presentationml/2006/ole">
            <mc:AlternateContent xmlns:mc="http://schemas.openxmlformats.org/markup-compatibility/2006">
              <mc:Choice xmlns:v="urn:schemas-microsoft-com:vml" Requires="v">
                <p:oleObj spid="_x0000_s30794" name="Visio" r:id="rId3" imgW="3561172" imgH="4347469" progId="">
                  <p:embed/>
                </p:oleObj>
              </mc:Choice>
              <mc:Fallback>
                <p:oleObj name="Visio" r:id="rId3" imgW="3561172" imgH="4347469" progId="">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762658" y="1907137"/>
                        <a:ext cx="546759"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385"/>
          <p:cNvSpPr>
            <a:spLocks noChangeArrowheads="1"/>
          </p:cNvSpPr>
          <p:nvPr/>
        </p:nvSpPr>
        <p:spPr bwMode="auto">
          <a:xfrm>
            <a:off x="6723401" y="1875752"/>
            <a:ext cx="680437" cy="1337917"/>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9" name="Oval 398"/>
          <p:cNvSpPr>
            <a:spLocks noChangeArrowheads="1"/>
          </p:cNvSpPr>
          <p:nvPr/>
        </p:nvSpPr>
        <p:spPr bwMode="auto">
          <a:xfrm>
            <a:off x="6779688" y="1931037"/>
            <a:ext cx="566614" cy="556545"/>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客户</a:t>
            </a:r>
          </a:p>
        </p:txBody>
      </p:sp>
      <p:sp>
        <p:nvSpPr>
          <p:cNvPr id="20" name="Rectangle 401"/>
          <p:cNvSpPr>
            <a:spLocks noChangeArrowheads="1"/>
          </p:cNvSpPr>
          <p:nvPr/>
        </p:nvSpPr>
        <p:spPr bwMode="auto">
          <a:xfrm>
            <a:off x="5362526" y="1875752"/>
            <a:ext cx="680437" cy="13379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21" name="Oval 402"/>
          <p:cNvSpPr>
            <a:spLocks noChangeArrowheads="1"/>
          </p:cNvSpPr>
          <p:nvPr/>
        </p:nvSpPr>
        <p:spPr bwMode="auto">
          <a:xfrm>
            <a:off x="5418813" y="2544096"/>
            <a:ext cx="566614" cy="556543"/>
          </a:xfrm>
          <a:prstGeom prst="ellipse">
            <a:avLst/>
          </a:prstGeom>
          <a:solidFill>
            <a:schemeClr val="bg1"/>
          </a:solidFill>
          <a:ln w="9525" algn="ctr">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22" name="Oval 403"/>
          <p:cNvSpPr>
            <a:spLocks noChangeArrowheads="1"/>
          </p:cNvSpPr>
          <p:nvPr/>
        </p:nvSpPr>
        <p:spPr bwMode="auto">
          <a:xfrm>
            <a:off x="5418813" y="1931037"/>
            <a:ext cx="566614" cy="556545"/>
          </a:xfrm>
          <a:prstGeom prst="ellipse">
            <a:avLst/>
          </a:prstGeom>
          <a:solidFill>
            <a:srgbClr val="00FFCC"/>
          </a:solidFill>
          <a:ln w="9525">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服务器</a:t>
            </a:r>
          </a:p>
        </p:txBody>
      </p:sp>
      <p:grpSp>
        <p:nvGrpSpPr>
          <p:cNvPr id="4" name="组合 3"/>
          <p:cNvGrpSpPr/>
          <p:nvPr/>
        </p:nvGrpSpPr>
        <p:grpSpPr>
          <a:xfrm>
            <a:off x="2239475" y="1522980"/>
            <a:ext cx="595035" cy="1190307"/>
            <a:chOff x="2239475" y="1525813"/>
            <a:chExt cx="595035" cy="1190307"/>
          </a:xfrm>
        </p:grpSpPr>
        <p:sp>
          <p:nvSpPr>
            <p:cNvPr id="9" name="Text Box 391"/>
            <p:cNvSpPr txBox="1">
              <a:spLocks noChangeArrowheads="1"/>
            </p:cNvSpPr>
            <p:nvPr/>
          </p:nvSpPr>
          <p:spPr bwMode="auto">
            <a:xfrm>
              <a:off x="2282161" y="15258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发送</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10" name="Text Box 394"/>
            <p:cNvSpPr txBox="1">
              <a:spLocks noChangeArrowheads="1"/>
            </p:cNvSpPr>
            <p:nvPr/>
          </p:nvSpPr>
          <p:spPr bwMode="auto">
            <a:xfrm>
              <a:off x="2296294" y="2239066"/>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24" name="Text Box 389"/>
            <p:cNvSpPr txBox="1">
              <a:spLocks noChangeArrowheads="1"/>
            </p:cNvSpPr>
            <p:nvPr/>
          </p:nvSpPr>
          <p:spPr bwMode="auto">
            <a:xfrm>
              <a:off x="2239475" y="1913430"/>
              <a:ext cx="595035"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SMTP</a:t>
              </a:r>
            </a:p>
          </p:txBody>
        </p:sp>
      </p:grpSp>
      <p:sp>
        <p:nvSpPr>
          <p:cNvPr id="25" name="Text Box 396"/>
          <p:cNvSpPr txBox="1">
            <a:spLocks noChangeArrowheads="1"/>
          </p:cNvSpPr>
          <p:nvPr/>
        </p:nvSpPr>
        <p:spPr bwMode="auto">
          <a:xfrm>
            <a:off x="2805314" y="1395379"/>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发送方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26" name="Text Box 399"/>
          <p:cNvSpPr txBox="1">
            <a:spLocks noChangeArrowheads="1"/>
          </p:cNvSpPr>
          <p:nvPr/>
        </p:nvSpPr>
        <p:spPr bwMode="auto">
          <a:xfrm>
            <a:off x="1509292" y="1395379"/>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发件方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用户代理</a:t>
            </a:r>
          </a:p>
        </p:txBody>
      </p:sp>
      <p:grpSp>
        <p:nvGrpSpPr>
          <p:cNvPr id="23" name="组合 22"/>
          <p:cNvGrpSpPr/>
          <p:nvPr/>
        </p:nvGrpSpPr>
        <p:grpSpPr>
          <a:xfrm>
            <a:off x="6055753" y="1541580"/>
            <a:ext cx="572593" cy="1149867"/>
            <a:chOff x="6055753" y="1489328"/>
            <a:chExt cx="572593" cy="1149867"/>
          </a:xfrm>
        </p:grpSpPr>
        <p:sp>
          <p:nvSpPr>
            <p:cNvPr id="17" name="Text Box 393"/>
            <p:cNvSpPr txBox="1">
              <a:spLocks noChangeArrowheads="1"/>
            </p:cNvSpPr>
            <p:nvPr/>
          </p:nvSpPr>
          <p:spPr bwMode="auto">
            <a:xfrm>
              <a:off x="6089388" y="1489328"/>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读取</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18" name="Text Box 395"/>
            <p:cNvSpPr txBox="1">
              <a:spLocks noChangeArrowheads="1"/>
            </p:cNvSpPr>
            <p:nvPr/>
          </p:nvSpPr>
          <p:spPr bwMode="auto">
            <a:xfrm>
              <a:off x="6105400" y="2162141"/>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27" name="Text Box 390"/>
            <p:cNvSpPr txBox="1">
              <a:spLocks noChangeArrowheads="1"/>
            </p:cNvSpPr>
            <p:nvPr/>
          </p:nvSpPr>
          <p:spPr bwMode="auto">
            <a:xfrm>
              <a:off x="6055753" y="1857297"/>
              <a:ext cx="572593"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POP3</a:t>
              </a:r>
            </a:p>
          </p:txBody>
        </p:sp>
      </p:grpSp>
      <p:sp>
        <p:nvSpPr>
          <p:cNvPr id="28" name="Text Box 400"/>
          <p:cNvSpPr txBox="1">
            <a:spLocks noChangeArrowheads="1"/>
          </p:cNvSpPr>
          <p:nvPr/>
        </p:nvSpPr>
        <p:spPr bwMode="auto">
          <a:xfrm>
            <a:off x="5248753" y="1395379"/>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29" name="Text Box 407"/>
          <p:cNvSpPr txBox="1">
            <a:spLocks noChangeArrowheads="1"/>
          </p:cNvSpPr>
          <p:nvPr/>
        </p:nvSpPr>
        <p:spPr bwMode="auto">
          <a:xfrm>
            <a:off x="6695563" y="1395379"/>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用户代理</a:t>
            </a:r>
          </a:p>
        </p:txBody>
      </p:sp>
      <p:sp>
        <p:nvSpPr>
          <p:cNvPr id="30" name="Line 408"/>
          <p:cNvSpPr>
            <a:spLocks noChangeShapeType="1"/>
          </p:cNvSpPr>
          <p:nvPr/>
        </p:nvSpPr>
        <p:spPr bwMode="auto">
          <a:xfrm flipV="1">
            <a:off x="5985427" y="2209923"/>
            <a:ext cx="794261"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graphicFrame>
        <p:nvGraphicFramePr>
          <p:cNvPr id="31" name="对象 30"/>
          <p:cNvGraphicFramePr>
            <a:graphicFrameLocks noChangeAspect="1"/>
          </p:cNvGraphicFramePr>
          <p:nvPr>
            <p:extLst>
              <p:ext uri="{D42A27DB-BD31-4B8C-83A1-F6EECF244321}">
                <p14:modId xmlns:p14="http://schemas.microsoft.com/office/powerpoint/2010/main" val="3536620366"/>
              </p:ext>
            </p:extLst>
          </p:nvPr>
        </p:nvGraphicFramePr>
        <p:xfrm>
          <a:off x="7632442" y="1907137"/>
          <a:ext cx="551626" cy="666388"/>
        </p:xfrm>
        <a:graphic>
          <a:graphicData uri="http://schemas.openxmlformats.org/presentationml/2006/ole">
            <mc:AlternateContent xmlns:mc="http://schemas.openxmlformats.org/markup-compatibility/2006">
              <mc:Choice xmlns:v="urn:schemas-microsoft-com:vml" Requires="v">
                <p:oleObj spid="_x0000_s30795" name="Visio" r:id="rId5" imgW="3561172" imgH="4347469" progId="">
                  <p:embed/>
                </p:oleObj>
              </mc:Choice>
              <mc:Fallback>
                <p:oleObj name="Visio" r:id="rId5" imgW="3561172" imgH="4347469" progId="">
                  <p:embed/>
                  <p:pic>
                    <p:nvPicPr>
                      <p:cNvPr id="0" name="Picture 43"/>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632442" y="1907137"/>
                        <a:ext cx="551626"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Text Box 399"/>
          <p:cNvSpPr txBox="1">
            <a:spLocks noChangeArrowheads="1"/>
          </p:cNvSpPr>
          <p:nvPr/>
        </p:nvSpPr>
        <p:spPr bwMode="auto">
          <a:xfrm>
            <a:off x="7702778"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latin typeface="微软雅黑" pitchFamily="34" charset="-122"/>
                <a:ea typeface="微软雅黑" pitchFamily="34" charset="-122"/>
              </a:rPr>
              <a:t>收件人</a:t>
            </a:r>
          </a:p>
        </p:txBody>
      </p:sp>
      <p:grpSp>
        <p:nvGrpSpPr>
          <p:cNvPr id="33" name="组合 32"/>
          <p:cNvGrpSpPr/>
          <p:nvPr/>
        </p:nvGrpSpPr>
        <p:grpSpPr>
          <a:xfrm>
            <a:off x="3515714" y="2542867"/>
            <a:ext cx="1928643" cy="728201"/>
            <a:chOff x="3473673" y="2734550"/>
            <a:chExt cx="3063219" cy="728201"/>
          </a:xfrm>
        </p:grpSpPr>
        <p:sp>
          <p:nvSpPr>
            <p:cNvPr id="34" name="Text Box 392"/>
            <p:cNvSpPr txBox="1">
              <a:spLocks noChangeArrowheads="1"/>
            </p:cNvSpPr>
            <p:nvPr/>
          </p:nvSpPr>
          <p:spPr bwMode="auto">
            <a:xfrm>
              <a:off x="4058640" y="2734550"/>
              <a:ext cx="19074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100" b="1" dirty="0">
                  <a:solidFill>
                    <a:srgbClr val="0000FF"/>
                  </a:solidFill>
                  <a:latin typeface="微软雅黑" pitchFamily="34" charset="-122"/>
                  <a:ea typeface="微软雅黑" pitchFamily="34" charset="-122"/>
                </a:rPr>
                <a:t>发送邮件 </a:t>
              </a:r>
              <a:r>
                <a:rPr kumimoji="1" lang="en-US" altLang="zh-CN" sz="1100" b="1" dirty="0">
                  <a:solidFill>
                    <a:srgbClr val="C00000"/>
                  </a:solidFill>
                  <a:latin typeface="微软雅黑" pitchFamily="34" charset="-122"/>
                  <a:ea typeface="微软雅黑" pitchFamily="34" charset="-122"/>
                </a:rPr>
                <a:t>SMTP</a:t>
              </a:r>
            </a:p>
          </p:txBody>
        </p:sp>
        <p:sp>
          <p:nvSpPr>
            <p:cNvPr id="35" name="Line 404"/>
            <p:cNvSpPr>
              <a:spLocks noChangeShapeType="1"/>
            </p:cNvSpPr>
            <p:nvPr/>
          </p:nvSpPr>
          <p:spPr bwMode="auto">
            <a:xfrm flipV="1">
              <a:off x="3473673" y="3014665"/>
              <a:ext cx="3063219"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36" name="Text Box 409"/>
            <p:cNvSpPr txBox="1">
              <a:spLocks noChangeArrowheads="1"/>
            </p:cNvSpPr>
            <p:nvPr/>
          </p:nvSpPr>
          <p:spPr bwMode="auto">
            <a:xfrm>
              <a:off x="4627936" y="3031864"/>
              <a:ext cx="79741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rgbClr val="0000FF"/>
                  </a:solidFill>
                  <a:latin typeface="微软雅黑" pitchFamily="34" charset="-122"/>
                  <a:ea typeface="微软雅黑" pitchFamily="34" charset="-122"/>
                </a:rPr>
                <a:t>TCP </a:t>
              </a:r>
            </a:p>
            <a:p>
              <a:pPr algn="ctr" eaLnBrk="1" hangingPunct="1"/>
              <a:r>
                <a:rPr kumimoji="1" lang="zh-CN" altLang="en-US" sz="1100" b="1" dirty="0">
                  <a:solidFill>
                    <a:srgbClr val="0000FF"/>
                  </a:solidFill>
                  <a:latin typeface="微软雅黑" pitchFamily="34" charset="-122"/>
                  <a:ea typeface="微软雅黑" pitchFamily="34" charset="-122"/>
                </a:rPr>
                <a:t>连接</a:t>
              </a:r>
            </a:p>
          </p:txBody>
        </p:sp>
      </p:grpSp>
      <p:sp>
        <p:nvSpPr>
          <p:cNvPr id="38" name="矩形 37"/>
          <p:cNvSpPr/>
          <p:nvPr/>
        </p:nvSpPr>
        <p:spPr>
          <a:xfrm>
            <a:off x="1470662" y="3594093"/>
            <a:ext cx="6331270" cy="656590"/>
          </a:xfrm>
          <a:prstGeom prst="rect">
            <a:avLst/>
          </a:prstGeom>
        </p:spPr>
        <p:txBody>
          <a:bodyPr wrap="square" anchor="ctr">
            <a:spAutoFit/>
          </a:bodyPr>
          <a:lstStyle/>
          <a:p>
            <a:pPr marL="285750" indent="-285750">
              <a:lnSpc>
                <a:spcPts val="2200"/>
              </a:lnSpc>
              <a:buClr>
                <a:srgbClr val="0066FF"/>
              </a:buClr>
              <a:buFont typeface="Wingdings" pitchFamily="2" charset="2"/>
              <a:buChar char="l"/>
            </a:pPr>
            <a:r>
              <a:rPr lang="en-US" altLang="zh-CN" sz="1600" b="1" dirty="0">
                <a:latin typeface="微软雅黑" pitchFamily="34" charset="-122"/>
                <a:ea typeface="微软雅黑" pitchFamily="34" charset="-122"/>
              </a:rPr>
              <a:t>POP3 </a:t>
            </a:r>
            <a:r>
              <a:rPr lang="zh-CN" altLang="en-US" sz="1600" b="1" dirty="0">
                <a:latin typeface="微软雅黑" pitchFamily="34" charset="-122"/>
                <a:ea typeface="微软雅黑" pitchFamily="34" charset="-122"/>
              </a:rPr>
              <a:t>使用客户</a:t>
            </a:r>
            <a:r>
              <a:rPr lang="en-US" altLang="zh-CN" sz="1600" b="1" dirty="0">
                <a:latin typeface="Verdana"/>
                <a:ea typeface="微软雅黑" pitchFamily="34" charset="-122"/>
              </a:rPr>
              <a:t>–</a:t>
            </a:r>
            <a:r>
              <a:rPr lang="zh-CN" altLang="en-US" sz="1600" b="1" dirty="0">
                <a:latin typeface="微软雅黑" pitchFamily="34" charset="-122"/>
                <a:ea typeface="微软雅黑" pitchFamily="34" charset="-122"/>
              </a:rPr>
              <a:t>服务器方式。</a:t>
            </a:r>
            <a:endParaRPr lang="en-US" altLang="zh-CN" sz="1600" b="1" dirty="0">
              <a:latin typeface="微软雅黑" pitchFamily="34" charset="-122"/>
              <a:ea typeface="微软雅黑" pitchFamily="34" charset="-122"/>
            </a:endParaRPr>
          </a:p>
          <a:p>
            <a:pPr marL="285750" indent="-285750">
              <a:lnSpc>
                <a:spcPts val="2200"/>
              </a:lnSpc>
              <a:buClr>
                <a:srgbClr val="0066FF"/>
              </a:buClr>
              <a:buFont typeface="Wingdings" pitchFamily="2" charset="2"/>
              <a:buChar char="l"/>
            </a:pPr>
            <a:r>
              <a:rPr lang="en-US" altLang="zh-CN" sz="1600" b="1" dirty="0">
                <a:latin typeface="微软雅黑" pitchFamily="34" charset="-122"/>
                <a:ea typeface="微软雅黑" pitchFamily="34" charset="-122"/>
              </a:rPr>
              <a:t>POP3 </a:t>
            </a:r>
            <a:r>
              <a:rPr lang="zh-CN" altLang="en-US" sz="1600" b="1" dirty="0">
                <a:latin typeface="微软雅黑" pitchFamily="34" charset="-122"/>
                <a:ea typeface="微软雅黑" pitchFamily="34" charset="-122"/>
              </a:rPr>
              <a:t>基于</a:t>
            </a:r>
            <a:r>
              <a:rPr lang="en-US" altLang="zh-CN" sz="1600" b="1" dirty="0">
                <a:latin typeface="微软雅黑" pitchFamily="34" charset="-122"/>
                <a:ea typeface="微软雅黑" pitchFamily="34" charset="-122"/>
              </a:rPr>
              <a:t>TCP</a:t>
            </a:r>
            <a:r>
              <a:rPr lang="zh-CN" altLang="en-US" sz="1600" b="1" dirty="0">
                <a:latin typeface="微软雅黑" pitchFamily="34" charset="-122"/>
                <a:ea typeface="微软雅黑" pitchFamily="34" charset="-122"/>
              </a:rPr>
              <a:t>实现客户与服务器的通信。</a:t>
            </a:r>
            <a:endParaRPr lang="en-US" altLang="zh-CN" sz="1600" b="1" dirty="0">
              <a:latin typeface="微软雅黑" pitchFamily="34" charset="-122"/>
              <a:ea typeface="微软雅黑" pitchFamily="34" charset="-122"/>
            </a:endParaRPr>
          </a:p>
        </p:txBody>
      </p:sp>
      <p:sp>
        <p:nvSpPr>
          <p:cNvPr id="39" name="AutoShape 5"/>
          <p:cNvSpPr>
            <a:spLocks noChangeArrowheads="1"/>
          </p:cNvSpPr>
          <p:nvPr/>
        </p:nvSpPr>
        <p:spPr bwMode="auto">
          <a:xfrm>
            <a:off x="556963" y="60985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0" name="Rectangle 6"/>
          <p:cNvSpPr>
            <a:spLocks noChangeArrowheads="1"/>
          </p:cNvSpPr>
          <p:nvPr/>
        </p:nvSpPr>
        <p:spPr bwMode="auto">
          <a:xfrm>
            <a:off x="3841409" y="576648"/>
            <a:ext cx="14798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POP3 </a:t>
            </a:r>
            <a:r>
              <a:rPr lang="zh-CN" altLang="en-US" sz="2000" b="1" dirty="0">
                <a:solidFill>
                  <a:schemeClr val="bg1"/>
                </a:solidFill>
                <a:latin typeface="微软雅黑" pitchFamily="34" charset="-122"/>
                <a:ea typeface="微软雅黑" pitchFamily="34" charset="-122"/>
              </a:rPr>
              <a:t>协议</a:t>
            </a:r>
          </a:p>
        </p:txBody>
      </p:sp>
    </p:spTree>
    <p:extLst>
      <p:ext uri="{BB962C8B-B14F-4D97-AF65-F5344CB8AC3E}">
        <p14:creationId xmlns:p14="http://schemas.microsoft.com/office/powerpoint/2010/main" val="4129935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385"/>
          <p:cNvSpPr>
            <a:spLocks noChangeArrowheads="1"/>
          </p:cNvSpPr>
          <p:nvPr/>
        </p:nvSpPr>
        <p:spPr bwMode="auto">
          <a:xfrm>
            <a:off x="6091422" y="1745122"/>
            <a:ext cx="680437" cy="1337917"/>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9" name="Oval 398"/>
          <p:cNvSpPr>
            <a:spLocks noChangeArrowheads="1"/>
          </p:cNvSpPr>
          <p:nvPr/>
        </p:nvSpPr>
        <p:spPr bwMode="auto">
          <a:xfrm>
            <a:off x="6147709" y="1800407"/>
            <a:ext cx="566614" cy="556545"/>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客户</a:t>
            </a:r>
          </a:p>
        </p:txBody>
      </p:sp>
      <p:sp>
        <p:nvSpPr>
          <p:cNvPr id="20" name="Rectangle 401"/>
          <p:cNvSpPr>
            <a:spLocks noChangeArrowheads="1"/>
          </p:cNvSpPr>
          <p:nvPr/>
        </p:nvSpPr>
        <p:spPr bwMode="auto">
          <a:xfrm>
            <a:off x="2377527" y="1745122"/>
            <a:ext cx="680437" cy="13379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21" name="Oval 402"/>
          <p:cNvSpPr>
            <a:spLocks noChangeArrowheads="1"/>
          </p:cNvSpPr>
          <p:nvPr/>
        </p:nvSpPr>
        <p:spPr bwMode="auto">
          <a:xfrm>
            <a:off x="2433814" y="2413466"/>
            <a:ext cx="566614" cy="556543"/>
          </a:xfrm>
          <a:prstGeom prst="ellipse">
            <a:avLst/>
          </a:prstGeom>
          <a:solidFill>
            <a:schemeClr val="bg1"/>
          </a:solidFill>
          <a:ln w="9525" algn="ctr">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22" name="Oval 403"/>
          <p:cNvSpPr>
            <a:spLocks noChangeArrowheads="1"/>
          </p:cNvSpPr>
          <p:nvPr/>
        </p:nvSpPr>
        <p:spPr bwMode="auto">
          <a:xfrm>
            <a:off x="2433814" y="1800407"/>
            <a:ext cx="566614" cy="556545"/>
          </a:xfrm>
          <a:prstGeom prst="ellipse">
            <a:avLst/>
          </a:prstGeom>
          <a:solidFill>
            <a:srgbClr val="00FFCC"/>
          </a:solidFill>
          <a:ln w="9525">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服务器</a:t>
            </a:r>
          </a:p>
        </p:txBody>
      </p:sp>
      <p:sp>
        <p:nvSpPr>
          <p:cNvPr id="17" name="Text Box 393"/>
          <p:cNvSpPr txBox="1">
            <a:spLocks noChangeArrowheads="1"/>
          </p:cNvSpPr>
          <p:nvPr/>
        </p:nvSpPr>
        <p:spPr bwMode="auto">
          <a:xfrm>
            <a:off x="3455860" y="1460931"/>
            <a:ext cx="2339102"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1500"/>
              </a:lnSpc>
            </a:pPr>
            <a:r>
              <a:rPr kumimoji="1" lang="zh-CN" altLang="en-US" sz="1400" b="1" dirty="0">
                <a:solidFill>
                  <a:srgbClr val="0000FF"/>
                </a:solidFill>
                <a:latin typeface="微软雅黑" pitchFamily="34" charset="-122"/>
                <a:ea typeface="微软雅黑" pitchFamily="34" charset="-122"/>
              </a:rPr>
              <a:t>你是谁？（用户名和口令）</a:t>
            </a:r>
          </a:p>
        </p:txBody>
      </p:sp>
      <p:sp>
        <p:nvSpPr>
          <p:cNvPr id="27" name="Text Box 390"/>
          <p:cNvSpPr txBox="1">
            <a:spLocks noChangeArrowheads="1"/>
          </p:cNvSpPr>
          <p:nvPr/>
        </p:nvSpPr>
        <p:spPr bwMode="auto">
          <a:xfrm>
            <a:off x="4649001" y="2154899"/>
            <a:ext cx="679994"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400" b="1" dirty="0">
                <a:solidFill>
                  <a:srgbClr val="C00000"/>
                </a:solidFill>
                <a:latin typeface="微软雅黑" pitchFamily="34" charset="-122"/>
                <a:ea typeface="微软雅黑" pitchFamily="34" charset="-122"/>
              </a:rPr>
              <a:t>POP3</a:t>
            </a:r>
          </a:p>
        </p:txBody>
      </p:sp>
      <p:sp>
        <p:nvSpPr>
          <p:cNvPr id="28" name="Text Box 400"/>
          <p:cNvSpPr txBox="1">
            <a:spLocks noChangeArrowheads="1"/>
          </p:cNvSpPr>
          <p:nvPr/>
        </p:nvSpPr>
        <p:spPr bwMode="auto">
          <a:xfrm>
            <a:off x="2263754" y="1264749"/>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29" name="Text Box 407"/>
          <p:cNvSpPr txBox="1">
            <a:spLocks noChangeArrowheads="1"/>
          </p:cNvSpPr>
          <p:nvPr/>
        </p:nvSpPr>
        <p:spPr bwMode="auto">
          <a:xfrm>
            <a:off x="6063584" y="1264749"/>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用户代理</a:t>
            </a:r>
          </a:p>
        </p:txBody>
      </p:sp>
      <p:sp>
        <p:nvSpPr>
          <p:cNvPr id="30" name="Line 408"/>
          <p:cNvSpPr>
            <a:spLocks noChangeShapeType="1"/>
          </p:cNvSpPr>
          <p:nvPr/>
        </p:nvSpPr>
        <p:spPr bwMode="auto">
          <a:xfrm flipV="1">
            <a:off x="3000429" y="2079293"/>
            <a:ext cx="314728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8" name="矩形 37"/>
          <p:cNvSpPr/>
          <p:nvPr/>
        </p:nvSpPr>
        <p:spPr>
          <a:xfrm>
            <a:off x="2263754" y="3424276"/>
            <a:ext cx="5221263" cy="656590"/>
          </a:xfrm>
          <a:prstGeom prst="rect">
            <a:avLst/>
          </a:prstGeom>
        </p:spPr>
        <p:txBody>
          <a:bodyPr wrap="square" anchor="ctr">
            <a:spAutoFit/>
          </a:bodyPr>
          <a:lstStyle/>
          <a:p>
            <a:pPr marL="285750" indent="-285750">
              <a:lnSpc>
                <a:spcPts val="2200"/>
              </a:lnSpc>
              <a:buClr>
                <a:srgbClr val="0066FF"/>
              </a:buClr>
              <a:buFont typeface="Wingdings" pitchFamily="2" charset="2"/>
              <a:buChar char="l"/>
            </a:pPr>
            <a:r>
              <a:rPr lang="en-US" altLang="zh-CN" sz="1600" b="1" dirty="0">
                <a:latin typeface="微软雅黑" pitchFamily="34" charset="-122"/>
                <a:ea typeface="微软雅黑" pitchFamily="34" charset="-122"/>
              </a:rPr>
              <a:t>POP3 </a:t>
            </a:r>
            <a:r>
              <a:rPr lang="zh-CN" altLang="en-US" sz="1600" b="1" dirty="0">
                <a:latin typeface="微软雅黑" pitchFamily="34" charset="-122"/>
                <a:ea typeface="微软雅黑" pitchFamily="34" charset="-122"/>
              </a:rPr>
              <a:t>支持用户鉴别。</a:t>
            </a:r>
            <a:endParaRPr lang="en-US" altLang="zh-CN" sz="1600" b="1" dirty="0">
              <a:latin typeface="微软雅黑" pitchFamily="34" charset="-122"/>
              <a:ea typeface="微软雅黑" pitchFamily="34" charset="-122"/>
            </a:endParaRPr>
          </a:p>
          <a:p>
            <a:pPr marL="285750" indent="-285750">
              <a:lnSpc>
                <a:spcPts val="2200"/>
              </a:lnSpc>
              <a:buClr>
                <a:srgbClr val="0066FF"/>
              </a:buClr>
              <a:buFont typeface="Wingdings" pitchFamily="2" charset="2"/>
              <a:buChar char="l"/>
            </a:pPr>
            <a:r>
              <a:rPr lang="en-US" altLang="zh-CN" sz="1600" b="1" dirty="0">
                <a:latin typeface="微软雅黑" pitchFamily="34" charset="-122"/>
                <a:ea typeface="微软雅黑" pitchFamily="34" charset="-122"/>
              </a:rPr>
              <a:t>POP3 </a:t>
            </a:r>
            <a:r>
              <a:rPr lang="zh-CN" altLang="en-US" sz="1600" b="1" dirty="0">
                <a:latin typeface="微软雅黑" pitchFamily="34" charset="-122"/>
                <a:ea typeface="微软雅黑" pitchFamily="34" charset="-122"/>
              </a:rPr>
              <a:t>服务器删除被用户读取了的邮件。</a:t>
            </a:r>
            <a:endParaRPr lang="en-US" altLang="zh-CN" sz="1600" b="1" dirty="0">
              <a:latin typeface="微软雅黑" pitchFamily="34" charset="-122"/>
              <a:ea typeface="微软雅黑" pitchFamily="34" charset="-122"/>
            </a:endParaRPr>
          </a:p>
        </p:txBody>
      </p:sp>
      <p:sp>
        <p:nvSpPr>
          <p:cNvPr id="39" name="AutoShape 5"/>
          <p:cNvSpPr>
            <a:spLocks noChangeArrowheads="1"/>
          </p:cNvSpPr>
          <p:nvPr/>
        </p:nvSpPr>
        <p:spPr bwMode="auto">
          <a:xfrm>
            <a:off x="556963" y="60985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0" name="Rectangle 6"/>
          <p:cNvSpPr>
            <a:spLocks noChangeArrowheads="1"/>
          </p:cNvSpPr>
          <p:nvPr/>
        </p:nvSpPr>
        <p:spPr bwMode="auto">
          <a:xfrm>
            <a:off x="3828346" y="576648"/>
            <a:ext cx="14798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POP3 </a:t>
            </a:r>
            <a:r>
              <a:rPr lang="zh-CN" altLang="en-US" sz="2000" b="1" dirty="0">
                <a:solidFill>
                  <a:schemeClr val="bg1"/>
                </a:solidFill>
                <a:latin typeface="微软雅黑" pitchFamily="34" charset="-122"/>
                <a:ea typeface="微软雅黑" pitchFamily="34" charset="-122"/>
              </a:rPr>
              <a:t>协议</a:t>
            </a:r>
          </a:p>
        </p:txBody>
      </p:sp>
      <p:sp>
        <p:nvSpPr>
          <p:cNvPr id="2"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4212007553"/>
              </p:ext>
            </p:extLst>
          </p:nvPr>
        </p:nvGraphicFramePr>
        <p:xfrm>
          <a:off x="4006897" y="1765662"/>
          <a:ext cx="325507" cy="529316"/>
        </p:xfrm>
        <a:graphic>
          <a:graphicData uri="http://schemas.openxmlformats.org/presentationml/2006/ole">
            <mc:AlternateContent xmlns:mc="http://schemas.openxmlformats.org/markup-compatibility/2006">
              <mc:Choice xmlns:v="urn:schemas-microsoft-com:vml" Requires="v">
                <p:oleObj spid="_x0000_s31782" name="Visio" r:id="rId3" imgW="795436" imgH="1560250" progId="">
                  <p:embed/>
                </p:oleObj>
              </mc:Choice>
              <mc:Fallback>
                <p:oleObj name="Visio" r:id="rId3" imgW="795436" imgH="1560250" progId="">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6897" y="1765662"/>
                        <a:ext cx="325507" cy="5293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9115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385"/>
          <p:cNvSpPr>
            <a:spLocks noChangeArrowheads="1"/>
          </p:cNvSpPr>
          <p:nvPr/>
        </p:nvSpPr>
        <p:spPr bwMode="auto">
          <a:xfrm>
            <a:off x="6091422" y="1627555"/>
            <a:ext cx="680437" cy="1337917"/>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9" name="Oval 398"/>
          <p:cNvSpPr>
            <a:spLocks noChangeArrowheads="1"/>
          </p:cNvSpPr>
          <p:nvPr/>
        </p:nvSpPr>
        <p:spPr bwMode="auto">
          <a:xfrm>
            <a:off x="6147709" y="1682840"/>
            <a:ext cx="566614" cy="556545"/>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1100" b="1" dirty="0">
                <a:latin typeface="微软雅黑" pitchFamily="34" charset="-122"/>
                <a:ea typeface="微软雅黑" pitchFamily="34" charset="-122"/>
              </a:rPr>
              <a:t>IMAP</a:t>
            </a:r>
          </a:p>
          <a:p>
            <a:pPr algn="ctr" eaLnBrk="1" hangingPunct="1"/>
            <a:r>
              <a:rPr kumimoji="1" lang="zh-CN" altLang="en-US" sz="1100" b="1" dirty="0">
                <a:latin typeface="微软雅黑" pitchFamily="34" charset="-122"/>
                <a:ea typeface="微软雅黑" pitchFamily="34" charset="-122"/>
              </a:rPr>
              <a:t>客户</a:t>
            </a:r>
          </a:p>
        </p:txBody>
      </p:sp>
      <p:sp>
        <p:nvSpPr>
          <p:cNvPr id="20" name="Rectangle 401"/>
          <p:cNvSpPr>
            <a:spLocks noChangeArrowheads="1"/>
          </p:cNvSpPr>
          <p:nvPr/>
        </p:nvSpPr>
        <p:spPr bwMode="auto">
          <a:xfrm>
            <a:off x="2377527" y="1627555"/>
            <a:ext cx="680437" cy="13379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21" name="Oval 402"/>
          <p:cNvSpPr>
            <a:spLocks noChangeArrowheads="1"/>
          </p:cNvSpPr>
          <p:nvPr/>
        </p:nvSpPr>
        <p:spPr bwMode="auto">
          <a:xfrm>
            <a:off x="2433814" y="2295899"/>
            <a:ext cx="566614" cy="556543"/>
          </a:xfrm>
          <a:prstGeom prst="ellipse">
            <a:avLst/>
          </a:prstGeom>
          <a:solidFill>
            <a:schemeClr val="bg1"/>
          </a:solidFill>
          <a:ln w="9525" algn="ctr">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22" name="Oval 403"/>
          <p:cNvSpPr>
            <a:spLocks noChangeArrowheads="1"/>
          </p:cNvSpPr>
          <p:nvPr/>
        </p:nvSpPr>
        <p:spPr bwMode="auto">
          <a:xfrm>
            <a:off x="2433814" y="1682840"/>
            <a:ext cx="566614" cy="556545"/>
          </a:xfrm>
          <a:prstGeom prst="ellipse">
            <a:avLst/>
          </a:prstGeom>
          <a:solidFill>
            <a:srgbClr val="00FFCC"/>
          </a:solidFill>
          <a:ln w="9525">
            <a:solidFill>
              <a:schemeClr val="tx1"/>
            </a:solidFill>
            <a:round/>
            <a:headEnd/>
            <a:tailEnd/>
          </a:ln>
          <a:effectLst/>
        </p:spPr>
        <p:txBody>
          <a:bodyPr wrap="none" anchor="ctr"/>
          <a:lstStyle/>
          <a:p>
            <a:pPr algn="ctr" eaLnBrk="1" hangingPunct="1"/>
            <a:r>
              <a:rPr kumimoji="1" lang="en-US" altLang="zh-CN" sz="1100" b="1" dirty="0">
                <a:latin typeface="微软雅黑" pitchFamily="34" charset="-122"/>
                <a:ea typeface="微软雅黑" pitchFamily="34" charset="-122"/>
              </a:rPr>
              <a:t>IMAP</a:t>
            </a:r>
          </a:p>
          <a:p>
            <a:pPr algn="ctr" eaLnBrk="1" hangingPunct="1"/>
            <a:r>
              <a:rPr kumimoji="1" lang="zh-CN" altLang="en-US" sz="1100" b="1" dirty="0">
                <a:latin typeface="微软雅黑" pitchFamily="34" charset="-122"/>
                <a:ea typeface="微软雅黑" pitchFamily="34" charset="-122"/>
              </a:rPr>
              <a:t>服务器</a:t>
            </a:r>
          </a:p>
        </p:txBody>
      </p:sp>
      <p:sp>
        <p:nvSpPr>
          <p:cNvPr id="27" name="Text Box 390"/>
          <p:cNvSpPr txBox="1">
            <a:spLocks noChangeArrowheads="1"/>
          </p:cNvSpPr>
          <p:nvPr/>
        </p:nvSpPr>
        <p:spPr bwMode="auto">
          <a:xfrm>
            <a:off x="4294697" y="1671568"/>
            <a:ext cx="683200"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400" b="1" dirty="0">
                <a:solidFill>
                  <a:srgbClr val="C00000"/>
                </a:solidFill>
                <a:latin typeface="微软雅黑" pitchFamily="34" charset="-122"/>
                <a:ea typeface="微软雅黑" pitchFamily="34" charset="-122"/>
              </a:rPr>
              <a:t>IMAP</a:t>
            </a:r>
          </a:p>
        </p:txBody>
      </p:sp>
      <p:sp>
        <p:nvSpPr>
          <p:cNvPr id="28" name="Text Box 400"/>
          <p:cNvSpPr txBox="1">
            <a:spLocks noChangeArrowheads="1"/>
          </p:cNvSpPr>
          <p:nvPr/>
        </p:nvSpPr>
        <p:spPr bwMode="auto">
          <a:xfrm>
            <a:off x="2263754" y="1147182"/>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29" name="Text Box 407"/>
          <p:cNvSpPr txBox="1">
            <a:spLocks noChangeArrowheads="1"/>
          </p:cNvSpPr>
          <p:nvPr/>
        </p:nvSpPr>
        <p:spPr bwMode="auto">
          <a:xfrm>
            <a:off x="6063584" y="1147182"/>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用户代理</a:t>
            </a:r>
          </a:p>
        </p:txBody>
      </p:sp>
      <p:sp>
        <p:nvSpPr>
          <p:cNvPr id="30" name="Line 408"/>
          <p:cNvSpPr>
            <a:spLocks noChangeShapeType="1"/>
          </p:cNvSpPr>
          <p:nvPr/>
        </p:nvSpPr>
        <p:spPr bwMode="auto">
          <a:xfrm flipV="1">
            <a:off x="3000429" y="1961726"/>
            <a:ext cx="314728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8" name="矩形 37"/>
          <p:cNvSpPr/>
          <p:nvPr/>
        </p:nvSpPr>
        <p:spPr>
          <a:xfrm>
            <a:off x="2263754" y="3114110"/>
            <a:ext cx="5221263" cy="1015663"/>
          </a:xfrm>
          <a:prstGeom prst="rect">
            <a:avLst/>
          </a:prstGeom>
        </p:spPr>
        <p:txBody>
          <a:bodyPr wrap="square" anchor="ctr">
            <a:spAutoFit/>
          </a:bodyPr>
          <a:lstStyle/>
          <a:p>
            <a:pPr marL="285750" indent="-285750">
              <a:lnSpc>
                <a:spcPts val="2400"/>
              </a:lnSpc>
              <a:buClr>
                <a:srgbClr val="0066FF"/>
              </a:buClr>
              <a:buFont typeface="Wingdings" pitchFamily="2" charset="2"/>
              <a:buChar char="l"/>
            </a:pPr>
            <a:r>
              <a:rPr lang="en-US" altLang="zh-CN" sz="1600" b="1" dirty="0">
                <a:latin typeface="微软雅黑" pitchFamily="34" charset="-122"/>
                <a:ea typeface="微软雅黑" pitchFamily="34" charset="-122"/>
              </a:rPr>
              <a:t>IMAP </a:t>
            </a:r>
            <a:r>
              <a:rPr lang="zh-CN" altLang="en-US" sz="1600" b="1" dirty="0">
                <a:latin typeface="微软雅黑" pitchFamily="34" charset="-122"/>
                <a:ea typeface="微软雅黑" pitchFamily="34" charset="-122"/>
              </a:rPr>
              <a:t>使用客户</a:t>
            </a:r>
            <a:r>
              <a:rPr lang="en-US" altLang="zh-CN" sz="1600" b="1"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服务器方式。</a:t>
            </a:r>
            <a:endParaRPr lang="en-US" altLang="zh-CN" sz="1600" b="1" dirty="0">
              <a:latin typeface="微软雅黑" pitchFamily="34" charset="-122"/>
              <a:ea typeface="微软雅黑" pitchFamily="34" charset="-122"/>
            </a:endParaRPr>
          </a:p>
          <a:p>
            <a:pPr marL="285750" indent="-285750">
              <a:lnSpc>
                <a:spcPts val="2400"/>
              </a:lnSpc>
              <a:buClr>
                <a:srgbClr val="0066FF"/>
              </a:buClr>
              <a:buFont typeface="Wingdings" pitchFamily="2" charset="2"/>
              <a:buChar char="l"/>
            </a:pPr>
            <a:r>
              <a:rPr lang="en-US" altLang="zh-CN" sz="1600" b="1" dirty="0">
                <a:latin typeface="微软雅黑" pitchFamily="34" charset="-122"/>
                <a:ea typeface="微软雅黑" pitchFamily="34" charset="-122"/>
              </a:rPr>
              <a:t>IMAP </a:t>
            </a:r>
            <a:r>
              <a:rPr lang="zh-CN" altLang="en-US" sz="1600" b="1" dirty="0">
                <a:latin typeface="微软雅黑" pitchFamily="34" charset="-122"/>
                <a:ea typeface="微软雅黑" pitchFamily="34" charset="-122"/>
              </a:rPr>
              <a:t>基于</a:t>
            </a:r>
            <a:r>
              <a:rPr lang="en-US" altLang="zh-CN" sz="1600" b="1" dirty="0">
                <a:latin typeface="微软雅黑" pitchFamily="34" charset="-122"/>
                <a:ea typeface="微软雅黑" pitchFamily="34" charset="-122"/>
              </a:rPr>
              <a:t>TCP</a:t>
            </a:r>
            <a:r>
              <a:rPr lang="zh-CN" altLang="en-US" sz="1600" b="1" dirty="0">
                <a:latin typeface="微软雅黑" pitchFamily="34" charset="-122"/>
                <a:ea typeface="微软雅黑" pitchFamily="34" charset="-122"/>
              </a:rPr>
              <a:t>实现客户与服务器的通信。</a:t>
            </a:r>
            <a:endParaRPr lang="en-US" altLang="zh-CN" sz="1600" b="1" dirty="0">
              <a:latin typeface="微软雅黑" pitchFamily="34" charset="-122"/>
              <a:ea typeface="微软雅黑" pitchFamily="34" charset="-122"/>
            </a:endParaRPr>
          </a:p>
          <a:p>
            <a:pPr marL="285750" indent="-285750">
              <a:lnSpc>
                <a:spcPts val="2400"/>
              </a:lnSpc>
              <a:buClr>
                <a:srgbClr val="0066FF"/>
              </a:buClr>
              <a:buFont typeface="Wingdings" pitchFamily="2" charset="2"/>
              <a:buChar char="l"/>
            </a:pPr>
            <a:r>
              <a:rPr lang="en-US" altLang="zh-CN" sz="1600" b="1" dirty="0">
                <a:latin typeface="微软雅黑" pitchFamily="34" charset="-122"/>
                <a:ea typeface="微软雅黑" pitchFamily="34" charset="-122"/>
              </a:rPr>
              <a:t>IMAP</a:t>
            </a:r>
            <a:r>
              <a:rPr lang="zh-CN" altLang="en-US" sz="1600" b="1" dirty="0">
                <a:latin typeface="微软雅黑" pitchFamily="34" charset="-122"/>
                <a:ea typeface="微软雅黑" pitchFamily="34" charset="-122"/>
              </a:rPr>
              <a:t>是一个联机协议。</a:t>
            </a:r>
            <a:endParaRPr lang="en-US" altLang="zh-CN" sz="1600" b="1" dirty="0">
              <a:latin typeface="微软雅黑" pitchFamily="34" charset="-122"/>
              <a:ea typeface="微软雅黑" pitchFamily="34" charset="-122"/>
            </a:endParaRPr>
          </a:p>
        </p:txBody>
      </p:sp>
      <p:sp>
        <p:nvSpPr>
          <p:cNvPr id="39" name="AutoShape 5"/>
          <p:cNvSpPr>
            <a:spLocks noChangeArrowheads="1"/>
          </p:cNvSpPr>
          <p:nvPr/>
        </p:nvSpPr>
        <p:spPr bwMode="auto">
          <a:xfrm>
            <a:off x="556963" y="60985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0" name="Rectangle 6"/>
          <p:cNvSpPr>
            <a:spLocks noChangeArrowheads="1"/>
          </p:cNvSpPr>
          <p:nvPr/>
        </p:nvSpPr>
        <p:spPr bwMode="auto">
          <a:xfrm>
            <a:off x="3825141" y="576648"/>
            <a:ext cx="14863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IMAP </a:t>
            </a:r>
            <a:r>
              <a:rPr lang="zh-CN" altLang="en-US" sz="2000" b="1" dirty="0">
                <a:solidFill>
                  <a:schemeClr val="bg1"/>
                </a:solidFill>
                <a:latin typeface="微软雅黑" pitchFamily="34" charset="-122"/>
                <a:ea typeface="微软雅黑" pitchFamily="34" charset="-122"/>
              </a:rPr>
              <a:t>协议</a:t>
            </a:r>
          </a:p>
        </p:txBody>
      </p:sp>
      <p:sp>
        <p:nvSpPr>
          <p:cNvPr id="2"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607461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1991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709962" y="786700"/>
            <a:ext cx="17427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IMAP </a:t>
            </a:r>
            <a:r>
              <a:rPr lang="zh-CN" altLang="en-US" sz="2000" b="1" dirty="0">
                <a:solidFill>
                  <a:schemeClr val="bg1"/>
                </a:solidFill>
                <a:latin typeface="微软雅黑" pitchFamily="34" charset="-122"/>
                <a:ea typeface="微软雅黑" pitchFamily="34" charset="-122"/>
              </a:rPr>
              <a:t>的特点</a:t>
            </a:r>
          </a:p>
        </p:txBody>
      </p:sp>
      <p:sp>
        <p:nvSpPr>
          <p:cNvPr id="4" name="Rectangle 68"/>
          <p:cNvSpPr>
            <a:spLocks noChangeArrowheads="1"/>
          </p:cNvSpPr>
          <p:nvPr/>
        </p:nvSpPr>
        <p:spPr bwMode="auto">
          <a:xfrm>
            <a:off x="483810" y="1181001"/>
            <a:ext cx="828528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连接后只下载</a:t>
            </a:r>
            <a:r>
              <a:rPr lang="zh-CN" altLang="en-US" sz="2000" b="1" dirty="0">
                <a:solidFill>
                  <a:srgbClr val="CC00CC"/>
                </a:solidFill>
                <a:latin typeface="微软雅黑" pitchFamily="34" charset="-122"/>
                <a:ea typeface="微软雅黑" pitchFamily="34" charset="-122"/>
              </a:rPr>
              <a:t>邮件首部</a:t>
            </a:r>
            <a:r>
              <a:rPr lang="zh-CN" altLang="en-US" sz="2000" b="1" dirty="0">
                <a:latin typeface="微软雅黑" pitchFamily="34" charset="-122"/>
                <a:ea typeface="微软雅黑" pitchFamily="34" charset="-122"/>
              </a:rPr>
              <a:t>（部分下载）。</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用户直接在</a:t>
            </a:r>
            <a:r>
              <a:rPr lang="en-US" altLang="zh-CN" sz="2000" b="1" dirty="0">
                <a:latin typeface="微软雅黑" pitchFamily="34" charset="-122"/>
                <a:ea typeface="微软雅黑" pitchFamily="34" charset="-122"/>
              </a:rPr>
              <a:t>IMAP</a:t>
            </a:r>
            <a:r>
              <a:rPr lang="zh-CN" altLang="en-US" sz="2000" b="1" dirty="0">
                <a:latin typeface="微软雅黑" pitchFamily="34" charset="-122"/>
                <a:ea typeface="微软雅黑" pitchFamily="34" charset="-122"/>
              </a:rPr>
              <a:t>服务器上创建和管理文件夹。</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用户可以搜索邮件内容。</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用户可以在不同的地方使用不同的计算机随时上网阅读和处理自己的邮件。</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允许收信人只读取邮件中的某一个部分。</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solidFill>
                  <a:srgbClr val="CC00CC"/>
                </a:solidFill>
                <a:latin typeface="微软雅黑" pitchFamily="34" charset="-122"/>
                <a:ea typeface="微软雅黑" pitchFamily="34" charset="-122"/>
              </a:rPr>
              <a:t>缺点</a:t>
            </a:r>
            <a:r>
              <a:rPr lang="zh-CN" altLang="en-US" sz="2000" b="1" dirty="0">
                <a:latin typeface="微软雅黑" pitchFamily="34" charset="-122"/>
                <a:ea typeface="微软雅黑" pitchFamily="34" charset="-122"/>
              </a:rPr>
              <a:t>：要想查阅邮件，必须先联网。</a:t>
            </a:r>
          </a:p>
        </p:txBody>
      </p:sp>
    </p:spTree>
    <p:extLst>
      <p:ext uri="{BB962C8B-B14F-4D97-AF65-F5344CB8AC3E}">
        <p14:creationId xmlns:p14="http://schemas.microsoft.com/office/powerpoint/2010/main" val="3095756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94018"/>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280360" y="960807"/>
            <a:ext cx="26019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IMAP </a:t>
            </a:r>
            <a:r>
              <a:rPr lang="zh-CN" altLang="en-US" sz="2000" b="1" dirty="0">
                <a:solidFill>
                  <a:schemeClr val="bg1"/>
                </a:solidFill>
                <a:latin typeface="微软雅黑" pitchFamily="34" charset="-122"/>
                <a:ea typeface="微软雅黑" pitchFamily="34" charset="-122"/>
              </a:rPr>
              <a:t>与 </a:t>
            </a:r>
            <a:r>
              <a:rPr lang="en-US" altLang="zh-CN" sz="2000" b="1" dirty="0">
                <a:solidFill>
                  <a:schemeClr val="bg1"/>
                </a:solidFill>
                <a:latin typeface="微软雅黑" pitchFamily="34" charset="-122"/>
                <a:ea typeface="微软雅黑" pitchFamily="34" charset="-122"/>
              </a:rPr>
              <a:t>POP3 </a:t>
            </a:r>
            <a:r>
              <a:rPr lang="zh-CN" altLang="en-US" sz="2000" b="1" dirty="0">
                <a:solidFill>
                  <a:schemeClr val="bg1"/>
                </a:solidFill>
                <a:latin typeface="微软雅黑" pitchFamily="34" charset="-122"/>
                <a:ea typeface="微软雅黑" pitchFamily="34" charset="-122"/>
              </a:rPr>
              <a:t>比较</a:t>
            </a:r>
          </a:p>
        </p:txBody>
      </p:sp>
      <p:graphicFrame>
        <p:nvGraphicFramePr>
          <p:cNvPr id="7" name="表格 6"/>
          <p:cNvGraphicFramePr>
            <a:graphicFrameLocks noGrp="1"/>
          </p:cNvGraphicFramePr>
          <p:nvPr>
            <p:extLst>
              <p:ext uri="{D42A27DB-BD31-4B8C-83A1-F6EECF244321}">
                <p14:modId xmlns:p14="http://schemas.microsoft.com/office/powerpoint/2010/main" val="2113713998"/>
              </p:ext>
            </p:extLst>
          </p:nvPr>
        </p:nvGraphicFramePr>
        <p:xfrm>
          <a:off x="556963" y="1504701"/>
          <a:ext cx="8048775" cy="2548154"/>
        </p:xfrm>
        <a:graphic>
          <a:graphicData uri="http://schemas.openxmlformats.org/drawingml/2006/table">
            <a:tbl>
              <a:tblPr firstRow="1" bandRow="1">
                <a:tableStyleId>{5C22544A-7EE6-4342-B048-85BDC9FD1C3A}</a:tableStyleId>
              </a:tblPr>
              <a:tblGrid>
                <a:gridCol w="1354838">
                  <a:extLst>
                    <a:ext uri="{9D8B030D-6E8A-4147-A177-3AD203B41FA5}">
                      <a16:colId xmlns:a16="http://schemas.microsoft.com/office/drawing/2014/main" val="20000"/>
                    </a:ext>
                  </a:extLst>
                </a:gridCol>
                <a:gridCol w="3025325">
                  <a:extLst>
                    <a:ext uri="{9D8B030D-6E8A-4147-A177-3AD203B41FA5}">
                      <a16:colId xmlns:a16="http://schemas.microsoft.com/office/drawing/2014/main" val="20001"/>
                    </a:ext>
                  </a:extLst>
                </a:gridCol>
                <a:gridCol w="2279548">
                  <a:extLst>
                    <a:ext uri="{9D8B030D-6E8A-4147-A177-3AD203B41FA5}">
                      <a16:colId xmlns:a16="http://schemas.microsoft.com/office/drawing/2014/main" val="20002"/>
                    </a:ext>
                  </a:extLst>
                </a:gridCol>
                <a:gridCol w="1389064">
                  <a:extLst>
                    <a:ext uri="{9D8B030D-6E8A-4147-A177-3AD203B41FA5}">
                      <a16:colId xmlns:a16="http://schemas.microsoft.com/office/drawing/2014/main" val="20003"/>
                    </a:ext>
                  </a:extLst>
                </a:gridCol>
              </a:tblGrid>
              <a:tr h="364022">
                <a:tc>
                  <a:txBody>
                    <a:bodyPr/>
                    <a:lstStyle/>
                    <a:p>
                      <a:pPr algn="ctr"/>
                      <a:r>
                        <a:rPr lang="zh-CN" altLang="en-US" sz="1600" b="1" dirty="0">
                          <a:latin typeface="微软雅黑" pitchFamily="34" charset="-122"/>
                          <a:ea typeface="微软雅黑" pitchFamily="34" charset="-122"/>
                        </a:rPr>
                        <a:t>操作位置</a:t>
                      </a:r>
                    </a:p>
                  </a:txBody>
                  <a:tcPr anchor="ctr">
                    <a:solidFill>
                      <a:srgbClr val="0066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dirty="0">
                          <a:latin typeface="微软雅黑" pitchFamily="34" charset="-122"/>
                          <a:ea typeface="微软雅黑" pitchFamily="34" charset="-122"/>
                        </a:rPr>
                        <a:t>操作内容</a:t>
                      </a:r>
                    </a:p>
                  </a:txBody>
                  <a:tcPr anchor="ctr">
                    <a:solidFill>
                      <a:srgbClr val="0066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a:latin typeface="微软雅黑" pitchFamily="34" charset="-122"/>
                          <a:ea typeface="微软雅黑" pitchFamily="34" charset="-122"/>
                        </a:rPr>
                        <a:t>IMAP</a:t>
                      </a:r>
                    </a:p>
                  </a:txBody>
                  <a:tcPr anchor="ctr">
                    <a:solidFill>
                      <a:srgbClr val="0066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a:latin typeface="微软雅黑" pitchFamily="34" charset="-122"/>
                          <a:ea typeface="微软雅黑" pitchFamily="34" charset="-122"/>
                        </a:rPr>
                        <a:t>POP3</a:t>
                      </a:r>
                      <a:endParaRPr lang="zh-CN" altLang="en-US" sz="1600" b="1" dirty="0">
                        <a:latin typeface="微软雅黑" pitchFamily="34" charset="-122"/>
                        <a:ea typeface="微软雅黑" pitchFamily="34" charset="-122"/>
                      </a:endParaRPr>
                    </a:p>
                  </a:txBody>
                  <a:tcPr anchor="ctr">
                    <a:solidFill>
                      <a:srgbClr val="0066FF"/>
                    </a:solidFill>
                  </a:tcPr>
                </a:tc>
                <a:extLst>
                  <a:ext uri="{0D108BD9-81ED-4DB2-BD59-A6C34878D82A}">
                    <a16:rowId xmlns:a16="http://schemas.microsoft.com/office/drawing/2014/main" val="10000"/>
                  </a:ext>
                </a:extLst>
              </a:tr>
              <a:tr h="364022">
                <a:tc>
                  <a:txBody>
                    <a:bodyPr/>
                    <a:lstStyle/>
                    <a:p>
                      <a:pPr algn="l"/>
                      <a:r>
                        <a:rPr lang="zh-CN" altLang="en-US" sz="1400" b="1" dirty="0">
                          <a:latin typeface="微软雅黑" pitchFamily="34" charset="-122"/>
                          <a:ea typeface="微软雅黑" pitchFamily="34" charset="-122"/>
                        </a:rPr>
                        <a:t>收件箱 </a:t>
                      </a:r>
                    </a:p>
                  </a:txBody>
                  <a:tcPr anchor="ctr"/>
                </a:tc>
                <a:tc>
                  <a:txBody>
                    <a:bodyPr/>
                    <a:lstStyle/>
                    <a:p>
                      <a:pPr algn="l"/>
                      <a:r>
                        <a:rPr lang="zh-CN" altLang="en-US" sz="1400" b="1" dirty="0">
                          <a:latin typeface="微软雅黑" pitchFamily="34" charset="-122"/>
                          <a:ea typeface="微软雅黑" pitchFamily="34" charset="-122"/>
                        </a:rPr>
                        <a:t>阅读、标记、移动、删除邮件等 </a:t>
                      </a:r>
                    </a:p>
                  </a:txBody>
                  <a:tcPr anchor="ctr"/>
                </a:tc>
                <a:tc>
                  <a:txBody>
                    <a:bodyPr/>
                    <a:lstStyle/>
                    <a:p>
                      <a:pPr algn="l"/>
                      <a:r>
                        <a:rPr lang="zh-CN" altLang="en-US" sz="1400" b="1" dirty="0">
                          <a:latin typeface="微软雅黑" pitchFamily="34" charset="-122"/>
                          <a:ea typeface="微软雅黑" pitchFamily="34" charset="-122"/>
                        </a:rPr>
                        <a:t>客户端与邮箱更新同步 </a:t>
                      </a:r>
                    </a:p>
                  </a:txBody>
                  <a:tcPr anchor="ctr"/>
                </a:tc>
                <a:tc>
                  <a:txBody>
                    <a:bodyPr/>
                    <a:lstStyle/>
                    <a:p>
                      <a:pPr algn="l"/>
                      <a:r>
                        <a:rPr lang="zh-CN" altLang="en-US" sz="1400" b="1" dirty="0">
                          <a:latin typeface="微软雅黑" pitchFamily="34" charset="-122"/>
                          <a:ea typeface="微软雅黑" pitchFamily="34" charset="-122"/>
                        </a:rPr>
                        <a:t>仅在客户端内</a:t>
                      </a:r>
                    </a:p>
                  </a:txBody>
                  <a:tcPr anchor="ctr"/>
                </a:tc>
                <a:extLst>
                  <a:ext uri="{0D108BD9-81ED-4DB2-BD59-A6C34878D82A}">
                    <a16:rowId xmlns:a16="http://schemas.microsoft.com/office/drawing/2014/main" val="10001"/>
                  </a:ext>
                </a:extLst>
              </a:tr>
              <a:tr h="364022">
                <a:tc>
                  <a:txBody>
                    <a:bodyPr/>
                    <a:lstStyle/>
                    <a:p>
                      <a:pPr algn="l"/>
                      <a:r>
                        <a:rPr lang="zh-CN" altLang="en-US" sz="1400" b="1" dirty="0">
                          <a:latin typeface="微软雅黑" pitchFamily="34" charset="-122"/>
                          <a:ea typeface="微软雅黑" pitchFamily="34" charset="-122"/>
                        </a:rPr>
                        <a:t>发件箱</a:t>
                      </a:r>
                    </a:p>
                  </a:txBody>
                  <a:tcPr anchor="ctr">
                    <a:solidFill>
                      <a:srgbClr val="00FFCC"/>
                    </a:solidFill>
                  </a:tcPr>
                </a:tc>
                <a:tc>
                  <a:txBody>
                    <a:bodyPr/>
                    <a:lstStyle/>
                    <a:p>
                      <a:pPr algn="l"/>
                      <a:r>
                        <a:rPr lang="zh-CN" altLang="en-US" sz="1400" b="1" dirty="0">
                          <a:latin typeface="微软雅黑" pitchFamily="34" charset="-122"/>
                          <a:ea typeface="微软雅黑" pitchFamily="34" charset="-122"/>
                        </a:rPr>
                        <a:t>保存到已发送 </a:t>
                      </a:r>
                    </a:p>
                  </a:txBody>
                  <a:tcPr anchor="ctr">
                    <a:solidFill>
                      <a:srgbClr val="00FFCC"/>
                    </a:solidFill>
                  </a:tcPr>
                </a:tc>
                <a:tc>
                  <a:txBody>
                    <a:bodyPr/>
                    <a:lstStyle/>
                    <a:p>
                      <a:pPr algn="l"/>
                      <a:r>
                        <a:rPr lang="zh-CN" altLang="en-US" sz="1400" b="1" dirty="0">
                          <a:latin typeface="微软雅黑" pitchFamily="34" charset="-122"/>
                          <a:ea typeface="微软雅黑" pitchFamily="34" charset="-122"/>
                        </a:rPr>
                        <a:t>客户端与邮箱更新同步 </a:t>
                      </a:r>
                    </a:p>
                  </a:txBody>
                  <a:tcPr anchor="ctr">
                    <a:solidFill>
                      <a:srgbClr val="00FFCC"/>
                    </a:solidFill>
                  </a:tcPr>
                </a:tc>
                <a:tc>
                  <a:txBody>
                    <a:bodyPr/>
                    <a:lstStyle/>
                    <a:p>
                      <a:pPr algn="l"/>
                      <a:r>
                        <a:rPr lang="zh-CN" altLang="en-US" sz="1400" b="1" dirty="0">
                          <a:latin typeface="微软雅黑" pitchFamily="34" charset="-122"/>
                          <a:ea typeface="微软雅黑" pitchFamily="34" charset="-122"/>
                        </a:rPr>
                        <a:t>仅在客户端内</a:t>
                      </a:r>
                    </a:p>
                  </a:txBody>
                  <a:tcPr anchor="ctr">
                    <a:solidFill>
                      <a:srgbClr val="00FFCC"/>
                    </a:solidFill>
                  </a:tcPr>
                </a:tc>
                <a:extLst>
                  <a:ext uri="{0D108BD9-81ED-4DB2-BD59-A6C34878D82A}">
                    <a16:rowId xmlns:a16="http://schemas.microsoft.com/office/drawing/2014/main" val="10002"/>
                  </a:ext>
                </a:extLst>
              </a:tr>
              <a:tr h="364022">
                <a:tc>
                  <a:txBody>
                    <a:bodyPr/>
                    <a:lstStyle/>
                    <a:p>
                      <a:pPr algn="l"/>
                      <a:r>
                        <a:rPr lang="zh-CN" altLang="en-US" sz="1400" b="1" dirty="0">
                          <a:latin typeface="微软雅黑" pitchFamily="34" charset="-122"/>
                          <a:ea typeface="微软雅黑" pitchFamily="34" charset="-122"/>
                        </a:rPr>
                        <a:t>创建文件夹 </a:t>
                      </a:r>
                    </a:p>
                  </a:txBody>
                  <a:tcPr anchor="ctr"/>
                </a:tc>
                <a:tc>
                  <a:txBody>
                    <a:bodyPr/>
                    <a:lstStyle/>
                    <a:p>
                      <a:pPr algn="l"/>
                      <a:r>
                        <a:rPr lang="zh-CN" altLang="en-US" sz="1400" b="1" dirty="0">
                          <a:latin typeface="微软雅黑" pitchFamily="34" charset="-122"/>
                          <a:ea typeface="微软雅黑" pitchFamily="34" charset="-122"/>
                        </a:rPr>
                        <a:t>新建自定义的文件夹 </a:t>
                      </a:r>
                    </a:p>
                  </a:txBody>
                  <a:tcPr anchor="ctr"/>
                </a:tc>
                <a:tc>
                  <a:txBody>
                    <a:bodyPr/>
                    <a:lstStyle/>
                    <a:p>
                      <a:pPr algn="l"/>
                      <a:r>
                        <a:rPr lang="zh-CN" altLang="en-US" sz="1400" b="1" dirty="0">
                          <a:latin typeface="微软雅黑" pitchFamily="34" charset="-122"/>
                          <a:ea typeface="微软雅黑" pitchFamily="34" charset="-122"/>
                        </a:rPr>
                        <a:t>客户端与邮箱更新同步 </a:t>
                      </a:r>
                    </a:p>
                  </a:txBody>
                  <a:tcPr anchor="ctr"/>
                </a:tc>
                <a:tc>
                  <a:txBody>
                    <a:bodyPr/>
                    <a:lstStyle/>
                    <a:p>
                      <a:pPr algn="l"/>
                      <a:r>
                        <a:rPr lang="zh-CN" altLang="en-US" sz="1400" b="1" dirty="0">
                          <a:latin typeface="微软雅黑" pitchFamily="34" charset="-122"/>
                          <a:ea typeface="微软雅黑" pitchFamily="34" charset="-122"/>
                        </a:rPr>
                        <a:t>仅在客户端内</a:t>
                      </a:r>
                    </a:p>
                  </a:txBody>
                  <a:tcPr anchor="ctr"/>
                </a:tc>
                <a:extLst>
                  <a:ext uri="{0D108BD9-81ED-4DB2-BD59-A6C34878D82A}">
                    <a16:rowId xmlns:a16="http://schemas.microsoft.com/office/drawing/2014/main" val="10003"/>
                  </a:ext>
                </a:extLst>
              </a:tr>
              <a:tr h="364022">
                <a:tc>
                  <a:txBody>
                    <a:bodyPr/>
                    <a:lstStyle/>
                    <a:p>
                      <a:pPr algn="l"/>
                      <a:r>
                        <a:rPr lang="zh-CN" altLang="en-US" sz="1400" b="1" dirty="0">
                          <a:latin typeface="微软雅黑" pitchFamily="34" charset="-122"/>
                          <a:ea typeface="微软雅黑" pitchFamily="34" charset="-122"/>
                        </a:rPr>
                        <a:t>草稿 </a:t>
                      </a:r>
                    </a:p>
                  </a:txBody>
                  <a:tcPr anchor="ctr">
                    <a:solidFill>
                      <a:srgbClr val="00FFCC"/>
                    </a:solidFill>
                  </a:tcPr>
                </a:tc>
                <a:tc>
                  <a:txBody>
                    <a:bodyPr/>
                    <a:lstStyle/>
                    <a:p>
                      <a:pPr algn="l"/>
                      <a:r>
                        <a:rPr lang="zh-CN" altLang="en-US" sz="1400" b="1" dirty="0">
                          <a:latin typeface="微软雅黑" pitchFamily="34" charset="-122"/>
                          <a:ea typeface="微软雅黑" pitchFamily="34" charset="-122"/>
                        </a:rPr>
                        <a:t>保存草稿 </a:t>
                      </a:r>
                    </a:p>
                  </a:txBody>
                  <a:tcPr anchor="ctr">
                    <a:solidFill>
                      <a:srgbClr val="00FFCC"/>
                    </a:solidFill>
                  </a:tcPr>
                </a:tc>
                <a:tc>
                  <a:txBody>
                    <a:bodyPr/>
                    <a:lstStyle/>
                    <a:p>
                      <a:pPr algn="l"/>
                      <a:r>
                        <a:rPr lang="zh-CN" altLang="en-US" sz="1400" b="1" dirty="0">
                          <a:latin typeface="微软雅黑" pitchFamily="34" charset="-122"/>
                          <a:ea typeface="微软雅黑" pitchFamily="34" charset="-122"/>
                        </a:rPr>
                        <a:t>客户端与邮箱更新同步 </a:t>
                      </a:r>
                    </a:p>
                  </a:txBody>
                  <a:tcPr anchor="ctr">
                    <a:solidFill>
                      <a:srgbClr val="00FFCC"/>
                    </a:solidFill>
                  </a:tcPr>
                </a:tc>
                <a:tc>
                  <a:txBody>
                    <a:bodyPr/>
                    <a:lstStyle/>
                    <a:p>
                      <a:pPr algn="l"/>
                      <a:r>
                        <a:rPr lang="zh-CN" altLang="en-US" sz="1400" b="1" dirty="0">
                          <a:latin typeface="微软雅黑" pitchFamily="34" charset="-122"/>
                          <a:ea typeface="微软雅黑" pitchFamily="34" charset="-122"/>
                        </a:rPr>
                        <a:t>仅在客户端内</a:t>
                      </a:r>
                    </a:p>
                  </a:txBody>
                  <a:tcPr anchor="ctr">
                    <a:solidFill>
                      <a:srgbClr val="00FFCC"/>
                    </a:solidFill>
                  </a:tcPr>
                </a:tc>
                <a:extLst>
                  <a:ext uri="{0D108BD9-81ED-4DB2-BD59-A6C34878D82A}">
                    <a16:rowId xmlns:a16="http://schemas.microsoft.com/office/drawing/2014/main" val="10004"/>
                  </a:ext>
                </a:extLst>
              </a:tr>
              <a:tr h="364022">
                <a:tc>
                  <a:txBody>
                    <a:bodyPr/>
                    <a:lstStyle/>
                    <a:p>
                      <a:pPr algn="l"/>
                      <a:r>
                        <a:rPr lang="zh-CN" altLang="en-US" sz="1400" b="1" dirty="0">
                          <a:latin typeface="微软雅黑" pitchFamily="34" charset="-122"/>
                          <a:ea typeface="微软雅黑" pitchFamily="34" charset="-122"/>
                        </a:rPr>
                        <a:t>垃圾文件夹 </a:t>
                      </a:r>
                    </a:p>
                  </a:txBody>
                  <a:tcPr anchor="ctr"/>
                </a:tc>
                <a:tc>
                  <a:txBody>
                    <a:bodyPr/>
                    <a:lstStyle/>
                    <a:p>
                      <a:pPr algn="l"/>
                      <a:r>
                        <a:rPr lang="zh-CN" altLang="en-US" sz="1400" b="1" dirty="0">
                          <a:latin typeface="微软雅黑" pitchFamily="34" charset="-122"/>
                          <a:ea typeface="微软雅黑" pitchFamily="34" charset="-122"/>
                        </a:rPr>
                        <a:t>接收并移入垃圾文件夹的邮件 </a:t>
                      </a:r>
                    </a:p>
                  </a:txBody>
                  <a:tcPr anchor="ctr"/>
                </a:tc>
                <a:tc>
                  <a:txBody>
                    <a:bodyPr/>
                    <a:lstStyle/>
                    <a:p>
                      <a:pPr algn="l"/>
                      <a:r>
                        <a:rPr lang="zh-CN" altLang="en-US" sz="1400" b="1" dirty="0">
                          <a:latin typeface="微软雅黑" pitchFamily="34" charset="-122"/>
                          <a:ea typeface="微软雅黑" pitchFamily="34" charset="-122"/>
                        </a:rPr>
                        <a:t>支持 </a:t>
                      </a:r>
                    </a:p>
                  </a:txBody>
                  <a:tcPr anchor="ctr"/>
                </a:tc>
                <a:tc>
                  <a:txBody>
                    <a:bodyPr/>
                    <a:lstStyle/>
                    <a:p>
                      <a:pPr algn="l"/>
                      <a:r>
                        <a:rPr lang="zh-CN" altLang="en-US" sz="1400" b="1" dirty="0">
                          <a:latin typeface="微软雅黑" pitchFamily="34" charset="-122"/>
                          <a:ea typeface="微软雅黑" pitchFamily="34" charset="-122"/>
                        </a:rPr>
                        <a:t>不支持 </a:t>
                      </a:r>
                    </a:p>
                  </a:txBody>
                  <a:tcPr anchor="ctr"/>
                </a:tc>
                <a:extLst>
                  <a:ext uri="{0D108BD9-81ED-4DB2-BD59-A6C34878D82A}">
                    <a16:rowId xmlns:a16="http://schemas.microsoft.com/office/drawing/2014/main" val="10005"/>
                  </a:ext>
                </a:extLst>
              </a:tr>
              <a:tr h="364022">
                <a:tc>
                  <a:txBody>
                    <a:bodyPr/>
                    <a:lstStyle/>
                    <a:p>
                      <a:pPr algn="l"/>
                      <a:r>
                        <a:rPr lang="zh-CN" altLang="en-US" sz="1400" b="1" dirty="0">
                          <a:latin typeface="微软雅黑" pitchFamily="34" charset="-122"/>
                          <a:ea typeface="微软雅黑" pitchFamily="34" charset="-122"/>
                        </a:rPr>
                        <a:t>广告邮件 </a:t>
                      </a:r>
                    </a:p>
                  </a:txBody>
                  <a:tcPr anchor="ctr">
                    <a:solidFill>
                      <a:srgbClr val="00FFCC"/>
                    </a:solidFill>
                  </a:tcPr>
                </a:tc>
                <a:tc>
                  <a:txBody>
                    <a:bodyPr/>
                    <a:lstStyle/>
                    <a:p>
                      <a:pPr algn="l"/>
                      <a:r>
                        <a:rPr lang="zh-CN" altLang="en-US" sz="1400" b="1" dirty="0">
                          <a:latin typeface="微软雅黑" pitchFamily="34" charset="-122"/>
                          <a:ea typeface="微软雅黑" pitchFamily="34" charset="-122"/>
                        </a:rPr>
                        <a:t>接收并移入广告邮件夹的邮</a:t>
                      </a:r>
                    </a:p>
                  </a:txBody>
                  <a:tcPr anchor="ctr">
                    <a:solidFill>
                      <a:srgbClr val="00FFCC"/>
                    </a:solidFill>
                  </a:tcPr>
                </a:tc>
                <a:tc>
                  <a:txBody>
                    <a:bodyPr/>
                    <a:lstStyle/>
                    <a:p>
                      <a:pPr algn="l"/>
                      <a:r>
                        <a:rPr lang="zh-CN" altLang="en-US" sz="1400" b="1" dirty="0">
                          <a:latin typeface="微软雅黑" pitchFamily="34" charset="-122"/>
                          <a:ea typeface="微软雅黑" pitchFamily="34" charset="-122"/>
                        </a:rPr>
                        <a:t>支持 </a:t>
                      </a:r>
                    </a:p>
                  </a:txBody>
                  <a:tcPr anchor="ctr">
                    <a:solidFill>
                      <a:srgbClr val="00FFCC"/>
                    </a:solidFill>
                  </a:tcPr>
                </a:tc>
                <a:tc>
                  <a:txBody>
                    <a:bodyPr/>
                    <a:lstStyle/>
                    <a:p>
                      <a:pPr algn="l"/>
                      <a:r>
                        <a:rPr lang="zh-CN" altLang="en-US" sz="1400" b="1" dirty="0">
                          <a:latin typeface="微软雅黑" pitchFamily="34" charset="-122"/>
                          <a:ea typeface="微软雅黑" pitchFamily="34" charset="-122"/>
                        </a:rPr>
                        <a:t>不支持 </a:t>
                      </a:r>
                    </a:p>
                  </a:txBody>
                  <a:tcPr anchor="ctr">
                    <a:solidFill>
                      <a:srgbClr val="00FFCC"/>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06501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75472"/>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280360" y="642261"/>
            <a:ext cx="26019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IMAP </a:t>
            </a:r>
            <a:r>
              <a:rPr lang="zh-CN" altLang="en-US" sz="2000" b="1" dirty="0">
                <a:solidFill>
                  <a:schemeClr val="bg1"/>
                </a:solidFill>
                <a:latin typeface="微软雅黑" pitchFamily="34" charset="-122"/>
                <a:ea typeface="微软雅黑" pitchFamily="34" charset="-122"/>
              </a:rPr>
              <a:t>与 </a:t>
            </a:r>
            <a:r>
              <a:rPr lang="en-US" altLang="zh-CN" sz="2000" b="1" dirty="0">
                <a:solidFill>
                  <a:schemeClr val="bg1"/>
                </a:solidFill>
                <a:latin typeface="微软雅黑" pitchFamily="34" charset="-122"/>
                <a:ea typeface="微软雅黑" pitchFamily="34" charset="-122"/>
              </a:rPr>
              <a:t>POP3 </a:t>
            </a:r>
            <a:r>
              <a:rPr lang="zh-CN" altLang="en-US" sz="2000" b="1" dirty="0">
                <a:solidFill>
                  <a:schemeClr val="bg1"/>
                </a:solidFill>
                <a:latin typeface="微软雅黑" pitchFamily="34" charset="-122"/>
                <a:ea typeface="微软雅黑" pitchFamily="34" charset="-122"/>
              </a:rPr>
              <a:t>比较</a:t>
            </a:r>
          </a:p>
        </p:txBody>
      </p:sp>
      <p:sp>
        <p:nvSpPr>
          <p:cNvPr id="5" name="圆角矩形 4"/>
          <p:cNvSpPr/>
          <p:nvPr/>
        </p:nvSpPr>
        <p:spPr>
          <a:xfrm>
            <a:off x="556963" y="1124609"/>
            <a:ext cx="8048776" cy="318434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9"/>
          <p:cNvSpPr>
            <a:spLocks noChangeArrowheads="1"/>
          </p:cNvSpPr>
          <p:nvPr/>
        </p:nvSpPr>
        <p:spPr bwMode="auto">
          <a:xfrm>
            <a:off x="2464906" y="1279605"/>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r>
              <a:rPr kumimoji="0" lang="zh-CN" altLang="en-US" sz="1200" b="1" dirty="0">
                <a:solidFill>
                  <a:srgbClr val="25221E"/>
                </a:solidFill>
                <a:latin typeface="微软雅黑" pitchFamily="34" charset="-122"/>
                <a:ea typeface="微软雅黑" pitchFamily="34" charset="-122"/>
              </a:rPr>
              <a:t>邮件服务器</a:t>
            </a:r>
          </a:p>
        </p:txBody>
      </p:sp>
      <p:pic>
        <p:nvPicPr>
          <p:cNvPr id="3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0620" y="1675669"/>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9"/>
          <p:cNvSpPr>
            <a:spLocks noChangeArrowheads="1"/>
          </p:cNvSpPr>
          <p:nvPr/>
        </p:nvSpPr>
        <p:spPr bwMode="auto">
          <a:xfrm>
            <a:off x="2464906" y="2728388"/>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r>
              <a:rPr kumimoji="0" lang="zh-CN" altLang="en-US" sz="1200" b="1" dirty="0">
                <a:solidFill>
                  <a:srgbClr val="25221E"/>
                </a:solidFill>
                <a:latin typeface="微软雅黑" pitchFamily="34" charset="-122"/>
                <a:ea typeface="微软雅黑" pitchFamily="34" charset="-122"/>
              </a:rPr>
              <a:t>邮件服务器</a:t>
            </a:r>
          </a:p>
        </p:txBody>
      </p:sp>
      <p:pic>
        <p:nvPicPr>
          <p:cNvPr id="5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9314" y="2612211"/>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6444" y="3119825"/>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9314" y="3628837"/>
            <a:ext cx="407130" cy="407130"/>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直接连接符 55"/>
          <p:cNvCxnSpPr>
            <a:stCxn id="11" idx="3"/>
          </p:cNvCxnSpPr>
          <p:nvPr/>
        </p:nvCxnSpPr>
        <p:spPr>
          <a:xfrm>
            <a:off x="2986409" y="1901124"/>
            <a:ext cx="1165177"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7" name="直接连接符 56"/>
          <p:cNvCxnSpPr>
            <a:endCxn id="37" idx="1"/>
          </p:cNvCxnSpPr>
          <p:nvPr/>
        </p:nvCxnSpPr>
        <p:spPr>
          <a:xfrm>
            <a:off x="4882375" y="1879234"/>
            <a:ext cx="189824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 name="Group 50"/>
          <p:cNvGrpSpPr>
            <a:grpSpLocks noChangeAspect="1"/>
          </p:cNvGrpSpPr>
          <p:nvPr/>
        </p:nvGrpSpPr>
        <p:grpSpPr bwMode="auto">
          <a:xfrm>
            <a:off x="2590426" y="1507498"/>
            <a:ext cx="478479" cy="734218"/>
            <a:chOff x="3104" y="1028"/>
            <a:chExt cx="406" cy="623"/>
          </a:xfrm>
        </p:grpSpPr>
        <p:sp>
          <p:nvSpPr>
            <p:cNvPr id="9" name="AutoShape 51"/>
            <p:cNvSpPr>
              <a:spLocks noChangeAspect="1" noChangeArrowheads="1" noTextEdit="1"/>
            </p:cNvSpPr>
            <p:nvPr/>
          </p:nvSpPr>
          <p:spPr bwMode="auto">
            <a:xfrm>
              <a:off x="3104" y="1028"/>
              <a:ext cx="406"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 name="Freeform 52"/>
            <p:cNvSpPr>
              <a:spLocks/>
            </p:cNvSpPr>
            <p:nvPr/>
          </p:nvSpPr>
          <p:spPr bwMode="auto">
            <a:xfrm>
              <a:off x="3104" y="1028"/>
              <a:ext cx="406" cy="623"/>
            </a:xfrm>
            <a:custGeom>
              <a:avLst/>
              <a:gdLst>
                <a:gd name="T0" fmla="*/ 406 w 10555"/>
                <a:gd name="T1" fmla="*/ 0 h 16198"/>
                <a:gd name="T2" fmla="*/ 406 w 10555"/>
                <a:gd name="T3" fmla="*/ 579 h 16198"/>
                <a:gd name="T4" fmla="*/ 336 w 10555"/>
                <a:gd name="T5" fmla="*/ 623 h 16198"/>
                <a:gd name="T6" fmla="*/ 0 w 10555"/>
                <a:gd name="T7" fmla="*/ 623 h 16198"/>
                <a:gd name="T8" fmla="*/ 0 w 10555"/>
                <a:gd name="T9" fmla="*/ 45 h 16198"/>
                <a:gd name="T10" fmla="*/ 70 w 10555"/>
                <a:gd name="T11" fmla="*/ 0 h 16198"/>
                <a:gd name="T12" fmla="*/ 406 w 10555"/>
                <a:gd name="T13" fmla="*/ 0 h 16198"/>
                <a:gd name="T14" fmla="*/ 406 w 10555"/>
                <a:gd name="T15" fmla="*/ 0 h 16198"/>
                <a:gd name="T16" fmla="*/ 406 w 10555"/>
                <a:gd name="T17" fmla="*/ 0 h 16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5" h="16198">
                  <a:moveTo>
                    <a:pt x="10555" y="0"/>
                  </a:moveTo>
                  <a:lnTo>
                    <a:pt x="10555" y="15043"/>
                  </a:lnTo>
                  <a:lnTo>
                    <a:pt x="8741" y="16198"/>
                  </a:lnTo>
                  <a:lnTo>
                    <a:pt x="0" y="16198"/>
                  </a:lnTo>
                  <a:lnTo>
                    <a:pt x="0" y="1157"/>
                  </a:lnTo>
                  <a:lnTo>
                    <a:pt x="1812" y="0"/>
                  </a:lnTo>
                  <a:lnTo>
                    <a:pt x="10555" y="0"/>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Rectangle 53"/>
            <p:cNvSpPr>
              <a:spLocks noChangeArrowheads="1"/>
            </p:cNvSpPr>
            <p:nvPr/>
          </p:nvSpPr>
          <p:spPr bwMode="auto">
            <a:xfrm>
              <a:off x="3104" y="1073"/>
              <a:ext cx="336" cy="57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12" name="Freeform 54"/>
            <p:cNvSpPr>
              <a:spLocks/>
            </p:cNvSpPr>
            <p:nvPr/>
          </p:nvSpPr>
          <p:spPr bwMode="auto">
            <a:xfrm>
              <a:off x="3440" y="1028"/>
              <a:ext cx="70" cy="623"/>
            </a:xfrm>
            <a:custGeom>
              <a:avLst/>
              <a:gdLst>
                <a:gd name="T0" fmla="*/ 70 w 1814"/>
                <a:gd name="T1" fmla="*/ 0 h 16198"/>
                <a:gd name="T2" fmla="*/ 0 w 1814"/>
                <a:gd name="T3" fmla="*/ 45 h 16198"/>
                <a:gd name="T4" fmla="*/ 0 w 1814"/>
                <a:gd name="T5" fmla="*/ 623 h 16198"/>
                <a:gd name="T6" fmla="*/ 70 w 1814"/>
                <a:gd name="T7" fmla="*/ 579 h 16198"/>
                <a:gd name="T8" fmla="*/ 70 w 1814"/>
                <a:gd name="T9" fmla="*/ 0 h 16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4" h="16198">
                  <a:moveTo>
                    <a:pt x="1814" y="0"/>
                  </a:moveTo>
                  <a:lnTo>
                    <a:pt x="0" y="1157"/>
                  </a:lnTo>
                  <a:lnTo>
                    <a:pt x="0" y="16198"/>
                  </a:lnTo>
                  <a:lnTo>
                    <a:pt x="1814" y="15043"/>
                  </a:lnTo>
                  <a:lnTo>
                    <a:pt x="1814" y="0"/>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55"/>
            <p:cNvSpPr>
              <a:spLocks/>
            </p:cNvSpPr>
            <p:nvPr/>
          </p:nvSpPr>
          <p:spPr bwMode="auto">
            <a:xfrm>
              <a:off x="3104" y="1028"/>
              <a:ext cx="406" cy="45"/>
            </a:xfrm>
            <a:custGeom>
              <a:avLst/>
              <a:gdLst>
                <a:gd name="T0" fmla="*/ 0 w 10555"/>
                <a:gd name="T1" fmla="*/ 45 h 1157"/>
                <a:gd name="T2" fmla="*/ 336 w 10555"/>
                <a:gd name="T3" fmla="*/ 45 h 1157"/>
                <a:gd name="T4" fmla="*/ 406 w 10555"/>
                <a:gd name="T5" fmla="*/ 0 h 1157"/>
                <a:gd name="T6" fmla="*/ 70 w 10555"/>
                <a:gd name="T7" fmla="*/ 0 h 1157"/>
                <a:gd name="T8" fmla="*/ 0 w 10555"/>
                <a:gd name="T9" fmla="*/ 45 h 1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55" h="1157">
                  <a:moveTo>
                    <a:pt x="0" y="1157"/>
                  </a:moveTo>
                  <a:lnTo>
                    <a:pt x="8741" y="1157"/>
                  </a:lnTo>
                  <a:lnTo>
                    <a:pt x="10555" y="0"/>
                  </a:lnTo>
                  <a:lnTo>
                    <a:pt x="1812" y="0"/>
                  </a:lnTo>
                  <a:lnTo>
                    <a:pt x="0" y="1157"/>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Rectangle 56"/>
            <p:cNvSpPr>
              <a:spLocks noChangeArrowheads="1"/>
            </p:cNvSpPr>
            <p:nvPr/>
          </p:nvSpPr>
          <p:spPr bwMode="auto">
            <a:xfrm>
              <a:off x="3104" y="1268"/>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15" name="Rectangle 57"/>
            <p:cNvSpPr>
              <a:spLocks noChangeArrowheads="1"/>
            </p:cNvSpPr>
            <p:nvPr/>
          </p:nvSpPr>
          <p:spPr bwMode="auto">
            <a:xfrm>
              <a:off x="3104" y="1294"/>
              <a:ext cx="336" cy="25"/>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16" name="Rectangle 58"/>
            <p:cNvSpPr>
              <a:spLocks noChangeArrowheads="1"/>
            </p:cNvSpPr>
            <p:nvPr/>
          </p:nvSpPr>
          <p:spPr bwMode="auto">
            <a:xfrm>
              <a:off x="3104" y="1151"/>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17" name="Rectangle 59"/>
            <p:cNvSpPr>
              <a:spLocks noChangeArrowheads="1"/>
            </p:cNvSpPr>
            <p:nvPr/>
          </p:nvSpPr>
          <p:spPr bwMode="auto">
            <a:xfrm>
              <a:off x="3104" y="1176"/>
              <a:ext cx="336"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18" name="Freeform 60"/>
            <p:cNvSpPr>
              <a:spLocks noEditPoints="1"/>
            </p:cNvSpPr>
            <p:nvPr/>
          </p:nvSpPr>
          <p:spPr bwMode="auto">
            <a:xfrm>
              <a:off x="3159" y="1374"/>
              <a:ext cx="241" cy="233"/>
            </a:xfrm>
            <a:custGeom>
              <a:avLst/>
              <a:gdLst>
                <a:gd name="T0" fmla="*/ 121 w 6286"/>
                <a:gd name="T1" fmla="*/ 174 h 6039"/>
                <a:gd name="T2" fmla="*/ 96 w 6286"/>
                <a:gd name="T3" fmla="*/ 179 h 6039"/>
                <a:gd name="T4" fmla="*/ 77 w 6286"/>
                <a:gd name="T5" fmla="*/ 174 h 6039"/>
                <a:gd name="T6" fmla="*/ 64 w 6286"/>
                <a:gd name="T7" fmla="*/ 162 h 6039"/>
                <a:gd name="T8" fmla="*/ 58 w 6286"/>
                <a:gd name="T9" fmla="*/ 143 h 6039"/>
                <a:gd name="T10" fmla="*/ 60 w 6286"/>
                <a:gd name="T11" fmla="*/ 114 h 6039"/>
                <a:gd name="T12" fmla="*/ 73 w 6286"/>
                <a:gd name="T13" fmla="*/ 86 h 6039"/>
                <a:gd name="T14" fmla="*/ 95 w 6286"/>
                <a:gd name="T15" fmla="*/ 67 h 6039"/>
                <a:gd name="T16" fmla="*/ 122 w 6286"/>
                <a:gd name="T17" fmla="*/ 61 h 6039"/>
                <a:gd name="T18" fmla="*/ 140 w 6286"/>
                <a:gd name="T19" fmla="*/ 67 h 6039"/>
                <a:gd name="T20" fmla="*/ 163 w 6286"/>
                <a:gd name="T21" fmla="*/ 145 h 6039"/>
                <a:gd name="T22" fmla="*/ 165 w 6286"/>
                <a:gd name="T23" fmla="*/ 154 h 6039"/>
                <a:gd name="T24" fmla="*/ 177 w 6286"/>
                <a:gd name="T25" fmla="*/ 155 h 6039"/>
                <a:gd name="T26" fmla="*/ 195 w 6286"/>
                <a:gd name="T27" fmla="*/ 145 h 6039"/>
                <a:gd name="T28" fmla="*/ 209 w 6286"/>
                <a:gd name="T29" fmla="*/ 125 h 6039"/>
                <a:gd name="T30" fmla="*/ 215 w 6286"/>
                <a:gd name="T31" fmla="*/ 100 h 6039"/>
                <a:gd name="T32" fmla="*/ 210 w 6286"/>
                <a:gd name="T33" fmla="*/ 69 h 6039"/>
                <a:gd name="T34" fmla="*/ 192 w 6286"/>
                <a:gd name="T35" fmla="*/ 44 h 6039"/>
                <a:gd name="T36" fmla="*/ 162 w 6286"/>
                <a:gd name="T37" fmla="*/ 28 h 6039"/>
                <a:gd name="T38" fmla="*/ 123 w 6286"/>
                <a:gd name="T39" fmla="*/ 25 h 6039"/>
                <a:gd name="T40" fmla="*/ 85 w 6286"/>
                <a:gd name="T41" fmla="*/ 33 h 6039"/>
                <a:gd name="T42" fmla="*/ 58 w 6286"/>
                <a:gd name="T43" fmla="*/ 51 h 6039"/>
                <a:gd name="T44" fmla="*/ 42 w 6286"/>
                <a:gd name="T45" fmla="*/ 71 h 6039"/>
                <a:gd name="T46" fmla="*/ 31 w 6286"/>
                <a:gd name="T47" fmla="*/ 95 h 6039"/>
                <a:gd name="T48" fmla="*/ 26 w 6286"/>
                <a:gd name="T49" fmla="*/ 121 h 6039"/>
                <a:gd name="T50" fmla="*/ 33 w 6286"/>
                <a:gd name="T51" fmla="*/ 159 h 6039"/>
                <a:gd name="T52" fmla="*/ 56 w 6286"/>
                <a:gd name="T53" fmla="*/ 189 h 6039"/>
                <a:gd name="T54" fmla="*/ 92 w 6286"/>
                <a:gd name="T55" fmla="*/ 206 h 6039"/>
                <a:gd name="T56" fmla="*/ 137 w 6286"/>
                <a:gd name="T57" fmla="*/ 209 h 6039"/>
                <a:gd name="T58" fmla="*/ 181 w 6286"/>
                <a:gd name="T59" fmla="*/ 196 h 6039"/>
                <a:gd name="T60" fmla="*/ 187 w 6286"/>
                <a:gd name="T61" fmla="*/ 218 h 6039"/>
                <a:gd name="T62" fmla="*/ 137 w 6286"/>
                <a:gd name="T63" fmla="*/ 232 h 6039"/>
                <a:gd name="T64" fmla="*/ 84 w 6286"/>
                <a:gd name="T65" fmla="*/ 229 h 6039"/>
                <a:gd name="T66" fmla="*/ 42 w 6286"/>
                <a:gd name="T67" fmla="*/ 210 h 6039"/>
                <a:gd name="T68" fmla="*/ 21 w 6286"/>
                <a:gd name="T69" fmla="*/ 190 h 6039"/>
                <a:gd name="T70" fmla="*/ 8 w 6286"/>
                <a:gd name="T71" fmla="*/ 168 h 6039"/>
                <a:gd name="T72" fmla="*/ 1 w 6286"/>
                <a:gd name="T73" fmla="*/ 142 h 6039"/>
                <a:gd name="T74" fmla="*/ 1 w 6286"/>
                <a:gd name="T75" fmla="*/ 107 h 6039"/>
                <a:gd name="T76" fmla="*/ 16 w 6286"/>
                <a:gd name="T77" fmla="*/ 63 h 6039"/>
                <a:gd name="T78" fmla="*/ 41 w 6286"/>
                <a:gd name="T79" fmla="*/ 33 h 6039"/>
                <a:gd name="T80" fmla="*/ 68 w 6286"/>
                <a:gd name="T81" fmla="*/ 15 h 6039"/>
                <a:gd name="T82" fmla="*/ 99 w 6286"/>
                <a:gd name="T83" fmla="*/ 3 h 6039"/>
                <a:gd name="T84" fmla="*/ 135 w 6286"/>
                <a:gd name="T85" fmla="*/ 0 h 6039"/>
                <a:gd name="T86" fmla="*/ 180 w 6286"/>
                <a:gd name="T87" fmla="*/ 8 h 6039"/>
                <a:gd name="T88" fmla="*/ 217 w 6286"/>
                <a:gd name="T89" fmla="*/ 32 h 6039"/>
                <a:gd name="T90" fmla="*/ 238 w 6286"/>
                <a:gd name="T91" fmla="*/ 70 h 6039"/>
                <a:gd name="T92" fmla="*/ 238 w 6286"/>
                <a:gd name="T93" fmla="*/ 117 h 6039"/>
                <a:gd name="T94" fmla="*/ 217 w 6286"/>
                <a:gd name="T95" fmla="*/ 156 h 6039"/>
                <a:gd name="T96" fmla="*/ 193 w 6286"/>
                <a:gd name="T97" fmla="*/ 174 h 6039"/>
                <a:gd name="T98" fmla="*/ 168 w 6286"/>
                <a:gd name="T99" fmla="*/ 179 h 6039"/>
                <a:gd name="T100" fmla="*/ 145 w 6286"/>
                <a:gd name="T101" fmla="*/ 173 h 6039"/>
                <a:gd name="T102" fmla="*/ 142 w 6286"/>
                <a:gd name="T103" fmla="*/ 100 h 6039"/>
                <a:gd name="T104" fmla="*/ 133 w 6286"/>
                <a:gd name="T105" fmla="*/ 85 h 6039"/>
                <a:gd name="T106" fmla="*/ 117 w 6286"/>
                <a:gd name="T107" fmla="*/ 83 h 6039"/>
                <a:gd name="T108" fmla="*/ 104 w 6286"/>
                <a:gd name="T109" fmla="*/ 91 h 6039"/>
                <a:gd name="T110" fmla="*/ 94 w 6286"/>
                <a:gd name="T111" fmla="*/ 108 h 6039"/>
                <a:gd name="T112" fmla="*/ 89 w 6286"/>
                <a:gd name="T113" fmla="*/ 130 h 6039"/>
                <a:gd name="T114" fmla="*/ 92 w 6286"/>
                <a:gd name="T115" fmla="*/ 150 h 6039"/>
                <a:gd name="T116" fmla="*/ 106 w 6286"/>
                <a:gd name="T117" fmla="*/ 157 h 6039"/>
                <a:gd name="T118" fmla="*/ 127 w 6286"/>
                <a:gd name="T119" fmla="*/ 148 h 60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286" h="6039">
                  <a:moveTo>
                    <a:pt x="3596" y="4105"/>
                  </a:moveTo>
                  <a:lnTo>
                    <a:pt x="3573" y="4139"/>
                  </a:lnTo>
                  <a:lnTo>
                    <a:pt x="3549" y="4171"/>
                  </a:lnTo>
                  <a:lnTo>
                    <a:pt x="3525" y="4202"/>
                  </a:lnTo>
                  <a:lnTo>
                    <a:pt x="3500" y="4233"/>
                  </a:lnTo>
                  <a:lnTo>
                    <a:pt x="3475" y="4262"/>
                  </a:lnTo>
                  <a:lnTo>
                    <a:pt x="3450" y="4291"/>
                  </a:lnTo>
                  <a:lnTo>
                    <a:pt x="3424" y="4317"/>
                  </a:lnTo>
                  <a:lnTo>
                    <a:pt x="3397" y="4343"/>
                  </a:lnTo>
                  <a:lnTo>
                    <a:pt x="3371" y="4367"/>
                  </a:lnTo>
                  <a:lnTo>
                    <a:pt x="3344" y="4391"/>
                  </a:lnTo>
                  <a:lnTo>
                    <a:pt x="3317" y="4413"/>
                  </a:lnTo>
                  <a:lnTo>
                    <a:pt x="3289" y="4434"/>
                  </a:lnTo>
                  <a:lnTo>
                    <a:pt x="3261" y="4454"/>
                  </a:lnTo>
                  <a:lnTo>
                    <a:pt x="3233" y="4473"/>
                  </a:lnTo>
                  <a:lnTo>
                    <a:pt x="3203" y="4490"/>
                  </a:lnTo>
                  <a:lnTo>
                    <a:pt x="3174" y="4506"/>
                  </a:lnTo>
                  <a:lnTo>
                    <a:pt x="3145" y="4522"/>
                  </a:lnTo>
                  <a:lnTo>
                    <a:pt x="3115" y="4537"/>
                  </a:lnTo>
                  <a:lnTo>
                    <a:pt x="3083" y="4550"/>
                  </a:lnTo>
                  <a:lnTo>
                    <a:pt x="3052" y="4562"/>
                  </a:lnTo>
                  <a:lnTo>
                    <a:pt x="3019" y="4573"/>
                  </a:lnTo>
                  <a:lnTo>
                    <a:pt x="2986" y="4584"/>
                  </a:lnTo>
                  <a:lnTo>
                    <a:pt x="2952" y="4593"/>
                  </a:lnTo>
                  <a:lnTo>
                    <a:pt x="2918" y="4601"/>
                  </a:lnTo>
                  <a:lnTo>
                    <a:pt x="2881" y="4609"/>
                  </a:lnTo>
                  <a:lnTo>
                    <a:pt x="2846" y="4616"/>
                  </a:lnTo>
                  <a:lnTo>
                    <a:pt x="2808" y="4621"/>
                  </a:lnTo>
                  <a:lnTo>
                    <a:pt x="2771" y="4626"/>
                  </a:lnTo>
                  <a:lnTo>
                    <a:pt x="2733" y="4629"/>
                  </a:lnTo>
                  <a:lnTo>
                    <a:pt x="2693" y="4631"/>
                  </a:lnTo>
                  <a:lnTo>
                    <a:pt x="2654" y="4633"/>
                  </a:lnTo>
                  <a:lnTo>
                    <a:pt x="2613" y="4633"/>
                  </a:lnTo>
                  <a:lnTo>
                    <a:pt x="2580" y="4633"/>
                  </a:lnTo>
                  <a:lnTo>
                    <a:pt x="2547" y="4632"/>
                  </a:lnTo>
                  <a:lnTo>
                    <a:pt x="2513" y="4631"/>
                  </a:lnTo>
                  <a:lnTo>
                    <a:pt x="2482" y="4629"/>
                  </a:lnTo>
                  <a:lnTo>
                    <a:pt x="2450" y="4627"/>
                  </a:lnTo>
                  <a:lnTo>
                    <a:pt x="2419" y="4623"/>
                  </a:lnTo>
                  <a:lnTo>
                    <a:pt x="2388" y="4620"/>
                  </a:lnTo>
                  <a:lnTo>
                    <a:pt x="2358" y="4616"/>
                  </a:lnTo>
                  <a:lnTo>
                    <a:pt x="2329" y="4610"/>
                  </a:lnTo>
                  <a:lnTo>
                    <a:pt x="2299" y="4604"/>
                  </a:lnTo>
                  <a:lnTo>
                    <a:pt x="2271" y="4599"/>
                  </a:lnTo>
                  <a:lnTo>
                    <a:pt x="2243" y="4592"/>
                  </a:lnTo>
                  <a:lnTo>
                    <a:pt x="2215" y="4585"/>
                  </a:lnTo>
                  <a:lnTo>
                    <a:pt x="2188" y="4577"/>
                  </a:lnTo>
                  <a:lnTo>
                    <a:pt x="2162" y="4569"/>
                  </a:lnTo>
                  <a:lnTo>
                    <a:pt x="2136" y="4561"/>
                  </a:lnTo>
                  <a:lnTo>
                    <a:pt x="2110" y="4551"/>
                  </a:lnTo>
                  <a:lnTo>
                    <a:pt x="2085" y="4542"/>
                  </a:lnTo>
                  <a:lnTo>
                    <a:pt x="2061" y="4530"/>
                  </a:lnTo>
                  <a:lnTo>
                    <a:pt x="2037" y="4519"/>
                  </a:lnTo>
                  <a:lnTo>
                    <a:pt x="2013" y="4508"/>
                  </a:lnTo>
                  <a:lnTo>
                    <a:pt x="1990" y="4495"/>
                  </a:lnTo>
                  <a:lnTo>
                    <a:pt x="1968" y="4483"/>
                  </a:lnTo>
                  <a:lnTo>
                    <a:pt x="1947" y="4469"/>
                  </a:lnTo>
                  <a:lnTo>
                    <a:pt x="1925" y="4456"/>
                  </a:lnTo>
                  <a:lnTo>
                    <a:pt x="1904" y="4440"/>
                  </a:lnTo>
                  <a:lnTo>
                    <a:pt x="1884" y="4425"/>
                  </a:lnTo>
                  <a:lnTo>
                    <a:pt x="1864" y="4410"/>
                  </a:lnTo>
                  <a:lnTo>
                    <a:pt x="1845" y="4394"/>
                  </a:lnTo>
                  <a:lnTo>
                    <a:pt x="1826" y="4377"/>
                  </a:lnTo>
                  <a:lnTo>
                    <a:pt x="1807" y="4359"/>
                  </a:lnTo>
                  <a:lnTo>
                    <a:pt x="1790" y="4341"/>
                  </a:lnTo>
                  <a:lnTo>
                    <a:pt x="1773" y="4323"/>
                  </a:lnTo>
                  <a:lnTo>
                    <a:pt x="1756" y="4304"/>
                  </a:lnTo>
                  <a:lnTo>
                    <a:pt x="1740" y="4284"/>
                  </a:lnTo>
                  <a:lnTo>
                    <a:pt x="1725" y="4264"/>
                  </a:lnTo>
                  <a:lnTo>
                    <a:pt x="1709" y="4243"/>
                  </a:lnTo>
                  <a:lnTo>
                    <a:pt x="1695" y="4222"/>
                  </a:lnTo>
                  <a:lnTo>
                    <a:pt x="1681" y="4200"/>
                  </a:lnTo>
                  <a:lnTo>
                    <a:pt x="1668" y="4178"/>
                  </a:lnTo>
                  <a:lnTo>
                    <a:pt x="1655" y="4155"/>
                  </a:lnTo>
                  <a:lnTo>
                    <a:pt x="1643" y="4132"/>
                  </a:lnTo>
                  <a:lnTo>
                    <a:pt x="1631" y="4107"/>
                  </a:lnTo>
                  <a:lnTo>
                    <a:pt x="1620" y="4083"/>
                  </a:lnTo>
                  <a:lnTo>
                    <a:pt x="1608" y="4058"/>
                  </a:lnTo>
                  <a:lnTo>
                    <a:pt x="1598" y="4032"/>
                  </a:lnTo>
                  <a:lnTo>
                    <a:pt x="1589" y="4006"/>
                  </a:lnTo>
                  <a:lnTo>
                    <a:pt x="1580" y="3980"/>
                  </a:lnTo>
                  <a:lnTo>
                    <a:pt x="1572" y="3952"/>
                  </a:lnTo>
                  <a:lnTo>
                    <a:pt x="1564" y="3925"/>
                  </a:lnTo>
                  <a:lnTo>
                    <a:pt x="1556" y="3897"/>
                  </a:lnTo>
                  <a:lnTo>
                    <a:pt x="1550" y="3868"/>
                  </a:lnTo>
                  <a:lnTo>
                    <a:pt x="1543" y="3839"/>
                  </a:lnTo>
                  <a:lnTo>
                    <a:pt x="1538" y="3809"/>
                  </a:lnTo>
                  <a:lnTo>
                    <a:pt x="1533" y="3778"/>
                  </a:lnTo>
                  <a:lnTo>
                    <a:pt x="1528" y="3747"/>
                  </a:lnTo>
                  <a:lnTo>
                    <a:pt x="1524" y="3716"/>
                  </a:lnTo>
                  <a:lnTo>
                    <a:pt x="1521" y="3684"/>
                  </a:lnTo>
                  <a:lnTo>
                    <a:pt x="1516" y="3652"/>
                  </a:lnTo>
                  <a:lnTo>
                    <a:pt x="1514" y="3618"/>
                  </a:lnTo>
                  <a:lnTo>
                    <a:pt x="1512" y="3585"/>
                  </a:lnTo>
                  <a:lnTo>
                    <a:pt x="1511" y="3550"/>
                  </a:lnTo>
                  <a:lnTo>
                    <a:pt x="1510" y="3516"/>
                  </a:lnTo>
                  <a:lnTo>
                    <a:pt x="1510" y="3481"/>
                  </a:lnTo>
                  <a:lnTo>
                    <a:pt x="1510" y="3430"/>
                  </a:lnTo>
                  <a:lnTo>
                    <a:pt x="1512" y="3380"/>
                  </a:lnTo>
                  <a:lnTo>
                    <a:pt x="1514" y="3332"/>
                  </a:lnTo>
                  <a:lnTo>
                    <a:pt x="1517" y="3283"/>
                  </a:lnTo>
                  <a:lnTo>
                    <a:pt x="1522" y="3236"/>
                  </a:lnTo>
                  <a:lnTo>
                    <a:pt x="1527" y="3188"/>
                  </a:lnTo>
                  <a:lnTo>
                    <a:pt x="1533" y="3140"/>
                  </a:lnTo>
                  <a:lnTo>
                    <a:pt x="1540" y="3094"/>
                  </a:lnTo>
                  <a:lnTo>
                    <a:pt x="1548" y="3048"/>
                  </a:lnTo>
                  <a:lnTo>
                    <a:pt x="1556" y="3003"/>
                  </a:lnTo>
                  <a:lnTo>
                    <a:pt x="1566" y="2958"/>
                  </a:lnTo>
                  <a:lnTo>
                    <a:pt x="1576" y="2914"/>
                  </a:lnTo>
                  <a:lnTo>
                    <a:pt x="1588" y="2869"/>
                  </a:lnTo>
                  <a:lnTo>
                    <a:pt x="1600" y="2826"/>
                  </a:lnTo>
                  <a:lnTo>
                    <a:pt x="1613" y="2783"/>
                  </a:lnTo>
                  <a:lnTo>
                    <a:pt x="1628" y="2741"/>
                  </a:lnTo>
                  <a:lnTo>
                    <a:pt x="1643" y="2699"/>
                  </a:lnTo>
                  <a:lnTo>
                    <a:pt x="1659" y="2658"/>
                  </a:lnTo>
                  <a:lnTo>
                    <a:pt x="1676" y="2617"/>
                  </a:lnTo>
                  <a:lnTo>
                    <a:pt x="1694" y="2577"/>
                  </a:lnTo>
                  <a:lnTo>
                    <a:pt x="1712" y="2536"/>
                  </a:lnTo>
                  <a:lnTo>
                    <a:pt x="1733" y="2498"/>
                  </a:lnTo>
                  <a:lnTo>
                    <a:pt x="1754" y="2458"/>
                  </a:lnTo>
                  <a:lnTo>
                    <a:pt x="1775" y="2420"/>
                  </a:lnTo>
                  <a:lnTo>
                    <a:pt x="1797" y="2382"/>
                  </a:lnTo>
                  <a:lnTo>
                    <a:pt x="1822" y="2345"/>
                  </a:lnTo>
                  <a:lnTo>
                    <a:pt x="1846" y="2308"/>
                  </a:lnTo>
                  <a:lnTo>
                    <a:pt x="1871" y="2272"/>
                  </a:lnTo>
                  <a:lnTo>
                    <a:pt x="1897" y="2236"/>
                  </a:lnTo>
                  <a:lnTo>
                    <a:pt x="1925" y="2201"/>
                  </a:lnTo>
                  <a:lnTo>
                    <a:pt x="1952" y="2166"/>
                  </a:lnTo>
                  <a:lnTo>
                    <a:pt x="1981" y="2132"/>
                  </a:lnTo>
                  <a:lnTo>
                    <a:pt x="2010" y="2098"/>
                  </a:lnTo>
                  <a:lnTo>
                    <a:pt x="2041" y="2065"/>
                  </a:lnTo>
                  <a:lnTo>
                    <a:pt x="2072" y="2034"/>
                  </a:lnTo>
                  <a:lnTo>
                    <a:pt x="2102" y="2004"/>
                  </a:lnTo>
                  <a:lnTo>
                    <a:pt x="2135" y="1974"/>
                  </a:lnTo>
                  <a:lnTo>
                    <a:pt x="2166" y="1947"/>
                  </a:lnTo>
                  <a:lnTo>
                    <a:pt x="2198" y="1920"/>
                  </a:lnTo>
                  <a:lnTo>
                    <a:pt x="2232" y="1893"/>
                  </a:lnTo>
                  <a:lnTo>
                    <a:pt x="2264" y="1868"/>
                  </a:lnTo>
                  <a:lnTo>
                    <a:pt x="2298" y="1845"/>
                  </a:lnTo>
                  <a:lnTo>
                    <a:pt x="2332" y="1821"/>
                  </a:lnTo>
                  <a:lnTo>
                    <a:pt x="2366" y="1799"/>
                  </a:lnTo>
                  <a:lnTo>
                    <a:pt x="2401" y="1779"/>
                  </a:lnTo>
                  <a:lnTo>
                    <a:pt x="2437" y="1760"/>
                  </a:lnTo>
                  <a:lnTo>
                    <a:pt x="2472" y="1740"/>
                  </a:lnTo>
                  <a:lnTo>
                    <a:pt x="2508" y="1723"/>
                  </a:lnTo>
                  <a:lnTo>
                    <a:pt x="2545" y="1706"/>
                  </a:lnTo>
                  <a:lnTo>
                    <a:pt x="2582" y="1691"/>
                  </a:lnTo>
                  <a:lnTo>
                    <a:pt x="2620" y="1677"/>
                  </a:lnTo>
                  <a:lnTo>
                    <a:pt x="2658" y="1663"/>
                  </a:lnTo>
                  <a:lnTo>
                    <a:pt x="2696" y="1651"/>
                  </a:lnTo>
                  <a:lnTo>
                    <a:pt x="2735" y="1640"/>
                  </a:lnTo>
                  <a:lnTo>
                    <a:pt x="2774" y="1630"/>
                  </a:lnTo>
                  <a:lnTo>
                    <a:pt x="2814" y="1621"/>
                  </a:lnTo>
                  <a:lnTo>
                    <a:pt x="2854" y="1613"/>
                  </a:lnTo>
                  <a:lnTo>
                    <a:pt x="2894" y="1606"/>
                  </a:lnTo>
                  <a:lnTo>
                    <a:pt x="2935" y="1600"/>
                  </a:lnTo>
                  <a:lnTo>
                    <a:pt x="2976" y="1596"/>
                  </a:lnTo>
                  <a:lnTo>
                    <a:pt x="3019" y="1592"/>
                  </a:lnTo>
                  <a:lnTo>
                    <a:pt x="3060" y="1589"/>
                  </a:lnTo>
                  <a:lnTo>
                    <a:pt x="3103" y="1588"/>
                  </a:lnTo>
                  <a:lnTo>
                    <a:pt x="3146" y="1586"/>
                  </a:lnTo>
                  <a:lnTo>
                    <a:pt x="3178" y="1588"/>
                  </a:lnTo>
                  <a:lnTo>
                    <a:pt x="3209" y="1589"/>
                  </a:lnTo>
                  <a:lnTo>
                    <a:pt x="3241" y="1591"/>
                  </a:lnTo>
                  <a:lnTo>
                    <a:pt x="3271" y="1594"/>
                  </a:lnTo>
                  <a:lnTo>
                    <a:pt x="3300" y="1597"/>
                  </a:lnTo>
                  <a:lnTo>
                    <a:pt x="3330" y="1601"/>
                  </a:lnTo>
                  <a:lnTo>
                    <a:pt x="3358" y="1607"/>
                  </a:lnTo>
                  <a:lnTo>
                    <a:pt x="3386" y="1612"/>
                  </a:lnTo>
                  <a:lnTo>
                    <a:pt x="3415" y="1619"/>
                  </a:lnTo>
                  <a:lnTo>
                    <a:pt x="3442" y="1627"/>
                  </a:lnTo>
                  <a:lnTo>
                    <a:pt x="3468" y="1635"/>
                  </a:lnTo>
                  <a:lnTo>
                    <a:pt x="3494" y="1644"/>
                  </a:lnTo>
                  <a:lnTo>
                    <a:pt x="3520" y="1654"/>
                  </a:lnTo>
                  <a:lnTo>
                    <a:pt x="3545" y="1664"/>
                  </a:lnTo>
                  <a:lnTo>
                    <a:pt x="3569" y="1676"/>
                  </a:lnTo>
                  <a:lnTo>
                    <a:pt x="3593" y="1688"/>
                  </a:lnTo>
                  <a:lnTo>
                    <a:pt x="3617" y="1702"/>
                  </a:lnTo>
                  <a:lnTo>
                    <a:pt x="3640" y="1715"/>
                  </a:lnTo>
                  <a:lnTo>
                    <a:pt x="3662" y="1730"/>
                  </a:lnTo>
                  <a:lnTo>
                    <a:pt x="3684" y="1746"/>
                  </a:lnTo>
                  <a:lnTo>
                    <a:pt x="3705" y="1763"/>
                  </a:lnTo>
                  <a:lnTo>
                    <a:pt x="3727" y="1780"/>
                  </a:lnTo>
                  <a:lnTo>
                    <a:pt x="3747" y="1798"/>
                  </a:lnTo>
                  <a:lnTo>
                    <a:pt x="3767" y="1816"/>
                  </a:lnTo>
                  <a:lnTo>
                    <a:pt x="3786" y="1837"/>
                  </a:lnTo>
                  <a:lnTo>
                    <a:pt x="3805" y="1857"/>
                  </a:lnTo>
                  <a:lnTo>
                    <a:pt x="3824" y="1878"/>
                  </a:lnTo>
                  <a:lnTo>
                    <a:pt x="3842" y="1900"/>
                  </a:lnTo>
                  <a:lnTo>
                    <a:pt x="3860" y="1924"/>
                  </a:lnTo>
                  <a:lnTo>
                    <a:pt x="3877" y="1947"/>
                  </a:lnTo>
                  <a:lnTo>
                    <a:pt x="3893" y="1972"/>
                  </a:lnTo>
                  <a:lnTo>
                    <a:pt x="3910" y="1998"/>
                  </a:lnTo>
                  <a:lnTo>
                    <a:pt x="4082" y="1691"/>
                  </a:lnTo>
                  <a:lnTo>
                    <a:pt x="4769" y="1691"/>
                  </a:lnTo>
                  <a:lnTo>
                    <a:pt x="4260" y="3728"/>
                  </a:lnTo>
                  <a:lnTo>
                    <a:pt x="4259" y="3737"/>
                  </a:lnTo>
                  <a:lnTo>
                    <a:pt x="4257" y="3748"/>
                  </a:lnTo>
                  <a:lnTo>
                    <a:pt x="4252" y="3776"/>
                  </a:lnTo>
                  <a:lnTo>
                    <a:pt x="4249" y="3801"/>
                  </a:lnTo>
                  <a:lnTo>
                    <a:pt x="4247" y="3822"/>
                  </a:lnTo>
                  <a:lnTo>
                    <a:pt x="4246" y="3838"/>
                  </a:lnTo>
                  <a:lnTo>
                    <a:pt x="4247" y="3863"/>
                  </a:lnTo>
                  <a:lnTo>
                    <a:pt x="4250" y="3886"/>
                  </a:lnTo>
                  <a:lnTo>
                    <a:pt x="4252" y="3897"/>
                  </a:lnTo>
                  <a:lnTo>
                    <a:pt x="4254" y="3907"/>
                  </a:lnTo>
                  <a:lnTo>
                    <a:pt x="4257" y="3917"/>
                  </a:lnTo>
                  <a:lnTo>
                    <a:pt x="4260" y="3926"/>
                  </a:lnTo>
                  <a:lnTo>
                    <a:pt x="4263" y="3935"/>
                  </a:lnTo>
                  <a:lnTo>
                    <a:pt x="4267" y="3943"/>
                  </a:lnTo>
                  <a:lnTo>
                    <a:pt x="4271" y="3951"/>
                  </a:lnTo>
                  <a:lnTo>
                    <a:pt x="4276" y="3959"/>
                  </a:lnTo>
                  <a:lnTo>
                    <a:pt x="4281" y="3967"/>
                  </a:lnTo>
                  <a:lnTo>
                    <a:pt x="4287" y="3974"/>
                  </a:lnTo>
                  <a:lnTo>
                    <a:pt x="4293" y="3981"/>
                  </a:lnTo>
                  <a:lnTo>
                    <a:pt x="4299" y="3987"/>
                  </a:lnTo>
                  <a:lnTo>
                    <a:pt x="4306" y="3993"/>
                  </a:lnTo>
                  <a:lnTo>
                    <a:pt x="4314" y="3998"/>
                  </a:lnTo>
                  <a:lnTo>
                    <a:pt x="4322" y="4004"/>
                  </a:lnTo>
                  <a:lnTo>
                    <a:pt x="4330" y="4008"/>
                  </a:lnTo>
                  <a:lnTo>
                    <a:pt x="4338" y="4013"/>
                  </a:lnTo>
                  <a:lnTo>
                    <a:pt x="4347" y="4017"/>
                  </a:lnTo>
                  <a:lnTo>
                    <a:pt x="4356" y="4020"/>
                  </a:lnTo>
                  <a:lnTo>
                    <a:pt x="4365" y="4023"/>
                  </a:lnTo>
                  <a:lnTo>
                    <a:pt x="4385" y="4029"/>
                  </a:lnTo>
                  <a:lnTo>
                    <a:pt x="4408" y="4032"/>
                  </a:lnTo>
                  <a:lnTo>
                    <a:pt x="4431" y="4035"/>
                  </a:lnTo>
                  <a:lnTo>
                    <a:pt x="4456" y="4035"/>
                  </a:lnTo>
                  <a:lnTo>
                    <a:pt x="4484" y="4035"/>
                  </a:lnTo>
                  <a:lnTo>
                    <a:pt x="4513" y="4033"/>
                  </a:lnTo>
                  <a:lnTo>
                    <a:pt x="4540" y="4031"/>
                  </a:lnTo>
                  <a:lnTo>
                    <a:pt x="4568" y="4028"/>
                  </a:lnTo>
                  <a:lnTo>
                    <a:pt x="4595" y="4024"/>
                  </a:lnTo>
                  <a:lnTo>
                    <a:pt x="4623" y="4019"/>
                  </a:lnTo>
                  <a:lnTo>
                    <a:pt x="4650" y="4013"/>
                  </a:lnTo>
                  <a:lnTo>
                    <a:pt x="4677" y="4006"/>
                  </a:lnTo>
                  <a:lnTo>
                    <a:pt x="4703" y="3998"/>
                  </a:lnTo>
                  <a:lnTo>
                    <a:pt x="4731" y="3989"/>
                  </a:lnTo>
                  <a:lnTo>
                    <a:pt x="4757" y="3979"/>
                  </a:lnTo>
                  <a:lnTo>
                    <a:pt x="4782" y="3969"/>
                  </a:lnTo>
                  <a:lnTo>
                    <a:pt x="4809" y="3956"/>
                  </a:lnTo>
                  <a:lnTo>
                    <a:pt x="4834" y="3944"/>
                  </a:lnTo>
                  <a:lnTo>
                    <a:pt x="4859" y="3930"/>
                  </a:lnTo>
                  <a:lnTo>
                    <a:pt x="4884" y="3916"/>
                  </a:lnTo>
                  <a:lnTo>
                    <a:pt x="4910" y="3901"/>
                  </a:lnTo>
                  <a:lnTo>
                    <a:pt x="4934" y="3885"/>
                  </a:lnTo>
                  <a:lnTo>
                    <a:pt x="4959" y="3866"/>
                  </a:lnTo>
                  <a:lnTo>
                    <a:pt x="4983" y="3848"/>
                  </a:lnTo>
                  <a:lnTo>
                    <a:pt x="5008" y="3829"/>
                  </a:lnTo>
                  <a:lnTo>
                    <a:pt x="5031" y="3809"/>
                  </a:lnTo>
                  <a:lnTo>
                    <a:pt x="5055" y="3788"/>
                  </a:lnTo>
                  <a:lnTo>
                    <a:pt x="5078" y="3766"/>
                  </a:lnTo>
                  <a:lnTo>
                    <a:pt x="5101" y="3743"/>
                  </a:lnTo>
                  <a:lnTo>
                    <a:pt x="5125" y="3720"/>
                  </a:lnTo>
                  <a:lnTo>
                    <a:pt x="5147" y="3694"/>
                  </a:lnTo>
                  <a:lnTo>
                    <a:pt x="5169" y="3668"/>
                  </a:lnTo>
                  <a:lnTo>
                    <a:pt x="5192" y="3642"/>
                  </a:lnTo>
                  <a:lnTo>
                    <a:pt x="5214" y="3614"/>
                  </a:lnTo>
                  <a:lnTo>
                    <a:pt x="5236" y="3585"/>
                  </a:lnTo>
                  <a:lnTo>
                    <a:pt x="5258" y="3556"/>
                  </a:lnTo>
                  <a:lnTo>
                    <a:pt x="5279" y="3526"/>
                  </a:lnTo>
                  <a:lnTo>
                    <a:pt x="5299" y="3495"/>
                  </a:lnTo>
                  <a:lnTo>
                    <a:pt x="5319" y="3464"/>
                  </a:lnTo>
                  <a:lnTo>
                    <a:pt x="5338" y="3433"/>
                  </a:lnTo>
                  <a:lnTo>
                    <a:pt x="5357" y="3403"/>
                  </a:lnTo>
                  <a:lnTo>
                    <a:pt x="5374" y="3370"/>
                  </a:lnTo>
                  <a:lnTo>
                    <a:pt x="5391" y="3339"/>
                  </a:lnTo>
                  <a:lnTo>
                    <a:pt x="5409" y="3307"/>
                  </a:lnTo>
                  <a:lnTo>
                    <a:pt x="5424" y="3273"/>
                  </a:lnTo>
                  <a:lnTo>
                    <a:pt x="5439" y="3241"/>
                  </a:lnTo>
                  <a:lnTo>
                    <a:pt x="5454" y="3207"/>
                  </a:lnTo>
                  <a:lnTo>
                    <a:pt x="5467" y="3174"/>
                  </a:lnTo>
                  <a:lnTo>
                    <a:pt x="5480" y="3139"/>
                  </a:lnTo>
                  <a:lnTo>
                    <a:pt x="5493" y="3106"/>
                  </a:lnTo>
                  <a:lnTo>
                    <a:pt x="5505" y="3071"/>
                  </a:lnTo>
                  <a:lnTo>
                    <a:pt x="5516" y="3036"/>
                  </a:lnTo>
                  <a:lnTo>
                    <a:pt x="5527" y="3001"/>
                  </a:lnTo>
                  <a:lnTo>
                    <a:pt x="5536" y="2965"/>
                  </a:lnTo>
                  <a:lnTo>
                    <a:pt x="5545" y="2930"/>
                  </a:lnTo>
                  <a:lnTo>
                    <a:pt x="5554" y="2893"/>
                  </a:lnTo>
                  <a:lnTo>
                    <a:pt x="5561" y="2857"/>
                  </a:lnTo>
                  <a:lnTo>
                    <a:pt x="5568" y="2821"/>
                  </a:lnTo>
                  <a:lnTo>
                    <a:pt x="5575" y="2783"/>
                  </a:lnTo>
                  <a:lnTo>
                    <a:pt x="5580" y="2746"/>
                  </a:lnTo>
                  <a:lnTo>
                    <a:pt x="5585" y="2708"/>
                  </a:lnTo>
                  <a:lnTo>
                    <a:pt x="5590" y="2670"/>
                  </a:lnTo>
                  <a:lnTo>
                    <a:pt x="5593" y="2631"/>
                  </a:lnTo>
                  <a:lnTo>
                    <a:pt x="5596" y="2593"/>
                  </a:lnTo>
                  <a:lnTo>
                    <a:pt x="5599" y="2554"/>
                  </a:lnTo>
                  <a:lnTo>
                    <a:pt x="5600" y="2515"/>
                  </a:lnTo>
                  <a:lnTo>
                    <a:pt x="5601" y="2475"/>
                  </a:lnTo>
                  <a:lnTo>
                    <a:pt x="5603" y="2435"/>
                  </a:lnTo>
                  <a:lnTo>
                    <a:pt x="5601" y="2385"/>
                  </a:lnTo>
                  <a:lnTo>
                    <a:pt x="5599" y="2337"/>
                  </a:lnTo>
                  <a:lnTo>
                    <a:pt x="5597" y="2288"/>
                  </a:lnTo>
                  <a:lnTo>
                    <a:pt x="5593" y="2240"/>
                  </a:lnTo>
                  <a:lnTo>
                    <a:pt x="5587" y="2193"/>
                  </a:lnTo>
                  <a:lnTo>
                    <a:pt x="5581" y="2146"/>
                  </a:lnTo>
                  <a:lnTo>
                    <a:pt x="5573" y="2100"/>
                  </a:lnTo>
                  <a:lnTo>
                    <a:pt x="5565" y="2054"/>
                  </a:lnTo>
                  <a:lnTo>
                    <a:pt x="5555" y="2009"/>
                  </a:lnTo>
                  <a:lnTo>
                    <a:pt x="5544" y="1965"/>
                  </a:lnTo>
                  <a:lnTo>
                    <a:pt x="5532" y="1921"/>
                  </a:lnTo>
                  <a:lnTo>
                    <a:pt x="5519" y="1877"/>
                  </a:lnTo>
                  <a:lnTo>
                    <a:pt x="5504" y="1835"/>
                  </a:lnTo>
                  <a:lnTo>
                    <a:pt x="5487" y="1793"/>
                  </a:lnTo>
                  <a:lnTo>
                    <a:pt x="5471" y="1750"/>
                  </a:lnTo>
                  <a:lnTo>
                    <a:pt x="5453" y="1710"/>
                  </a:lnTo>
                  <a:lnTo>
                    <a:pt x="5434" y="1670"/>
                  </a:lnTo>
                  <a:lnTo>
                    <a:pt x="5413" y="1630"/>
                  </a:lnTo>
                  <a:lnTo>
                    <a:pt x="5391" y="1591"/>
                  </a:lnTo>
                  <a:lnTo>
                    <a:pt x="5368" y="1552"/>
                  </a:lnTo>
                  <a:lnTo>
                    <a:pt x="5345" y="1514"/>
                  </a:lnTo>
                  <a:lnTo>
                    <a:pt x="5320" y="1476"/>
                  </a:lnTo>
                  <a:lnTo>
                    <a:pt x="5293" y="1439"/>
                  </a:lnTo>
                  <a:lnTo>
                    <a:pt x="5266" y="1402"/>
                  </a:lnTo>
                  <a:lnTo>
                    <a:pt x="5237" y="1367"/>
                  </a:lnTo>
                  <a:lnTo>
                    <a:pt x="5208" y="1331"/>
                  </a:lnTo>
                  <a:lnTo>
                    <a:pt x="5176" y="1297"/>
                  </a:lnTo>
                  <a:lnTo>
                    <a:pt x="5144" y="1263"/>
                  </a:lnTo>
                  <a:lnTo>
                    <a:pt x="5111" y="1229"/>
                  </a:lnTo>
                  <a:lnTo>
                    <a:pt x="5076" y="1196"/>
                  </a:lnTo>
                  <a:lnTo>
                    <a:pt x="5041" y="1163"/>
                  </a:lnTo>
                  <a:lnTo>
                    <a:pt x="5003" y="1132"/>
                  </a:lnTo>
                  <a:lnTo>
                    <a:pt x="4966" y="1101"/>
                  </a:lnTo>
                  <a:lnTo>
                    <a:pt x="4928" y="1071"/>
                  </a:lnTo>
                  <a:lnTo>
                    <a:pt x="4888" y="1042"/>
                  </a:lnTo>
                  <a:lnTo>
                    <a:pt x="4849" y="1013"/>
                  </a:lnTo>
                  <a:lnTo>
                    <a:pt x="4809" y="986"/>
                  </a:lnTo>
                  <a:lnTo>
                    <a:pt x="4767" y="961"/>
                  </a:lnTo>
                  <a:lnTo>
                    <a:pt x="4725" y="936"/>
                  </a:lnTo>
                  <a:lnTo>
                    <a:pt x="4682" y="911"/>
                  </a:lnTo>
                  <a:lnTo>
                    <a:pt x="4639" y="888"/>
                  </a:lnTo>
                  <a:lnTo>
                    <a:pt x="4595" y="866"/>
                  </a:lnTo>
                  <a:lnTo>
                    <a:pt x="4550" y="844"/>
                  </a:lnTo>
                  <a:lnTo>
                    <a:pt x="4504" y="824"/>
                  </a:lnTo>
                  <a:lnTo>
                    <a:pt x="4458" y="806"/>
                  </a:lnTo>
                  <a:lnTo>
                    <a:pt x="4412" y="787"/>
                  </a:lnTo>
                  <a:lnTo>
                    <a:pt x="4364" y="770"/>
                  </a:lnTo>
                  <a:lnTo>
                    <a:pt x="4316" y="753"/>
                  </a:lnTo>
                  <a:lnTo>
                    <a:pt x="4266" y="738"/>
                  </a:lnTo>
                  <a:lnTo>
                    <a:pt x="4217" y="724"/>
                  </a:lnTo>
                  <a:lnTo>
                    <a:pt x="4166" y="711"/>
                  </a:lnTo>
                  <a:lnTo>
                    <a:pt x="4116" y="699"/>
                  </a:lnTo>
                  <a:lnTo>
                    <a:pt x="4063" y="688"/>
                  </a:lnTo>
                  <a:lnTo>
                    <a:pt x="4011" y="677"/>
                  </a:lnTo>
                  <a:lnTo>
                    <a:pt x="3957" y="667"/>
                  </a:lnTo>
                  <a:lnTo>
                    <a:pt x="3903" y="659"/>
                  </a:lnTo>
                  <a:lnTo>
                    <a:pt x="3849" y="652"/>
                  </a:lnTo>
                  <a:lnTo>
                    <a:pt x="3793" y="646"/>
                  </a:lnTo>
                  <a:lnTo>
                    <a:pt x="3738" y="640"/>
                  </a:lnTo>
                  <a:lnTo>
                    <a:pt x="3680" y="636"/>
                  </a:lnTo>
                  <a:lnTo>
                    <a:pt x="3623" y="633"/>
                  </a:lnTo>
                  <a:lnTo>
                    <a:pt x="3565" y="630"/>
                  </a:lnTo>
                  <a:lnTo>
                    <a:pt x="3506" y="629"/>
                  </a:lnTo>
                  <a:lnTo>
                    <a:pt x="3447" y="628"/>
                  </a:lnTo>
                  <a:lnTo>
                    <a:pt x="3385" y="629"/>
                  </a:lnTo>
                  <a:lnTo>
                    <a:pt x="3325" y="630"/>
                  </a:lnTo>
                  <a:lnTo>
                    <a:pt x="3264" y="632"/>
                  </a:lnTo>
                  <a:lnTo>
                    <a:pt x="3204" y="636"/>
                  </a:lnTo>
                  <a:lnTo>
                    <a:pt x="3145" y="640"/>
                  </a:lnTo>
                  <a:lnTo>
                    <a:pt x="3086" y="645"/>
                  </a:lnTo>
                  <a:lnTo>
                    <a:pt x="3029" y="651"/>
                  </a:lnTo>
                  <a:lnTo>
                    <a:pt x="2971" y="658"/>
                  </a:lnTo>
                  <a:lnTo>
                    <a:pt x="2915" y="666"/>
                  </a:lnTo>
                  <a:lnTo>
                    <a:pt x="2858" y="675"/>
                  </a:lnTo>
                  <a:lnTo>
                    <a:pt x="2802" y="685"/>
                  </a:lnTo>
                  <a:lnTo>
                    <a:pt x="2748" y="697"/>
                  </a:lnTo>
                  <a:lnTo>
                    <a:pt x="2693" y="709"/>
                  </a:lnTo>
                  <a:lnTo>
                    <a:pt x="2639" y="721"/>
                  </a:lnTo>
                  <a:lnTo>
                    <a:pt x="2585" y="735"/>
                  </a:lnTo>
                  <a:lnTo>
                    <a:pt x="2533" y="750"/>
                  </a:lnTo>
                  <a:lnTo>
                    <a:pt x="2481" y="765"/>
                  </a:lnTo>
                  <a:lnTo>
                    <a:pt x="2429" y="783"/>
                  </a:lnTo>
                  <a:lnTo>
                    <a:pt x="2378" y="800"/>
                  </a:lnTo>
                  <a:lnTo>
                    <a:pt x="2328" y="818"/>
                  </a:lnTo>
                  <a:lnTo>
                    <a:pt x="2277" y="838"/>
                  </a:lnTo>
                  <a:lnTo>
                    <a:pt x="2229" y="859"/>
                  </a:lnTo>
                  <a:lnTo>
                    <a:pt x="2179" y="880"/>
                  </a:lnTo>
                  <a:lnTo>
                    <a:pt x="2132" y="902"/>
                  </a:lnTo>
                  <a:lnTo>
                    <a:pt x="2083" y="925"/>
                  </a:lnTo>
                  <a:lnTo>
                    <a:pt x="2037" y="950"/>
                  </a:lnTo>
                  <a:lnTo>
                    <a:pt x="1990" y="975"/>
                  </a:lnTo>
                  <a:lnTo>
                    <a:pt x="1944" y="1001"/>
                  </a:lnTo>
                  <a:lnTo>
                    <a:pt x="1898" y="1029"/>
                  </a:lnTo>
                  <a:lnTo>
                    <a:pt x="1854" y="1057"/>
                  </a:lnTo>
                  <a:lnTo>
                    <a:pt x="1809" y="1085"/>
                  </a:lnTo>
                  <a:lnTo>
                    <a:pt x="1766" y="1116"/>
                  </a:lnTo>
                  <a:lnTo>
                    <a:pt x="1734" y="1139"/>
                  </a:lnTo>
                  <a:lnTo>
                    <a:pt x="1702" y="1162"/>
                  </a:lnTo>
                  <a:lnTo>
                    <a:pt x="1671" y="1187"/>
                  </a:lnTo>
                  <a:lnTo>
                    <a:pt x="1641" y="1211"/>
                  </a:lnTo>
                  <a:lnTo>
                    <a:pt x="1610" y="1235"/>
                  </a:lnTo>
                  <a:lnTo>
                    <a:pt x="1581" y="1261"/>
                  </a:lnTo>
                  <a:lnTo>
                    <a:pt x="1551" y="1286"/>
                  </a:lnTo>
                  <a:lnTo>
                    <a:pt x="1523" y="1311"/>
                  </a:lnTo>
                  <a:lnTo>
                    <a:pt x="1494" y="1337"/>
                  </a:lnTo>
                  <a:lnTo>
                    <a:pt x="1466" y="1364"/>
                  </a:lnTo>
                  <a:lnTo>
                    <a:pt x="1439" y="1390"/>
                  </a:lnTo>
                  <a:lnTo>
                    <a:pt x="1411" y="1417"/>
                  </a:lnTo>
                  <a:lnTo>
                    <a:pt x="1385" y="1445"/>
                  </a:lnTo>
                  <a:lnTo>
                    <a:pt x="1359" y="1472"/>
                  </a:lnTo>
                  <a:lnTo>
                    <a:pt x="1334" y="1500"/>
                  </a:lnTo>
                  <a:lnTo>
                    <a:pt x="1308" y="1529"/>
                  </a:lnTo>
                  <a:lnTo>
                    <a:pt x="1284" y="1558"/>
                  </a:lnTo>
                  <a:lnTo>
                    <a:pt x="1260" y="1586"/>
                  </a:lnTo>
                  <a:lnTo>
                    <a:pt x="1236" y="1617"/>
                  </a:lnTo>
                  <a:lnTo>
                    <a:pt x="1212" y="1646"/>
                  </a:lnTo>
                  <a:lnTo>
                    <a:pt x="1190" y="1677"/>
                  </a:lnTo>
                  <a:lnTo>
                    <a:pt x="1168" y="1707"/>
                  </a:lnTo>
                  <a:lnTo>
                    <a:pt x="1146" y="1738"/>
                  </a:lnTo>
                  <a:lnTo>
                    <a:pt x="1125" y="1770"/>
                  </a:lnTo>
                  <a:lnTo>
                    <a:pt x="1103" y="1801"/>
                  </a:lnTo>
                  <a:lnTo>
                    <a:pt x="1083" y="1834"/>
                  </a:lnTo>
                  <a:lnTo>
                    <a:pt x="1063" y="1866"/>
                  </a:lnTo>
                  <a:lnTo>
                    <a:pt x="1044" y="1898"/>
                  </a:lnTo>
                  <a:lnTo>
                    <a:pt x="1025" y="1932"/>
                  </a:lnTo>
                  <a:lnTo>
                    <a:pt x="1005" y="1965"/>
                  </a:lnTo>
                  <a:lnTo>
                    <a:pt x="987" y="1999"/>
                  </a:lnTo>
                  <a:lnTo>
                    <a:pt x="970" y="2033"/>
                  </a:lnTo>
                  <a:lnTo>
                    <a:pt x="953" y="2067"/>
                  </a:lnTo>
                  <a:lnTo>
                    <a:pt x="936" y="2102"/>
                  </a:lnTo>
                  <a:lnTo>
                    <a:pt x="919" y="2136"/>
                  </a:lnTo>
                  <a:lnTo>
                    <a:pt x="904" y="2172"/>
                  </a:lnTo>
                  <a:lnTo>
                    <a:pt x="889" y="2206"/>
                  </a:lnTo>
                  <a:lnTo>
                    <a:pt x="875" y="2241"/>
                  </a:lnTo>
                  <a:lnTo>
                    <a:pt x="861" y="2277"/>
                  </a:lnTo>
                  <a:lnTo>
                    <a:pt x="848" y="2312"/>
                  </a:lnTo>
                  <a:lnTo>
                    <a:pt x="835" y="2349"/>
                  </a:lnTo>
                  <a:lnTo>
                    <a:pt x="823" y="2384"/>
                  </a:lnTo>
                  <a:lnTo>
                    <a:pt x="810" y="2421"/>
                  </a:lnTo>
                  <a:lnTo>
                    <a:pt x="799" y="2457"/>
                  </a:lnTo>
                  <a:lnTo>
                    <a:pt x="788" y="2494"/>
                  </a:lnTo>
                  <a:lnTo>
                    <a:pt x="778" y="2531"/>
                  </a:lnTo>
                  <a:lnTo>
                    <a:pt x="769" y="2567"/>
                  </a:lnTo>
                  <a:lnTo>
                    <a:pt x="760" y="2605"/>
                  </a:lnTo>
                  <a:lnTo>
                    <a:pt x="752" y="2642"/>
                  </a:lnTo>
                  <a:lnTo>
                    <a:pt x="744" y="2680"/>
                  </a:lnTo>
                  <a:lnTo>
                    <a:pt x="736" y="2717"/>
                  </a:lnTo>
                  <a:lnTo>
                    <a:pt x="730" y="2755"/>
                  </a:lnTo>
                  <a:lnTo>
                    <a:pt x="723" y="2793"/>
                  </a:lnTo>
                  <a:lnTo>
                    <a:pt x="717" y="2831"/>
                  </a:lnTo>
                  <a:lnTo>
                    <a:pt x="712" y="2869"/>
                  </a:lnTo>
                  <a:lnTo>
                    <a:pt x="707" y="2908"/>
                  </a:lnTo>
                  <a:lnTo>
                    <a:pt x="703" y="2947"/>
                  </a:lnTo>
                  <a:lnTo>
                    <a:pt x="700" y="2986"/>
                  </a:lnTo>
                  <a:lnTo>
                    <a:pt x="696" y="3025"/>
                  </a:lnTo>
                  <a:lnTo>
                    <a:pt x="694" y="3064"/>
                  </a:lnTo>
                  <a:lnTo>
                    <a:pt x="692" y="3103"/>
                  </a:lnTo>
                  <a:lnTo>
                    <a:pt x="691" y="3144"/>
                  </a:lnTo>
                  <a:lnTo>
                    <a:pt x="690" y="3183"/>
                  </a:lnTo>
                  <a:lnTo>
                    <a:pt x="690" y="3222"/>
                  </a:lnTo>
                  <a:lnTo>
                    <a:pt x="690" y="3285"/>
                  </a:lnTo>
                  <a:lnTo>
                    <a:pt x="692" y="3347"/>
                  </a:lnTo>
                  <a:lnTo>
                    <a:pt x="696" y="3409"/>
                  </a:lnTo>
                  <a:lnTo>
                    <a:pt x="700" y="3468"/>
                  </a:lnTo>
                  <a:lnTo>
                    <a:pt x="706" y="3528"/>
                  </a:lnTo>
                  <a:lnTo>
                    <a:pt x="713" y="3587"/>
                  </a:lnTo>
                  <a:lnTo>
                    <a:pt x="723" y="3645"/>
                  </a:lnTo>
                  <a:lnTo>
                    <a:pt x="733" y="3702"/>
                  </a:lnTo>
                  <a:lnTo>
                    <a:pt x="744" y="3758"/>
                  </a:lnTo>
                  <a:lnTo>
                    <a:pt x="756" y="3814"/>
                  </a:lnTo>
                  <a:lnTo>
                    <a:pt x="770" y="3868"/>
                  </a:lnTo>
                  <a:lnTo>
                    <a:pt x="785" y="3922"/>
                  </a:lnTo>
                  <a:lnTo>
                    <a:pt x="801" y="3976"/>
                  </a:lnTo>
                  <a:lnTo>
                    <a:pt x="819" y="4027"/>
                  </a:lnTo>
                  <a:lnTo>
                    <a:pt x="839" y="4079"/>
                  </a:lnTo>
                  <a:lnTo>
                    <a:pt x="859" y="4130"/>
                  </a:lnTo>
                  <a:lnTo>
                    <a:pt x="881" y="4180"/>
                  </a:lnTo>
                  <a:lnTo>
                    <a:pt x="904" y="4229"/>
                  </a:lnTo>
                  <a:lnTo>
                    <a:pt x="929" y="4277"/>
                  </a:lnTo>
                  <a:lnTo>
                    <a:pt x="954" y="4325"/>
                  </a:lnTo>
                  <a:lnTo>
                    <a:pt x="981" y="4372"/>
                  </a:lnTo>
                  <a:lnTo>
                    <a:pt x="1009" y="4417"/>
                  </a:lnTo>
                  <a:lnTo>
                    <a:pt x="1040" y="4463"/>
                  </a:lnTo>
                  <a:lnTo>
                    <a:pt x="1071" y="4506"/>
                  </a:lnTo>
                  <a:lnTo>
                    <a:pt x="1103" y="4550"/>
                  </a:lnTo>
                  <a:lnTo>
                    <a:pt x="1137" y="4592"/>
                  </a:lnTo>
                  <a:lnTo>
                    <a:pt x="1172" y="4635"/>
                  </a:lnTo>
                  <a:lnTo>
                    <a:pt x="1208" y="4675"/>
                  </a:lnTo>
                  <a:lnTo>
                    <a:pt x="1246" y="4716"/>
                  </a:lnTo>
                  <a:lnTo>
                    <a:pt x="1285" y="4755"/>
                  </a:lnTo>
                  <a:lnTo>
                    <a:pt x="1326" y="4794"/>
                  </a:lnTo>
                  <a:lnTo>
                    <a:pt x="1367" y="4831"/>
                  </a:lnTo>
                  <a:lnTo>
                    <a:pt x="1409" y="4869"/>
                  </a:lnTo>
                  <a:lnTo>
                    <a:pt x="1453" y="4904"/>
                  </a:lnTo>
                  <a:lnTo>
                    <a:pt x="1497" y="4938"/>
                  </a:lnTo>
                  <a:lnTo>
                    <a:pt x="1543" y="4972"/>
                  </a:lnTo>
                  <a:lnTo>
                    <a:pt x="1589" y="5004"/>
                  </a:lnTo>
                  <a:lnTo>
                    <a:pt x="1637" y="5036"/>
                  </a:lnTo>
                  <a:lnTo>
                    <a:pt x="1684" y="5066"/>
                  </a:lnTo>
                  <a:lnTo>
                    <a:pt x="1734" y="5094"/>
                  </a:lnTo>
                  <a:lnTo>
                    <a:pt x="1783" y="5122"/>
                  </a:lnTo>
                  <a:lnTo>
                    <a:pt x="1834" y="5148"/>
                  </a:lnTo>
                  <a:lnTo>
                    <a:pt x="1886" y="5173"/>
                  </a:lnTo>
                  <a:lnTo>
                    <a:pt x="1939" y="5198"/>
                  </a:lnTo>
                  <a:lnTo>
                    <a:pt x="1992" y="5220"/>
                  </a:lnTo>
                  <a:lnTo>
                    <a:pt x="2047" y="5242"/>
                  </a:lnTo>
                  <a:lnTo>
                    <a:pt x="2101" y="5262"/>
                  </a:lnTo>
                  <a:lnTo>
                    <a:pt x="2158" y="5282"/>
                  </a:lnTo>
                  <a:lnTo>
                    <a:pt x="2214" y="5300"/>
                  </a:lnTo>
                  <a:lnTo>
                    <a:pt x="2273" y="5317"/>
                  </a:lnTo>
                  <a:lnTo>
                    <a:pt x="2332" y="5332"/>
                  </a:lnTo>
                  <a:lnTo>
                    <a:pt x="2391" y="5347"/>
                  </a:lnTo>
                  <a:lnTo>
                    <a:pt x="2452" y="5361"/>
                  </a:lnTo>
                  <a:lnTo>
                    <a:pt x="2513" y="5373"/>
                  </a:lnTo>
                  <a:lnTo>
                    <a:pt x="2576" y="5384"/>
                  </a:lnTo>
                  <a:lnTo>
                    <a:pt x="2640" y="5394"/>
                  </a:lnTo>
                  <a:lnTo>
                    <a:pt x="2703" y="5403"/>
                  </a:lnTo>
                  <a:lnTo>
                    <a:pt x="2769" y="5410"/>
                  </a:lnTo>
                  <a:lnTo>
                    <a:pt x="2835" y="5416"/>
                  </a:lnTo>
                  <a:lnTo>
                    <a:pt x="2902" y="5422"/>
                  </a:lnTo>
                  <a:lnTo>
                    <a:pt x="2970" y="5426"/>
                  </a:lnTo>
                  <a:lnTo>
                    <a:pt x="3039" y="5429"/>
                  </a:lnTo>
                  <a:lnTo>
                    <a:pt x="3108" y="5430"/>
                  </a:lnTo>
                  <a:lnTo>
                    <a:pt x="3179" y="5431"/>
                  </a:lnTo>
                  <a:lnTo>
                    <a:pt x="3248" y="5430"/>
                  </a:lnTo>
                  <a:lnTo>
                    <a:pt x="3316" y="5428"/>
                  </a:lnTo>
                  <a:lnTo>
                    <a:pt x="3383" y="5425"/>
                  </a:lnTo>
                  <a:lnTo>
                    <a:pt x="3450" y="5421"/>
                  </a:lnTo>
                  <a:lnTo>
                    <a:pt x="3518" y="5416"/>
                  </a:lnTo>
                  <a:lnTo>
                    <a:pt x="3584" y="5409"/>
                  </a:lnTo>
                  <a:lnTo>
                    <a:pt x="3650" y="5401"/>
                  </a:lnTo>
                  <a:lnTo>
                    <a:pt x="3717" y="5392"/>
                  </a:lnTo>
                  <a:lnTo>
                    <a:pt x="3781" y="5382"/>
                  </a:lnTo>
                  <a:lnTo>
                    <a:pt x="3847" y="5370"/>
                  </a:lnTo>
                  <a:lnTo>
                    <a:pt x="3912" y="5357"/>
                  </a:lnTo>
                  <a:lnTo>
                    <a:pt x="3977" y="5342"/>
                  </a:lnTo>
                  <a:lnTo>
                    <a:pt x="4041" y="5327"/>
                  </a:lnTo>
                  <a:lnTo>
                    <a:pt x="4105" y="5310"/>
                  </a:lnTo>
                  <a:lnTo>
                    <a:pt x="4169" y="5292"/>
                  </a:lnTo>
                  <a:lnTo>
                    <a:pt x="4233" y="5273"/>
                  </a:lnTo>
                  <a:lnTo>
                    <a:pt x="4295" y="5252"/>
                  </a:lnTo>
                  <a:lnTo>
                    <a:pt x="4358" y="5231"/>
                  </a:lnTo>
                  <a:lnTo>
                    <a:pt x="4420" y="5208"/>
                  </a:lnTo>
                  <a:lnTo>
                    <a:pt x="4481" y="5184"/>
                  </a:lnTo>
                  <a:lnTo>
                    <a:pt x="4541" y="5159"/>
                  </a:lnTo>
                  <a:lnTo>
                    <a:pt x="4601" y="5133"/>
                  </a:lnTo>
                  <a:lnTo>
                    <a:pt x="4660" y="5107"/>
                  </a:lnTo>
                  <a:lnTo>
                    <a:pt x="4719" y="5078"/>
                  </a:lnTo>
                  <a:lnTo>
                    <a:pt x="4777" y="5049"/>
                  </a:lnTo>
                  <a:lnTo>
                    <a:pt x="4834" y="5017"/>
                  </a:lnTo>
                  <a:lnTo>
                    <a:pt x="4891" y="4986"/>
                  </a:lnTo>
                  <a:lnTo>
                    <a:pt x="4947" y="4953"/>
                  </a:lnTo>
                  <a:lnTo>
                    <a:pt x="5002" y="4919"/>
                  </a:lnTo>
                  <a:lnTo>
                    <a:pt x="5057" y="4884"/>
                  </a:lnTo>
                  <a:lnTo>
                    <a:pt x="5112" y="4847"/>
                  </a:lnTo>
                  <a:lnTo>
                    <a:pt x="5165" y="4810"/>
                  </a:lnTo>
                  <a:lnTo>
                    <a:pt x="5488" y="5261"/>
                  </a:lnTo>
                  <a:lnTo>
                    <a:pt x="5424" y="5309"/>
                  </a:lnTo>
                  <a:lnTo>
                    <a:pt x="5358" y="5356"/>
                  </a:lnTo>
                  <a:lnTo>
                    <a:pt x="5291" y="5401"/>
                  </a:lnTo>
                  <a:lnTo>
                    <a:pt x="5226" y="5445"/>
                  </a:lnTo>
                  <a:lnTo>
                    <a:pt x="5158" y="5486"/>
                  </a:lnTo>
                  <a:lnTo>
                    <a:pt x="5091" y="5527"/>
                  </a:lnTo>
                  <a:lnTo>
                    <a:pt x="5024" y="5565"/>
                  </a:lnTo>
                  <a:lnTo>
                    <a:pt x="4955" y="5603"/>
                  </a:lnTo>
                  <a:lnTo>
                    <a:pt x="4886" y="5638"/>
                  </a:lnTo>
                  <a:lnTo>
                    <a:pt x="4818" y="5672"/>
                  </a:lnTo>
                  <a:lnTo>
                    <a:pt x="4748" y="5705"/>
                  </a:lnTo>
                  <a:lnTo>
                    <a:pt x="4677" y="5736"/>
                  </a:lnTo>
                  <a:lnTo>
                    <a:pt x="4608" y="5766"/>
                  </a:lnTo>
                  <a:lnTo>
                    <a:pt x="4536" y="5794"/>
                  </a:lnTo>
                  <a:lnTo>
                    <a:pt x="4465" y="5820"/>
                  </a:lnTo>
                  <a:lnTo>
                    <a:pt x="4393" y="5846"/>
                  </a:lnTo>
                  <a:lnTo>
                    <a:pt x="4321" y="5869"/>
                  </a:lnTo>
                  <a:lnTo>
                    <a:pt x="4248" y="5890"/>
                  </a:lnTo>
                  <a:lnTo>
                    <a:pt x="4174" y="5911"/>
                  </a:lnTo>
                  <a:lnTo>
                    <a:pt x="4100" y="5930"/>
                  </a:lnTo>
                  <a:lnTo>
                    <a:pt x="4027" y="5947"/>
                  </a:lnTo>
                  <a:lnTo>
                    <a:pt x="3952" y="5963"/>
                  </a:lnTo>
                  <a:lnTo>
                    <a:pt x="3876" y="5977"/>
                  </a:lnTo>
                  <a:lnTo>
                    <a:pt x="3801" y="5990"/>
                  </a:lnTo>
                  <a:lnTo>
                    <a:pt x="3725" y="6001"/>
                  </a:lnTo>
                  <a:lnTo>
                    <a:pt x="3648" y="6012"/>
                  </a:lnTo>
                  <a:lnTo>
                    <a:pt x="3571" y="6020"/>
                  </a:lnTo>
                  <a:lnTo>
                    <a:pt x="3493" y="6027"/>
                  </a:lnTo>
                  <a:lnTo>
                    <a:pt x="3416" y="6032"/>
                  </a:lnTo>
                  <a:lnTo>
                    <a:pt x="3338" y="6036"/>
                  </a:lnTo>
                  <a:lnTo>
                    <a:pt x="3258" y="6038"/>
                  </a:lnTo>
                  <a:lnTo>
                    <a:pt x="3179" y="6039"/>
                  </a:lnTo>
                  <a:lnTo>
                    <a:pt x="3099" y="6038"/>
                  </a:lnTo>
                  <a:lnTo>
                    <a:pt x="3021" y="6037"/>
                  </a:lnTo>
                  <a:lnTo>
                    <a:pt x="2943" y="6034"/>
                  </a:lnTo>
                  <a:lnTo>
                    <a:pt x="2866" y="6029"/>
                  </a:lnTo>
                  <a:lnTo>
                    <a:pt x="2789" y="6023"/>
                  </a:lnTo>
                  <a:lnTo>
                    <a:pt x="2713" y="6016"/>
                  </a:lnTo>
                  <a:lnTo>
                    <a:pt x="2639" y="6008"/>
                  </a:lnTo>
                  <a:lnTo>
                    <a:pt x="2564" y="5998"/>
                  </a:lnTo>
                  <a:lnTo>
                    <a:pt x="2491" y="5987"/>
                  </a:lnTo>
                  <a:lnTo>
                    <a:pt x="2419" y="5975"/>
                  </a:lnTo>
                  <a:lnTo>
                    <a:pt x="2346" y="5962"/>
                  </a:lnTo>
                  <a:lnTo>
                    <a:pt x="2275" y="5947"/>
                  </a:lnTo>
                  <a:lnTo>
                    <a:pt x="2204" y="5931"/>
                  </a:lnTo>
                  <a:lnTo>
                    <a:pt x="2135" y="5913"/>
                  </a:lnTo>
                  <a:lnTo>
                    <a:pt x="2066" y="5895"/>
                  </a:lnTo>
                  <a:lnTo>
                    <a:pt x="1998" y="5875"/>
                  </a:lnTo>
                  <a:lnTo>
                    <a:pt x="1931" y="5854"/>
                  </a:lnTo>
                  <a:lnTo>
                    <a:pt x="1865" y="5831"/>
                  </a:lnTo>
                  <a:lnTo>
                    <a:pt x="1799" y="5808"/>
                  </a:lnTo>
                  <a:lnTo>
                    <a:pt x="1736" y="5784"/>
                  </a:lnTo>
                  <a:lnTo>
                    <a:pt x="1672" y="5757"/>
                  </a:lnTo>
                  <a:lnTo>
                    <a:pt x="1609" y="5730"/>
                  </a:lnTo>
                  <a:lnTo>
                    <a:pt x="1548" y="5702"/>
                  </a:lnTo>
                  <a:lnTo>
                    <a:pt x="1487" y="5672"/>
                  </a:lnTo>
                  <a:lnTo>
                    <a:pt x="1428" y="5642"/>
                  </a:lnTo>
                  <a:lnTo>
                    <a:pt x="1369" y="5610"/>
                  </a:lnTo>
                  <a:lnTo>
                    <a:pt x="1311" y="5576"/>
                  </a:lnTo>
                  <a:lnTo>
                    <a:pt x="1255" y="5542"/>
                  </a:lnTo>
                  <a:lnTo>
                    <a:pt x="1198" y="5506"/>
                  </a:lnTo>
                  <a:lnTo>
                    <a:pt x="1144" y="5469"/>
                  </a:lnTo>
                  <a:lnTo>
                    <a:pt x="1090" y="5430"/>
                  </a:lnTo>
                  <a:lnTo>
                    <a:pt x="1037" y="5391"/>
                  </a:lnTo>
                  <a:lnTo>
                    <a:pt x="1004" y="5366"/>
                  </a:lnTo>
                  <a:lnTo>
                    <a:pt x="972" y="5340"/>
                  </a:lnTo>
                  <a:lnTo>
                    <a:pt x="941" y="5314"/>
                  </a:lnTo>
                  <a:lnTo>
                    <a:pt x="910" y="5288"/>
                  </a:lnTo>
                  <a:lnTo>
                    <a:pt x="880" y="5260"/>
                  </a:lnTo>
                  <a:lnTo>
                    <a:pt x="850" y="5234"/>
                  </a:lnTo>
                  <a:lnTo>
                    <a:pt x="820" y="5207"/>
                  </a:lnTo>
                  <a:lnTo>
                    <a:pt x="792" y="5179"/>
                  </a:lnTo>
                  <a:lnTo>
                    <a:pt x="764" y="5152"/>
                  </a:lnTo>
                  <a:lnTo>
                    <a:pt x="736" y="5124"/>
                  </a:lnTo>
                  <a:lnTo>
                    <a:pt x="708" y="5096"/>
                  </a:lnTo>
                  <a:lnTo>
                    <a:pt x="682" y="5068"/>
                  </a:lnTo>
                  <a:lnTo>
                    <a:pt x="656" y="5039"/>
                  </a:lnTo>
                  <a:lnTo>
                    <a:pt x="630" y="5010"/>
                  </a:lnTo>
                  <a:lnTo>
                    <a:pt x="605" y="4981"/>
                  </a:lnTo>
                  <a:lnTo>
                    <a:pt x="580" y="4952"/>
                  </a:lnTo>
                  <a:lnTo>
                    <a:pt x="556" y="4922"/>
                  </a:lnTo>
                  <a:lnTo>
                    <a:pt x="533" y="4893"/>
                  </a:lnTo>
                  <a:lnTo>
                    <a:pt x="509" y="4863"/>
                  </a:lnTo>
                  <a:lnTo>
                    <a:pt x="487" y="4832"/>
                  </a:lnTo>
                  <a:lnTo>
                    <a:pt x="465" y="4802"/>
                  </a:lnTo>
                  <a:lnTo>
                    <a:pt x="444" y="4771"/>
                  </a:lnTo>
                  <a:lnTo>
                    <a:pt x="422" y="4740"/>
                  </a:lnTo>
                  <a:lnTo>
                    <a:pt x="402" y="4709"/>
                  </a:lnTo>
                  <a:lnTo>
                    <a:pt x="382" y="4677"/>
                  </a:lnTo>
                  <a:lnTo>
                    <a:pt x="363" y="4646"/>
                  </a:lnTo>
                  <a:lnTo>
                    <a:pt x="344" y="4615"/>
                  </a:lnTo>
                  <a:lnTo>
                    <a:pt x="326" y="4582"/>
                  </a:lnTo>
                  <a:lnTo>
                    <a:pt x="308" y="4550"/>
                  </a:lnTo>
                  <a:lnTo>
                    <a:pt x="291" y="4517"/>
                  </a:lnTo>
                  <a:lnTo>
                    <a:pt x="274" y="4484"/>
                  </a:lnTo>
                  <a:lnTo>
                    <a:pt x="258" y="4451"/>
                  </a:lnTo>
                  <a:lnTo>
                    <a:pt x="242" y="4417"/>
                  </a:lnTo>
                  <a:lnTo>
                    <a:pt x="227" y="4384"/>
                  </a:lnTo>
                  <a:lnTo>
                    <a:pt x="211" y="4349"/>
                  </a:lnTo>
                  <a:lnTo>
                    <a:pt x="197" y="4315"/>
                  </a:lnTo>
                  <a:lnTo>
                    <a:pt x="183" y="4280"/>
                  </a:lnTo>
                  <a:lnTo>
                    <a:pt x="170" y="4246"/>
                  </a:lnTo>
                  <a:lnTo>
                    <a:pt x="157" y="4211"/>
                  </a:lnTo>
                  <a:lnTo>
                    <a:pt x="145" y="4175"/>
                  </a:lnTo>
                  <a:lnTo>
                    <a:pt x="134" y="4140"/>
                  </a:lnTo>
                  <a:lnTo>
                    <a:pt x="121" y="4103"/>
                  </a:lnTo>
                  <a:lnTo>
                    <a:pt x="111" y="4068"/>
                  </a:lnTo>
                  <a:lnTo>
                    <a:pt x="101" y="4031"/>
                  </a:lnTo>
                  <a:lnTo>
                    <a:pt x="91" y="3994"/>
                  </a:lnTo>
                  <a:lnTo>
                    <a:pt x="82" y="3957"/>
                  </a:lnTo>
                  <a:lnTo>
                    <a:pt x="73" y="3920"/>
                  </a:lnTo>
                  <a:lnTo>
                    <a:pt x="65" y="3883"/>
                  </a:lnTo>
                  <a:lnTo>
                    <a:pt x="57" y="3844"/>
                  </a:lnTo>
                  <a:lnTo>
                    <a:pt x="50" y="3807"/>
                  </a:lnTo>
                  <a:lnTo>
                    <a:pt x="43" y="3768"/>
                  </a:lnTo>
                  <a:lnTo>
                    <a:pt x="37" y="3729"/>
                  </a:lnTo>
                  <a:lnTo>
                    <a:pt x="31" y="3690"/>
                  </a:lnTo>
                  <a:lnTo>
                    <a:pt x="26" y="3651"/>
                  </a:lnTo>
                  <a:lnTo>
                    <a:pt x="20" y="3611"/>
                  </a:lnTo>
                  <a:lnTo>
                    <a:pt x="16" y="3572"/>
                  </a:lnTo>
                  <a:lnTo>
                    <a:pt x="12" y="3531"/>
                  </a:lnTo>
                  <a:lnTo>
                    <a:pt x="9" y="3491"/>
                  </a:lnTo>
                  <a:lnTo>
                    <a:pt x="6" y="3450"/>
                  </a:lnTo>
                  <a:lnTo>
                    <a:pt x="4" y="3410"/>
                  </a:lnTo>
                  <a:lnTo>
                    <a:pt x="3" y="3368"/>
                  </a:lnTo>
                  <a:lnTo>
                    <a:pt x="1" y="3327"/>
                  </a:lnTo>
                  <a:lnTo>
                    <a:pt x="1" y="3285"/>
                  </a:lnTo>
                  <a:lnTo>
                    <a:pt x="0" y="3244"/>
                  </a:lnTo>
                  <a:lnTo>
                    <a:pt x="1" y="3173"/>
                  </a:lnTo>
                  <a:lnTo>
                    <a:pt x="3" y="3103"/>
                  </a:lnTo>
                  <a:lnTo>
                    <a:pt x="6" y="3034"/>
                  </a:lnTo>
                  <a:lnTo>
                    <a:pt x="11" y="2964"/>
                  </a:lnTo>
                  <a:lnTo>
                    <a:pt x="17" y="2897"/>
                  </a:lnTo>
                  <a:lnTo>
                    <a:pt x="26" y="2829"/>
                  </a:lnTo>
                  <a:lnTo>
                    <a:pt x="35" y="2761"/>
                  </a:lnTo>
                  <a:lnTo>
                    <a:pt x="45" y="2694"/>
                  </a:lnTo>
                  <a:lnTo>
                    <a:pt x="57" y="2627"/>
                  </a:lnTo>
                  <a:lnTo>
                    <a:pt x="70" y="2560"/>
                  </a:lnTo>
                  <a:lnTo>
                    <a:pt x="84" y="2495"/>
                  </a:lnTo>
                  <a:lnTo>
                    <a:pt x="100" y="2430"/>
                  </a:lnTo>
                  <a:lnTo>
                    <a:pt x="117" y="2365"/>
                  </a:lnTo>
                  <a:lnTo>
                    <a:pt x="136" y="2300"/>
                  </a:lnTo>
                  <a:lnTo>
                    <a:pt x="156" y="2236"/>
                  </a:lnTo>
                  <a:lnTo>
                    <a:pt x="177" y="2173"/>
                  </a:lnTo>
                  <a:lnTo>
                    <a:pt x="199" y="2110"/>
                  </a:lnTo>
                  <a:lnTo>
                    <a:pt x="223" y="2047"/>
                  </a:lnTo>
                  <a:lnTo>
                    <a:pt x="249" y="1986"/>
                  </a:lnTo>
                  <a:lnTo>
                    <a:pt x="276" y="1925"/>
                  </a:lnTo>
                  <a:lnTo>
                    <a:pt x="303" y="1865"/>
                  </a:lnTo>
                  <a:lnTo>
                    <a:pt x="333" y="1805"/>
                  </a:lnTo>
                  <a:lnTo>
                    <a:pt x="364" y="1746"/>
                  </a:lnTo>
                  <a:lnTo>
                    <a:pt x="395" y="1688"/>
                  </a:lnTo>
                  <a:lnTo>
                    <a:pt x="429" y="1630"/>
                  </a:lnTo>
                  <a:lnTo>
                    <a:pt x="463" y="1573"/>
                  </a:lnTo>
                  <a:lnTo>
                    <a:pt x="498" y="1518"/>
                  </a:lnTo>
                  <a:lnTo>
                    <a:pt x="536" y="1462"/>
                  </a:lnTo>
                  <a:lnTo>
                    <a:pt x="574" y="1406"/>
                  </a:lnTo>
                  <a:lnTo>
                    <a:pt x="613" y="1353"/>
                  </a:lnTo>
                  <a:lnTo>
                    <a:pt x="655" y="1299"/>
                  </a:lnTo>
                  <a:lnTo>
                    <a:pt x="697" y="1245"/>
                  </a:lnTo>
                  <a:lnTo>
                    <a:pt x="728" y="1208"/>
                  </a:lnTo>
                  <a:lnTo>
                    <a:pt x="759" y="1170"/>
                  </a:lnTo>
                  <a:lnTo>
                    <a:pt x="791" y="1134"/>
                  </a:lnTo>
                  <a:lnTo>
                    <a:pt x="824" y="1098"/>
                  </a:lnTo>
                  <a:lnTo>
                    <a:pt x="856" y="1062"/>
                  </a:lnTo>
                  <a:lnTo>
                    <a:pt x="889" y="1027"/>
                  </a:lnTo>
                  <a:lnTo>
                    <a:pt x="923" y="992"/>
                  </a:lnTo>
                  <a:lnTo>
                    <a:pt x="957" y="958"/>
                  </a:lnTo>
                  <a:lnTo>
                    <a:pt x="991" y="925"/>
                  </a:lnTo>
                  <a:lnTo>
                    <a:pt x="1026" y="892"/>
                  </a:lnTo>
                  <a:lnTo>
                    <a:pt x="1061" y="860"/>
                  </a:lnTo>
                  <a:lnTo>
                    <a:pt x="1096" y="828"/>
                  </a:lnTo>
                  <a:lnTo>
                    <a:pt x="1133" y="798"/>
                  </a:lnTo>
                  <a:lnTo>
                    <a:pt x="1169" y="766"/>
                  </a:lnTo>
                  <a:lnTo>
                    <a:pt x="1205" y="737"/>
                  </a:lnTo>
                  <a:lnTo>
                    <a:pt x="1243" y="708"/>
                  </a:lnTo>
                  <a:lnTo>
                    <a:pt x="1280" y="679"/>
                  </a:lnTo>
                  <a:lnTo>
                    <a:pt x="1318" y="651"/>
                  </a:lnTo>
                  <a:lnTo>
                    <a:pt x="1357" y="624"/>
                  </a:lnTo>
                  <a:lnTo>
                    <a:pt x="1396" y="596"/>
                  </a:lnTo>
                  <a:lnTo>
                    <a:pt x="1435" y="570"/>
                  </a:lnTo>
                  <a:lnTo>
                    <a:pt x="1475" y="544"/>
                  </a:lnTo>
                  <a:lnTo>
                    <a:pt x="1514" y="518"/>
                  </a:lnTo>
                  <a:lnTo>
                    <a:pt x="1556" y="494"/>
                  </a:lnTo>
                  <a:lnTo>
                    <a:pt x="1596" y="470"/>
                  </a:lnTo>
                  <a:lnTo>
                    <a:pt x="1638" y="447"/>
                  </a:lnTo>
                  <a:lnTo>
                    <a:pt x="1679" y="423"/>
                  </a:lnTo>
                  <a:lnTo>
                    <a:pt x="1722" y="401"/>
                  </a:lnTo>
                  <a:lnTo>
                    <a:pt x="1764" y="379"/>
                  </a:lnTo>
                  <a:lnTo>
                    <a:pt x="1807" y="357"/>
                  </a:lnTo>
                  <a:lnTo>
                    <a:pt x="1851" y="337"/>
                  </a:lnTo>
                  <a:lnTo>
                    <a:pt x="1894" y="317"/>
                  </a:lnTo>
                  <a:lnTo>
                    <a:pt x="1939" y="297"/>
                  </a:lnTo>
                  <a:lnTo>
                    <a:pt x="1983" y="279"/>
                  </a:lnTo>
                  <a:lnTo>
                    <a:pt x="2028" y="260"/>
                  </a:lnTo>
                  <a:lnTo>
                    <a:pt x="2073" y="242"/>
                  </a:lnTo>
                  <a:lnTo>
                    <a:pt x="2119" y="226"/>
                  </a:lnTo>
                  <a:lnTo>
                    <a:pt x="2164" y="209"/>
                  </a:lnTo>
                  <a:lnTo>
                    <a:pt x="2210" y="193"/>
                  </a:lnTo>
                  <a:lnTo>
                    <a:pt x="2257" y="178"/>
                  </a:lnTo>
                  <a:lnTo>
                    <a:pt x="2303" y="164"/>
                  </a:lnTo>
                  <a:lnTo>
                    <a:pt x="2350" y="150"/>
                  </a:lnTo>
                  <a:lnTo>
                    <a:pt x="2396" y="137"/>
                  </a:lnTo>
                  <a:lnTo>
                    <a:pt x="2444" y="124"/>
                  </a:lnTo>
                  <a:lnTo>
                    <a:pt x="2492" y="111"/>
                  </a:lnTo>
                  <a:lnTo>
                    <a:pt x="2540" y="100"/>
                  </a:lnTo>
                  <a:lnTo>
                    <a:pt x="2588" y="89"/>
                  </a:lnTo>
                  <a:lnTo>
                    <a:pt x="2637" y="79"/>
                  </a:lnTo>
                  <a:lnTo>
                    <a:pt x="2685" y="70"/>
                  </a:lnTo>
                  <a:lnTo>
                    <a:pt x="2735" y="61"/>
                  </a:lnTo>
                  <a:lnTo>
                    <a:pt x="2784" y="52"/>
                  </a:lnTo>
                  <a:lnTo>
                    <a:pt x="2834" y="45"/>
                  </a:lnTo>
                  <a:lnTo>
                    <a:pt x="2884" y="38"/>
                  </a:lnTo>
                  <a:lnTo>
                    <a:pt x="2935" y="30"/>
                  </a:lnTo>
                  <a:lnTo>
                    <a:pt x="2985" y="24"/>
                  </a:lnTo>
                  <a:lnTo>
                    <a:pt x="3036" y="19"/>
                  </a:lnTo>
                  <a:lnTo>
                    <a:pt x="3087" y="15"/>
                  </a:lnTo>
                  <a:lnTo>
                    <a:pt x="3139" y="11"/>
                  </a:lnTo>
                  <a:lnTo>
                    <a:pt x="3190" y="7"/>
                  </a:lnTo>
                  <a:lnTo>
                    <a:pt x="3242" y="4"/>
                  </a:lnTo>
                  <a:lnTo>
                    <a:pt x="3294" y="2"/>
                  </a:lnTo>
                  <a:lnTo>
                    <a:pt x="3347" y="1"/>
                  </a:lnTo>
                  <a:lnTo>
                    <a:pt x="3400" y="0"/>
                  </a:lnTo>
                  <a:lnTo>
                    <a:pt x="3453" y="0"/>
                  </a:lnTo>
                  <a:lnTo>
                    <a:pt x="3524" y="0"/>
                  </a:lnTo>
                  <a:lnTo>
                    <a:pt x="3593" y="2"/>
                  </a:lnTo>
                  <a:lnTo>
                    <a:pt x="3663" y="5"/>
                  </a:lnTo>
                  <a:lnTo>
                    <a:pt x="3733" y="9"/>
                  </a:lnTo>
                  <a:lnTo>
                    <a:pt x="3800" y="15"/>
                  </a:lnTo>
                  <a:lnTo>
                    <a:pt x="3869" y="21"/>
                  </a:lnTo>
                  <a:lnTo>
                    <a:pt x="3936" y="29"/>
                  </a:lnTo>
                  <a:lnTo>
                    <a:pt x="4002" y="39"/>
                  </a:lnTo>
                  <a:lnTo>
                    <a:pt x="4069" y="49"/>
                  </a:lnTo>
                  <a:lnTo>
                    <a:pt x="4135" y="60"/>
                  </a:lnTo>
                  <a:lnTo>
                    <a:pt x="4200" y="73"/>
                  </a:lnTo>
                  <a:lnTo>
                    <a:pt x="4265" y="86"/>
                  </a:lnTo>
                  <a:lnTo>
                    <a:pt x="4330" y="101"/>
                  </a:lnTo>
                  <a:lnTo>
                    <a:pt x="4393" y="118"/>
                  </a:lnTo>
                  <a:lnTo>
                    <a:pt x="4456" y="135"/>
                  </a:lnTo>
                  <a:lnTo>
                    <a:pt x="4520" y="154"/>
                  </a:lnTo>
                  <a:lnTo>
                    <a:pt x="4581" y="173"/>
                  </a:lnTo>
                  <a:lnTo>
                    <a:pt x="4642" y="194"/>
                  </a:lnTo>
                  <a:lnTo>
                    <a:pt x="4702" y="216"/>
                  </a:lnTo>
                  <a:lnTo>
                    <a:pt x="4761" y="239"/>
                  </a:lnTo>
                  <a:lnTo>
                    <a:pt x="4819" y="262"/>
                  </a:lnTo>
                  <a:lnTo>
                    <a:pt x="4875" y="288"/>
                  </a:lnTo>
                  <a:lnTo>
                    <a:pt x="4931" y="314"/>
                  </a:lnTo>
                  <a:lnTo>
                    <a:pt x="4986" y="341"/>
                  </a:lnTo>
                  <a:lnTo>
                    <a:pt x="5040" y="369"/>
                  </a:lnTo>
                  <a:lnTo>
                    <a:pt x="5092" y="398"/>
                  </a:lnTo>
                  <a:lnTo>
                    <a:pt x="5144" y="428"/>
                  </a:lnTo>
                  <a:lnTo>
                    <a:pt x="5194" y="460"/>
                  </a:lnTo>
                  <a:lnTo>
                    <a:pt x="5244" y="492"/>
                  </a:lnTo>
                  <a:lnTo>
                    <a:pt x="5292" y="526"/>
                  </a:lnTo>
                  <a:lnTo>
                    <a:pt x="5340" y="559"/>
                  </a:lnTo>
                  <a:lnTo>
                    <a:pt x="5386" y="594"/>
                  </a:lnTo>
                  <a:lnTo>
                    <a:pt x="5442" y="640"/>
                  </a:lnTo>
                  <a:lnTo>
                    <a:pt x="5496" y="685"/>
                  </a:lnTo>
                  <a:lnTo>
                    <a:pt x="5548" y="732"/>
                  </a:lnTo>
                  <a:lnTo>
                    <a:pt x="5598" y="780"/>
                  </a:lnTo>
                  <a:lnTo>
                    <a:pt x="5647" y="828"/>
                  </a:lnTo>
                  <a:lnTo>
                    <a:pt x="5693" y="877"/>
                  </a:lnTo>
                  <a:lnTo>
                    <a:pt x="5739" y="926"/>
                  </a:lnTo>
                  <a:lnTo>
                    <a:pt x="5782" y="976"/>
                  </a:lnTo>
                  <a:lnTo>
                    <a:pt x="5824" y="1028"/>
                  </a:lnTo>
                  <a:lnTo>
                    <a:pt x="5863" y="1079"/>
                  </a:lnTo>
                  <a:lnTo>
                    <a:pt x="5901" y="1132"/>
                  </a:lnTo>
                  <a:lnTo>
                    <a:pt x="5937" y="1186"/>
                  </a:lnTo>
                  <a:lnTo>
                    <a:pt x="5971" y="1239"/>
                  </a:lnTo>
                  <a:lnTo>
                    <a:pt x="6004" y="1295"/>
                  </a:lnTo>
                  <a:lnTo>
                    <a:pt x="6034" y="1351"/>
                  </a:lnTo>
                  <a:lnTo>
                    <a:pt x="6063" y="1406"/>
                  </a:lnTo>
                  <a:lnTo>
                    <a:pt x="6090" y="1464"/>
                  </a:lnTo>
                  <a:lnTo>
                    <a:pt x="6116" y="1522"/>
                  </a:lnTo>
                  <a:lnTo>
                    <a:pt x="6139" y="1580"/>
                  </a:lnTo>
                  <a:lnTo>
                    <a:pt x="6161" y="1640"/>
                  </a:lnTo>
                  <a:lnTo>
                    <a:pt x="6180" y="1701"/>
                  </a:lnTo>
                  <a:lnTo>
                    <a:pt x="6200" y="1763"/>
                  </a:lnTo>
                  <a:lnTo>
                    <a:pt x="6216" y="1825"/>
                  </a:lnTo>
                  <a:lnTo>
                    <a:pt x="6231" y="1889"/>
                  </a:lnTo>
                  <a:lnTo>
                    <a:pt x="6243" y="1953"/>
                  </a:lnTo>
                  <a:lnTo>
                    <a:pt x="6255" y="2019"/>
                  </a:lnTo>
                  <a:lnTo>
                    <a:pt x="6264" y="2085"/>
                  </a:lnTo>
                  <a:lnTo>
                    <a:pt x="6272" y="2151"/>
                  </a:lnTo>
                  <a:lnTo>
                    <a:pt x="6278" y="2219"/>
                  </a:lnTo>
                  <a:lnTo>
                    <a:pt x="6282" y="2288"/>
                  </a:lnTo>
                  <a:lnTo>
                    <a:pt x="6285" y="2358"/>
                  </a:lnTo>
                  <a:lnTo>
                    <a:pt x="6286" y="2428"/>
                  </a:lnTo>
                  <a:lnTo>
                    <a:pt x="6285" y="2498"/>
                  </a:lnTo>
                  <a:lnTo>
                    <a:pt x="6282" y="2566"/>
                  </a:lnTo>
                  <a:lnTo>
                    <a:pt x="6278" y="2634"/>
                  </a:lnTo>
                  <a:lnTo>
                    <a:pt x="6272" y="2701"/>
                  </a:lnTo>
                  <a:lnTo>
                    <a:pt x="6264" y="2768"/>
                  </a:lnTo>
                  <a:lnTo>
                    <a:pt x="6255" y="2834"/>
                  </a:lnTo>
                  <a:lnTo>
                    <a:pt x="6244" y="2899"/>
                  </a:lnTo>
                  <a:lnTo>
                    <a:pt x="6232" y="2963"/>
                  </a:lnTo>
                  <a:lnTo>
                    <a:pt x="6217" y="3027"/>
                  </a:lnTo>
                  <a:lnTo>
                    <a:pt x="6201" y="3091"/>
                  </a:lnTo>
                  <a:lnTo>
                    <a:pt x="6182" y="3153"/>
                  </a:lnTo>
                  <a:lnTo>
                    <a:pt x="6163" y="3214"/>
                  </a:lnTo>
                  <a:lnTo>
                    <a:pt x="6142" y="3275"/>
                  </a:lnTo>
                  <a:lnTo>
                    <a:pt x="6119" y="3336"/>
                  </a:lnTo>
                  <a:lnTo>
                    <a:pt x="6094" y="3396"/>
                  </a:lnTo>
                  <a:lnTo>
                    <a:pt x="6067" y="3454"/>
                  </a:lnTo>
                  <a:lnTo>
                    <a:pt x="6040" y="3512"/>
                  </a:lnTo>
                  <a:lnTo>
                    <a:pt x="6010" y="3569"/>
                  </a:lnTo>
                  <a:lnTo>
                    <a:pt x="5978" y="3625"/>
                  </a:lnTo>
                  <a:lnTo>
                    <a:pt x="5946" y="3680"/>
                  </a:lnTo>
                  <a:lnTo>
                    <a:pt x="5912" y="3734"/>
                  </a:lnTo>
                  <a:lnTo>
                    <a:pt x="5876" y="3786"/>
                  </a:lnTo>
                  <a:lnTo>
                    <a:pt x="5839" y="3838"/>
                  </a:lnTo>
                  <a:lnTo>
                    <a:pt x="5799" y="3889"/>
                  </a:lnTo>
                  <a:lnTo>
                    <a:pt x="5759" y="3938"/>
                  </a:lnTo>
                  <a:lnTo>
                    <a:pt x="5718" y="3987"/>
                  </a:lnTo>
                  <a:lnTo>
                    <a:pt x="5673" y="4034"/>
                  </a:lnTo>
                  <a:lnTo>
                    <a:pt x="5629" y="4081"/>
                  </a:lnTo>
                  <a:lnTo>
                    <a:pt x="5582" y="4127"/>
                  </a:lnTo>
                  <a:lnTo>
                    <a:pt x="5534" y="4170"/>
                  </a:lnTo>
                  <a:lnTo>
                    <a:pt x="5484" y="4214"/>
                  </a:lnTo>
                  <a:lnTo>
                    <a:pt x="5433" y="4256"/>
                  </a:lnTo>
                  <a:lnTo>
                    <a:pt x="5404" y="4278"/>
                  </a:lnTo>
                  <a:lnTo>
                    <a:pt x="5374" y="4301"/>
                  </a:lnTo>
                  <a:lnTo>
                    <a:pt x="5345" y="4323"/>
                  </a:lnTo>
                  <a:lnTo>
                    <a:pt x="5315" y="4343"/>
                  </a:lnTo>
                  <a:lnTo>
                    <a:pt x="5283" y="4364"/>
                  </a:lnTo>
                  <a:lnTo>
                    <a:pt x="5253" y="4384"/>
                  </a:lnTo>
                  <a:lnTo>
                    <a:pt x="5222" y="4403"/>
                  </a:lnTo>
                  <a:lnTo>
                    <a:pt x="5189" y="4420"/>
                  </a:lnTo>
                  <a:lnTo>
                    <a:pt x="5157" y="4438"/>
                  </a:lnTo>
                  <a:lnTo>
                    <a:pt x="5125" y="4455"/>
                  </a:lnTo>
                  <a:lnTo>
                    <a:pt x="5091" y="4471"/>
                  </a:lnTo>
                  <a:lnTo>
                    <a:pt x="5058" y="4486"/>
                  </a:lnTo>
                  <a:lnTo>
                    <a:pt x="5024" y="4501"/>
                  </a:lnTo>
                  <a:lnTo>
                    <a:pt x="4989" y="4515"/>
                  </a:lnTo>
                  <a:lnTo>
                    <a:pt x="4955" y="4528"/>
                  </a:lnTo>
                  <a:lnTo>
                    <a:pt x="4920" y="4541"/>
                  </a:lnTo>
                  <a:lnTo>
                    <a:pt x="4884" y="4553"/>
                  </a:lnTo>
                  <a:lnTo>
                    <a:pt x="4849" y="4564"/>
                  </a:lnTo>
                  <a:lnTo>
                    <a:pt x="4813" y="4575"/>
                  </a:lnTo>
                  <a:lnTo>
                    <a:pt x="4777" y="4584"/>
                  </a:lnTo>
                  <a:lnTo>
                    <a:pt x="4741" y="4593"/>
                  </a:lnTo>
                  <a:lnTo>
                    <a:pt x="4704" y="4601"/>
                  </a:lnTo>
                  <a:lnTo>
                    <a:pt x="4668" y="4608"/>
                  </a:lnTo>
                  <a:lnTo>
                    <a:pt x="4632" y="4616"/>
                  </a:lnTo>
                  <a:lnTo>
                    <a:pt x="4594" y="4621"/>
                  </a:lnTo>
                  <a:lnTo>
                    <a:pt x="4558" y="4626"/>
                  </a:lnTo>
                  <a:lnTo>
                    <a:pt x="4521" y="4631"/>
                  </a:lnTo>
                  <a:lnTo>
                    <a:pt x="4483" y="4634"/>
                  </a:lnTo>
                  <a:lnTo>
                    <a:pt x="4446" y="4637"/>
                  </a:lnTo>
                  <a:lnTo>
                    <a:pt x="4409" y="4639"/>
                  </a:lnTo>
                  <a:lnTo>
                    <a:pt x="4370" y="4640"/>
                  </a:lnTo>
                  <a:lnTo>
                    <a:pt x="4333" y="4640"/>
                  </a:lnTo>
                  <a:lnTo>
                    <a:pt x="4289" y="4640"/>
                  </a:lnTo>
                  <a:lnTo>
                    <a:pt x="4247" y="4638"/>
                  </a:lnTo>
                  <a:lnTo>
                    <a:pt x="4206" y="4636"/>
                  </a:lnTo>
                  <a:lnTo>
                    <a:pt x="4167" y="4632"/>
                  </a:lnTo>
                  <a:lnTo>
                    <a:pt x="4129" y="4627"/>
                  </a:lnTo>
                  <a:lnTo>
                    <a:pt x="4091" y="4622"/>
                  </a:lnTo>
                  <a:lnTo>
                    <a:pt x="4056" y="4615"/>
                  </a:lnTo>
                  <a:lnTo>
                    <a:pt x="4022" y="4606"/>
                  </a:lnTo>
                  <a:lnTo>
                    <a:pt x="3989" y="4598"/>
                  </a:lnTo>
                  <a:lnTo>
                    <a:pt x="3958" y="4588"/>
                  </a:lnTo>
                  <a:lnTo>
                    <a:pt x="3928" y="4577"/>
                  </a:lnTo>
                  <a:lnTo>
                    <a:pt x="3898" y="4565"/>
                  </a:lnTo>
                  <a:lnTo>
                    <a:pt x="3871" y="4552"/>
                  </a:lnTo>
                  <a:lnTo>
                    <a:pt x="3845" y="4538"/>
                  </a:lnTo>
                  <a:lnTo>
                    <a:pt x="3821" y="4522"/>
                  </a:lnTo>
                  <a:lnTo>
                    <a:pt x="3797" y="4506"/>
                  </a:lnTo>
                  <a:lnTo>
                    <a:pt x="3774" y="4490"/>
                  </a:lnTo>
                  <a:lnTo>
                    <a:pt x="3754" y="4472"/>
                  </a:lnTo>
                  <a:lnTo>
                    <a:pt x="3734" y="4452"/>
                  </a:lnTo>
                  <a:lnTo>
                    <a:pt x="3716" y="4431"/>
                  </a:lnTo>
                  <a:lnTo>
                    <a:pt x="3698" y="4410"/>
                  </a:lnTo>
                  <a:lnTo>
                    <a:pt x="3682" y="4388"/>
                  </a:lnTo>
                  <a:lnTo>
                    <a:pt x="3668" y="4364"/>
                  </a:lnTo>
                  <a:lnTo>
                    <a:pt x="3655" y="4340"/>
                  </a:lnTo>
                  <a:lnTo>
                    <a:pt x="3643" y="4314"/>
                  </a:lnTo>
                  <a:lnTo>
                    <a:pt x="3633" y="4288"/>
                  </a:lnTo>
                  <a:lnTo>
                    <a:pt x="3624" y="4260"/>
                  </a:lnTo>
                  <a:lnTo>
                    <a:pt x="3616" y="4231"/>
                  </a:lnTo>
                  <a:lnTo>
                    <a:pt x="3608" y="4201"/>
                  </a:lnTo>
                  <a:lnTo>
                    <a:pt x="3603" y="4170"/>
                  </a:lnTo>
                  <a:lnTo>
                    <a:pt x="3599" y="4139"/>
                  </a:lnTo>
                  <a:lnTo>
                    <a:pt x="3596" y="4105"/>
                  </a:lnTo>
                  <a:close/>
                  <a:moveTo>
                    <a:pt x="3720" y="2655"/>
                  </a:moveTo>
                  <a:lnTo>
                    <a:pt x="3716" y="2624"/>
                  </a:lnTo>
                  <a:lnTo>
                    <a:pt x="3711" y="2594"/>
                  </a:lnTo>
                  <a:lnTo>
                    <a:pt x="3704" y="2564"/>
                  </a:lnTo>
                  <a:lnTo>
                    <a:pt x="3698" y="2536"/>
                  </a:lnTo>
                  <a:lnTo>
                    <a:pt x="3690" y="2509"/>
                  </a:lnTo>
                  <a:lnTo>
                    <a:pt x="3682" y="2481"/>
                  </a:lnTo>
                  <a:lnTo>
                    <a:pt x="3673" y="2456"/>
                  </a:lnTo>
                  <a:lnTo>
                    <a:pt x="3663" y="2431"/>
                  </a:lnTo>
                  <a:lnTo>
                    <a:pt x="3653" y="2408"/>
                  </a:lnTo>
                  <a:lnTo>
                    <a:pt x="3641" y="2384"/>
                  </a:lnTo>
                  <a:lnTo>
                    <a:pt x="3629" y="2363"/>
                  </a:lnTo>
                  <a:lnTo>
                    <a:pt x="3615" y="2342"/>
                  </a:lnTo>
                  <a:lnTo>
                    <a:pt x="3600" y="2321"/>
                  </a:lnTo>
                  <a:lnTo>
                    <a:pt x="3586" y="2302"/>
                  </a:lnTo>
                  <a:lnTo>
                    <a:pt x="3570" y="2285"/>
                  </a:lnTo>
                  <a:lnTo>
                    <a:pt x="3553" y="2268"/>
                  </a:lnTo>
                  <a:lnTo>
                    <a:pt x="3536" y="2252"/>
                  </a:lnTo>
                  <a:lnTo>
                    <a:pt x="3518" y="2236"/>
                  </a:lnTo>
                  <a:lnTo>
                    <a:pt x="3498" y="2222"/>
                  </a:lnTo>
                  <a:lnTo>
                    <a:pt x="3479" y="2209"/>
                  </a:lnTo>
                  <a:lnTo>
                    <a:pt x="3459" y="2197"/>
                  </a:lnTo>
                  <a:lnTo>
                    <a:pt x="3438" y="2186"/>
                  </a:lnTo>
                  <a:lnTo>
                    <a:pt x="3416" y="2177"/>
                  </a:lnTo>
                  <a:lnTo>
                    <a:pt x="3393" y="2168"/>
                  </a:lnTo>
                  <a:lnTo>
                    <a:pt x="3370" y="2159"/>
                  </a:lnTo>
                  <a:lnTo>
                    <a:pt x="3346" y="2152"/>
                  </a:lnTo>
                  <a:lnTo>
                    <a:pt x="3322" y="2147"/>
                  </a:lnTo>
                  <a:lnTo>
                    <a:pt x="3295" y="2142"/>
                  </a:lnTo>
                  <a:lnTo>
                    <a:pt x="3270" y="2139"/>
                  </a:lnTo>
                  <a:lnTo>
                    <a:pt x="3243" y="2136"/>
                  </a:lnTo>
                  <a:lnTo>
                    <a:pt x="3216" y="2134"/>
                  </a:lnTo>
                  <a:lnTo>
                    <a:pt x="3187" y="2134"/>
                  </a:lnTo>
                  <a:lnTo>
                    <a:pt x="3166" y="2134"/>
                  </a:lnTo>
                  <a:lnTo>
                    <a:pt x="3144" y="2135"/>
                  </a:lnTo>
                  <a:lnTo>
                    <a:pt x="3123" y="2137"/>
                  </a:lnTo>
                  <a:lnTo>
                    <a:pt x="3102" y="2140"/>
                  </a:lnTo>
                  <a:lnTo>
                    <a:pt x="3081" y="2144"/>
                  </a:lnTo>
                  <a:lnTo>
                    <a:pt x="3061" y="2148"/>
                  </a:lnTo>
                  <a:lnTo>
                    <a:pt x="3041" y="2153"/>
                  </a:lnTo>
                  <a:lnTo>
                    <a:pt x="3020" y="2159"/>
                  </a:lnTo>
                  <a:lnTo>
                    <a:pt x="2999" y="2167"/>
                  </a:lnTo>
                  <a:lnTo>
                    <a:pt x="2980" y="2174"/>
                  </a:lnTo>
                  <a:lnTo>
                    <a:pt x="2960" y="2182"/>
                  </a:lnTo>
                  <a:lnTo>
                    <a:pt x="2941" y="2191"/>
                  </a:lnTo>
                  <a:lnTo>
                    <a:pt x="2921" y="2201"/>
                  </a:lnTo>
                  <a:lnTo>
                    <a:pt x="2901" y="2212"/>
                  </a:lnTo>
                  <a:lnTo>
                    <a:pt x="2882" y="2223"/>
                  </a:lnTo>
                  <a:lnTo>
                    <a:pt x="2864" y="2235"/>
                  </a:lnTo>
                  <a:lnTo>
                    <a:pt x="2845" y="2249"/>
                  </a:lnTo>
                  <a:lnTo>
                    <a:pt x="2826" y="2263"/>
                  </a:lnTo>
                  <a:lnTo>
                    <a:pt x="2807" y="2277"/>
                  </a:lnTo>
                  <a:lnTo>
                    <a:pt x="2789" y="2293"/>
                  </a:lnTo>
                  <a:lnTo>
                    <a:pt x="2771" y="2309"/>
                  </a:lnTo>
                  <a:lnTo>
                    <a:pt x="2753" y="2327"/>
                  </a:lnTo>
                  <a:lnTo>
                    <a:pt x="2735" y="2344"/>
                  </a:lnTo>
                  <a:lnTo>
                    <a:pt x="2718" y="2363"/>
                  </a:lnTo>
                  <a:lnTo>
                    <a:pt x="2700" y="2382"/>
                  </a:lnTo>
                  <a:lnTo>
                    <a:pt x="2682" y="2402"/>
                  </a:lnTo>
                  <a:lnTo>
                    <a:pt x="2665" y="2424"/>
                  </a:lnTo>
                  <a:lnTo>
                    <a:pt x="2649" y="2445"/>
                  </a:lnTo>
                  <a:lnTo>
                    <a:pt x="2632" y="2467"/>
                  </a:lnTo>
                  <a:lnTo>
                    <a:pt x="2615" y="2491"/>
                  </a:lnTo>
                  <a:lnTo>
                    <a:pt x="2598" y="2515"/>
                  </a:lnTo>
                  <a:lnTo>
                    <a:pt x="2582" y="2540"/>
                  </a:lnTo>
                  <a:lnTo>
                    <a:pt x="2566" y="2565"/>
                  </a:lnTo>
                  <a:lnTo>
                    <a:pt x="2550" y="2592"/>
                  </a:lnTo>
                  <a:lnTo>
                    <a:pt x="2535" y="2617"/>
                  </a:lnTo>
                  <a:lnTo>
                    <a:pt x="2521" y="2644"/>
                  </a:lnTo>
                  <a:lnTo>
                    <a:pt x="2506" y="2671"/>
                  </a:lnTo>
                  <a:lnTo>
                    <a:pt x="2493" y="2698"/>
                  </a:lnTo>
                  <a:lnTo>
                    <a:pt x="2480" y="2725"/>
                  </a:lnTo>
                  <a:lnTo>
                    <a:pt x="2467" y="2753"/>
                  </a:lnTo>
                  <a:lnTo>
                    <a:pt x="2456" y="2780"/>
                  </a:lnTo>
                  <a:lnTo>
                    <a:pt x="2444" y="2808"/>
                  </a:lnTo>
                  <a:lnTo>
                    <a:pt x="2433" y="2837"/>
                  </a:lnTo>
                  <a:lnTo>
                    <a:pt x="2423" y="2865"/>
                  </a:lnTo>
                  <a:lnTo>
                    <a:pt x="2412" y="2894"/>
                  </a:lnTo>
                  <a:lnTo>
                    <a:pt x="2403" y="2924"/>
                  </a:lnTo>
                  <a:lnTo>
                    <a:pt x="2394" y="2953"/>
                  </a:lnTo>
                  <a:lnTo>
                    <a:pt x="2386" y="2983"/>
                  </a:lnTo>
                  <a:lnTo>
                    <a:pt x="2378" y="3013"/>
                  </a:lnTo>
                  <a:lnTo>
                    <a:pt x="2370" y="3043"/>
                  </a:lnTo>
                  <a:lnTo>
                    <a:pt x="2363" y="3074"/>
                  </a:lnTo>
                  <a:lnTo>
                    <a:pt x="2357" y="3105"/>
                  </a:lnTo>
                  <a:lnTo>
                    <a:pt x="2351" y="3136"/>
                  </a:lnTo>
                  <a:lnTo>
                    <a:pt x="2346" y="3168"/>
                  </a:lnTo>
                  <a:lnTo>
                    <a:pt x="2341" y="3199"/>
                  </a:lnTo>
                  <a:lnTo>
                    <a:pt x="2337" y="3232"/>
                  </a:lnTo>
                  <a:lnTo>
                    <a:pt x="2333" y="3264"/>
                  </a:lnTo>
                  <a:lnTo>
                    <a:pt x="2330" y="3296"/>
                  </a:lnTo>
                  <a:lnTo>
                    <a:pt x="2327" y="3329"/>
                  </a:lnTo>
                  <a:lnTo>
                    <a:pt x="2325" y="3362"/>
                  </a:lnTo>
                  <a:lnTo>
                    <a:pt x="2323" y="3396"/>
                  </a:lnTo>
                  <a:lnTo>
                    <a:pt x="2322" y="3429"/>
                  </a:lnTo>
                  <a:lnTo>
                    <a:pt x="2321" y="3463"/>
                  </a:lnTo>
                  <a:lnTo>
                    <a:pt x="2321" y="3498"/>
                  </a:lnTo>
                  <a:lnTo>
                    <a:pt x="2321" y="3532"/>
                  </a:lnTo>
                  <a:lnTo>
                    <a:pt x="2322" y="3565"/>
                  </a:lnTo>
                  <a:lnTo>
                    <a:pt x="2325" y="3597"/>
                  </a:lnTo>
                  <a:lnTo>
                    <a:pt x="2328" y="3628"/>
                  </a:lnTo>
                  <a:lnTo>
                    <a:pt x="2332" y="3659"/>
                  </a:lnTo>
                  <a:lnTo>
                    <a:pt x="2337" y="3688"/>
                  </a:lnTo>
                  <a:lnTo>
                    <a:pt x="2343" y="3717"/>
                  </a:lnTo>
                  <a:lnTo>
                    <a:pt x="2350" y="3744"/>
                  </a:lnTo>
                  <a:lnTo>
                    <a:pt x="2357" y="3770"/>
                  </a:lnTo>
                  <a:lnTo>
                    <a:pt x="2366" y="3795"/>
                  </a:lnTo>
                  <a:lnTo>
                    <a:pt x="2375" y="3820"/>
                  </a:lnTo>
                  <a:lnTo>
                    <a:pt x="2386" y="3843"/>
                  </a:lnTo>
                  <a:lnTo>
                    <a:pt x="2397" y="3866"/>
                  </a:lnTo>
                  <a:lnTo>
                    <a:pt x="2409" y="3888"/>
                  </a:lnTo>
                  <a:lnTo>
                    <a:pt x="2424" y="3908"/>
                  </a:lnTo>
                  <a:lnTo>
                    <a:pt x="2438" y="3927"/>
                  </a:lnTo>
                  <a:lnTo>
                    <a:pt x="2452" y="3946"/>
                  </a:lnTo>
                  <a:lnTo>
                    <a:pt x="2468" y="3964"/>
                  </a:lnTo>
                  <a:lnTo>
                    <a:pt x="2484" y="3979"/>
                  </a:lnTo>
                  <a:lnTo>
                    <a:pt x="2501" y="3994"/>
                  </a:lnTo>
                  <a:lnTo>
                    <a:pt x="2520" y="4008"/>
                  </a:lnTo>
                  <a:lnTo>
                    <a:pt x="2538" y="4020"/>
                  </a:lnTo>
                  <a:lnTo>
                    <a:pt x="2557" y="4031"/>
                  </a:lnTo>
                  <a:lnTo>
                    <a:pt x="2577" y="4042"/>
                  </a:lnTo>
                  <a:lnTo>
                    <a:pt x="2598" y="4051"/>
                  </a:lnTo>
                  <a:lnTo>
                    <a:pt x="2620" y="4058"/>
                  </a:lnTo>
                  <a:lnTo>
                    <a:pt x="2642" y="4065"/>
                  </a:lnTo>
                  <a:lnTo>
                    <a:pt x="2665" y="4070"/>
                  </a:lnTo>
                  <a:lnTo>
                    <a:pt x="2688" y="4074"/>
                  </a:lnTo>
                  <a:lnTo>
                    <a:pt x="2712" y="4077"/>
                  </a:lnTo>
                  <a:lnTo>
                    <a:pt x="2738" y="4079"/>
                  </a:lnTo>
                  <a:lnTo>
                    <a:pt x="2764" y="4079"/>
                  </a:lnTo>
                  <a:lnTo>
                    <a:pt x="2798" y="4078"/>
                  </a:lnTo>
                  <a:lnTo>
                    <a:pt x="2833" y="4076"/>
                  </a:lnTo>
                  <a:lnTo>
                    <a:pt x="2866" y="4072"/>
                  </a:lnTo>
                  <a:lnTo>
                    <a:pt x="2899" y="4067"/>
                  </a:lnTo>
                  <a:lnTo>
                    <a:pt x="2932" y="4060"/>
                  </a:lnTo>
                  <a:lnTo>
                    <a:pt x="2964" y="4052"/>
                  </a:lnTo>
                  <a:lnTo>
                    <a:pt x="2995" y="4042"/>
                  </a:lnTo>
                  <a:lnTo>
                    <a:pt x="3027" y="4029"/>
                  </a:lnTo>
                  <a:lnTo>
                    <a:pt x="3057" y="4016"/>
                  </a:lnTo>
                  <a:lnTo>
                    <a:pt x="3087" y="4002"/>
                  </a:lnTo>
                  <a:lnTo>
                    <a:pt x="3117" y="3986"/>
                  </a:lnTo>
                  <a:lnTo>
                    <a:pt x="3146" y="3968"/>
                  </a:lnTo>
                  <a:lnTo>
                    <a:pt x="3174" y="3948"/>
                  </a:lnTo>
                  <a:lnTo>
                    <a:pt x="3202" y="3928"/>
                  </a:lnTo>
                  <a:lnTo>
                    <a:pt x="3230" y="3906"/>
                  </a:lnTo>
                  <a:lnTo>
                    <a:pt x="3257" y="3882"/>
                  </a:lnTo>
                  <a:lnTo>
                    <a:pt x="3282" y="3857"/>
                  </a:lnTo>
                  <a:lnTo>
                    <a:pt x="3307" y="3831"/>
                  </a:lnTo>
                  <a:lnTo>
                    <a:pt x="3332" y="3804"/>
                  </a:lnTo>
                  <a:lnTo>
                    <a:pt x="3355" y="3775"/>
                  </a:lnTo>
                  <a:lnTo>
                    <a:pt x="3377" y="3746"/>
                  </a:lnTo>
                  <a:lnTo>
                    <a:pt x="3397" y="3716"/>
                  </a:lnTo>
                  <a:lnTo>
                    <a:pt x="3418" y="3684"/>
                  </a:lnTo>
                  <a:lnTo>
                    <a:pt x="3437" y="3652"/>
                  </a:lnTo>
                  <a:lnTo>
                    <a:pt x="3454" y="3617"/>
                  </a:lnTo>
                  <a:lnTo>
                    <a:pt x="3471" y="3583"/>
                  </a:lnTo>
                  <a:lnTo>
                    <a:pt x="3486" y="3547"/>
                  </a:lnTo>
                  <a:lnTo>
                    <a:pt x="3501" y="3511"/>
                  </a:lnTo>
                  <a:lnTo>
                    <a:pt x="3516" y="3474"/>
                  </a:lnTo>
                  <a:lnTo>
                    <a:pt x="3528" y="3434"/>
                  </a:lnTo>
                  <a:lnTo>
                    <a:pt x="3540" y="3395"/>
                  </a:lnTo>
                  <a:lnTo>
                    <a:pt x="3550" y="3354"/>
                  </a:lnTo>
                  <a:lnTo>
                    <a:pt x="3720" y="265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61"/>
            <p:cNvSpPr>
              <a:spLocks noEditPoints="1"/>
            </p:cNvSpPr>
            <p:nvPr/>
          </p:nvSpPr>
          <p:spPr bwMode="auto">
            <a:xfrm>
              <a:off x="3147" y="1369"/>
              <a:ext cx="242" cy="232"/>
            </a:xfrm>
            <a:custGeom>
              <a:avLst/>
              <a:gdLst>
                <a:gd name="T0" fmla="*/ 121 w 6285"/>
                <a:gd name="T1" fmla="*/ 174 h 6039"/>
                <a:gd name="T2" fmla="*/ 97 w 6285"/>
                <a:gd name="T3" fmla="*/ 178 h 6039"/>
                <a:gd name="T4" fmla="*/ 78 w 6285"/>
                <a:gd name="T5" fmla="*/ 173 h 6039"/>
                <a:gd name="T6" fmla="*/ 65 w 6285"/>
                <a:gd name="T7" fmla="*/ 161 h 6039"/>
                <a:gd name="T8" fmla="*/ 59 w 6285"/>
                <a:gd name="T9" fmla="*/ 143 h 6039"/>
                <a:gd name="T10" fmla="*/ 60 w 6285"/>
                <a:gd name="T11" fmla="*/ 114 h 6039"/>
                <a:gd name="T12" fmla="*/ 73 w 6285"/>
                <a:gd name="T13" fmla="*/ 86 h 6039"/>
                <a:gd name="T14" fmla="*/ 95 w 6285"/>
                <a:gd name="T15" fmla="*/ 67 h 6039"/>
                <a:gd name="T16" fmla="*/ 122 w 6285"/>
                <a:gd name="T17" fmla="*/ 61 h 6039"/>
                <a:gd name="T18" fmla="*/ 141 w 6285"/>
                <a:gd name="T19" fmla="*/ 66 h 6039"/>
                <a:gd name="T20" fmla="*/ 164 w 6285"/>
                <a:gd name="T21" fmla="*/ 144 h 6039"/>
                <a:gd name="T22" fmla="*/ 166 w 6285"/>
                <a:gd name="T23" fmla="*/ 153 h 6039"/>
                <a:gd name="T24" fmla="*/ 178 w 6285"/>
                <a:gd name="T25" fmla="*/ 154 h 6039"/>
                <a:gd name="T26" fmla="*/ 195 w 6285"/>
                <a:gd name="T27" fmla="*/ 145 h 6039"/>
                <a:gd name="T28" fmla="*/ 209 w 6285"/>
                <a:gd name="T29" fmla="*/ 125 h 6039"/>
                <a:gd name="T30" fmla="*/ 216 w 6285"/>
                <a:gd name="T31" fmla="*/ 100 h 6039"/>
                <a:gd name="T32" fmla="*/ 211 w 6285"/>
                <a:gd name="T33" fmla="*/ 69 h 6039"/>
                <a:gd name="T34" fmla="*/ 193 w 6285"/>
                <a:gd name="T35" fmla="*/ 43 h 6039"/>
                <a:gd name="T36" fmla="*/ 162 w 6285"/>
                <a:gd name="T37" fmla="*/ 28 h 6039"/>
                <a:gd name="T38" fmla="*/ 123 w 6285"/>
                <a:gd name="T39" fmla="*/ 24 h 6039"/>
                <a:gd name="T40" fmla="*/ 86 w 6285"/>
                <a:gd name="T41" fmla="*/ 33 h 6039"/>
                <a:gd name="T42" fmla="*/ 59 w 6285"/>
                <a:gd name="T43" fmla="*/ 50 h 6039"/>
                <a:gd name="T44" fmla="*/ 42 w 6285"/>
                <a:gd name="T45" fmla="*/ 70 h 6039"/>
                <a:gd name="T46" fmla="*/ 31 w 6285"/>
                <a:gd name="T47" fmla="*/ 94 h 6039"/>
                <a:gd name="T48" fmla="*/ 27 w 6285"/>
                <a:gd name="T49" fmla="*/ 121 h 6039"/>
                <a:gd name="T50" fmla="*/ 33 w 6285"/>
                <a:gd name="T51" fmla="*/ 159 h 6039"/>
                <a:gd name="T52" fmla="*/ 56 w 6285"/>
                <a:gd name="T53" fmla="*/ 188 h 6039"/>
                <a:gd name="T54" fmla="*/ 92 w 6285"/>
                <a:gd name="T55" fmla="*/ 205 h 6039"/>
                <a:gd name="T56" fmla="*/ 138 w 6285"/>
                <a:gd name="T57" fmla="*/ 208 h 6039"/>
                <a:gd name="T58" fmla="*/ 182 w 6285"/>
                <a:gd name="T59" fmla="*/ 195 h 6039"/>
                <a:gd name="T60" fmla="*/ 188 w 6285"/>
                <a:gd name="T61" fmla="*/ 217 h 6039"/>
                <a:gd name="T62" fmla="*/ 137 w 6285"/>
                <a:gd name="T63" fmla="*/ 231 h 6039"/>
                <a:gd name="T64" fmla="*/ 85 w 6285"/>
                <a:gd name="T65" fmla="*/ 228 h 6039"/>
                <a:gd name="T66" fmla="*/ 42 w 6285"/>
                <a:gd name="T67" fmla="*/ 209 h 6039"/>
                <a:gd name="T68" fmla="*/ 21 w 6285"/>
                <a:gd name="T69" fmla="*/ 189 h 6039"/>
                <a:gd name="T70" fmla="*/ 8 w 6285"/>
                <a:gd name="T71" fmla="*/ 167 h 6039"/>
                <a:gd name="T72" fmla="*/ 1 w 6285"/>
                <a:gd name="T73" fmla="*/ 142 h 6039"/>
                <a:gd name="T74" fmla="*/ 1 w 6285"/>
                <a:gd name="T75" fmla="*/ 106 h 6039"/>
                <a:gd name="T76" fmla="*/ 16 w 6285"/>
                <a:gd name="T77" fmla="*/ 63 h 6039"/>
                <a:gd name="T78" fmla="*/ 41 w 6285"/>
                <a:gd name="T79" fmla="*/ 33 h 6039"/>
                <a:gd name="T80" fmla="*/ 68 w 6285"/>
                <a:gd name="T81" fmla="*/ 15 h 6039"/>
                <a:gd name="T82" fmla="*/ 100 w 6285"/>
                <a:gd name="T83" fmla="*/ 3 h 6039"/>
                <a:gd name="T84" fmla="*/ 136 w 6285"/>
                <a:gd name="T85" fmla="*/ 0 h 6039"/>
                <a:gd name="T86" fmla="*/ 181 w 6285"/>
                <a:gd name="T87" fmla="*/ 8 h 6039"/>
                <a:gd name="T88" fmla="*/ 217 w 6285"/>
                <a:gd name="T89" fmla="*/ 32 h 6039"/>
                <a:gd name="T90" fmla="*/ 239 w 6285"/>
                <a:gd name="T91" fmla="*/ 70 h 6039"/>
                <a:gd name="T92" fmla="*/ 239 w 6285"/>
                <a:gd name="T93" fmla="*/ 116 h 6039"/>
                <a:gd name="T94" fmla="*/ 218 w 6285"/>
                <a:gd name="T95" fmla="*/ 155 h 6039"/>
                <a:gd name="T96" fmla="*/ 193 w 6285"/>
                <a:gd name="T97" fmla="*/ 173 h 6039"/>
                <a:gd name="T98" fmla="*/ 168 w 6285"/>
                <a:gd name="T99" fmla="*/ 178 h 6039"/>
                <a:gd name="T100" fmla="*/ 145 w 6285"/>
                <a:gd name="T101" fmla="*/ 172 h 6039"/>
                <a:gd name="T102" fmla="*/ 143 w 6285"/>
                <a:gd name="T103" fmla="*/ 100 h 6039"/>
                <a:gd name="T104" fmla="*/ 134 w 6285"/>
                <a:gd name="T105" fmla="*/ 85 h 6039"/>
                <a:gd name="T106" fmla="*/ 118 w 6285"/>
                <a:gd name="T107" fmla="*/ 83 h 6039"/>
                <a:gd name="T108" fmla="*/ 105 w 6285"/>
                <a:gd name="T109" fmla="*/ 91 h 6039"/>
                <a:gd name="T110" fmla="*/ 94 w 6285"/>
                <a:gd name="T111" fmla="*/ 108 h 6039"/>
                <a:gd name="T112" fmla="*/ 89 w 6285"/>
                <a:gd name="T113" fmla="*/ 129 h 6039"/>
                <a:gd name="T114" fmla="*/ 93 w 6285"/>
                <a:gd name="T115" fmla="*/ 149 h 6039"/>
                <a:gd name="T116" fmla="*/ 106 w 6285"/>
                <a:gd name="T117" fmla="*/ 157 h 6039"/>
                <a:gd name="T118" fmla="*/ 127 w 6285"/>
                <a:gd name="T119" fmla="*/ 147 h 60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285" h="6039">
                  <a:moveTo>
                    <a:pt x="3596" y="4105"/>
                  </a:moveTo>
                  <a:lnTo>
                    <a:pt x="3572" y="4139"/>
                  </a:lnTo>
                  <a:lnTo>
                    <a:pt x="3548" y="4172"/>
                  </a:lnTo>
                  <a:lnTo>
                    <a:pt x="3524" y="4204"/>
                  </a:lnTo>
                  <a:lnTo>
                    <a:pt x="3499" y="4233"/>
                  </a:lnTo>
                  <a:lnTo>
                    <a:pt x="3474" y="4262"/>
                  </a:lnTo>
                  <a:lnTo>
                    <a:pt x="3449" y="4291"/>
                  </a:lnTo>
                  <a:lnTo>
                    <a:pt x="3423" y="4317"/>
                  </a:lnTo>
                  <a:lnTo>
                    <a:pt x="3397" y="4343"/>
                  </a:lnTo>
                  <a:lnTo>
                    <a:pt x="3370" y="4368"/>
                  </a:lnTo>
                  <a:lnTo>
                    <a:pt x="3344" y="4391"/>
                  </a:lnTo>
                  <a:lnTo>
                    <a:pt x="3316" y="4413"/>
                  </a:lnTo>
                  <a:lnTo>
                    <a:pt x="3288" y="4435"/>
                  </a:lnTo>
                  <a:lnTo>
                    <a:pt x="3260" y="4455"/>
                  </a:lnTo>
                  <a:lnTo>
                    <a:pt x="3232" y="4473"/>
                  </a:lnTo>
                  <a:lnTo>
                    <a:pt x="3203" y="4490"/>
                  </a:lnTo>
                  <a:lnTo>
                    <a:pt x="3174" y="4507"/>
                  </a:lnTo>
                  <a:lnTo>
                    <a:pt x="3144" y="4523"/>
                  </a:lnTo>
                  <a:lnTo>
                    <a:pt x="3114" y="4537"/>
                  </a:lnTo>
                  <a:lnTo>
                    <a:pt x="3083" y="4550"/>
                  </a:lnTo>
                  <a:lnTo>
                    <a:pt x="3051" y="4562"/>
                  </a:lnTo>
                  <a:lnTo>
                    <a:pt x="3019" y="4574"/>
                  </a:lnTo>
                  <a:lnTo>
                    <a:pt x="2985" y="4584"/>
                  </a:lnTo>
                  <a:lnTo>
                    <a:pt x="2951" y="4593"/>
                  </a:lnTo>
                  <a:lnTo>
                    <a:pt x="2917" y="4602"/>
                  </a:lnTo>
                  <a:lnTo>
                    <a:pt x="2881" y="4610"/>
                  </a:lnTo>
                  <a:lnTo>
                    <a:pt x="2845" y="4616"/>
                  </a:lnTo>
                  <a:lnTo>
                    <a:pt x="2808" y="4622"/>
                  </a:lnTo>
                  <a:lnTo>
                    <a:pt x="2770" y="4626"/>
                  </a:lnTo>
                  <a:lnTo>
                    <a:pt x="2732" y="4629"/>
                  </a:lnTo>
                  <a:lnTo>
                    <a:pt x="2693" y="4632"/>
                  </a:lnTo>
                  <a:lnTo>
                    <a:pt x="2653" y="4633"/>
                  </a:lnTo>
                  <a:lnTo>
                    <a:pt x="2614" y="4634"/>
                  </a:lnTo>
                  <a:lnTo>
                    <a:pt x="2579" y="4633"/>
                  </a:lnTo>
                  <a:lnTo>
                    <a:pt x="2546" y="4633"/>
                  </a:lnTo>
                  <a:lnTo>
                    <a:pt x="2514" y="4631"/>
                  </a:lnTo>
                  <a:lnTo>
                    <a:pt x="2481" y="4629"/>
                  </a:lnTo>
                  <a:lnTo>
                    <a:pt x="2449" y="4627"/>
                  </a:lnTo>
                  <a:lnTo>
                    <a:pt x="2419" y="4624"/>
                  </a:lnTo>
                  <a:lnTo>
                    <a:pt x="2387" y="4620"/>
                  </a:lnTo>
                  <a:lnTo>
                    <a:pt x="2358" y="4616"/>
                  </a:lnTo>
                  <a:lnTo>
                    <a:pt x="2328" y="4611"/>
                  </a:lnTo>
                  <a:lnTo>
                    <a:pt x="2298" y="4606"/>
                  </a:lnTo>
                  <a:lnTo>
                    <a:pt x="2270" y="4600"/>
                  </a:lnTo>
                  <a:lnTo>
                    <a:pt x="2242" y="4592"/>
                  </a:lnTo>
                  <a:lnTo>
                    <a:pt x="2215" y="4585"/>
                  </a:lnTo>
                  <a:lnTo>
                    <a:pt x="2187" y="4578"/>
                  </a:lnTo>
                  <a:lnTo>
                    <a:pt x="2161" y="4569"/>
                  </a:lnTo>
                  <a:lnTo>
                    <a:pt x="2135" y="4561"/>
                  </a:lnTo>
                  <a:lnTo>
                    <a:pt x="2109" y="4552"/>
                  </a:lnTo>
                  <a:lnTo>
                    <a:pt x="2084" y="4542"/>
                  </a:lnTo>
                  <a:lnTo>
                    <a:pt x="2060" y="4531"/>
                  </a:lnTo>
                  <a:lnTo>
                    <a:pt x="2037" y="4520"/>
                  </a:lnTo>
                  <a:lnTo>
                    <a:pt x="2013" y="4508"/>
                  </a:lnTo>
                  <a:lnTo>
                    <a:pt x="1990" y="4496"/>
                  </a:lnTo>
                  <a:lnTo>
                    <a:pt x="1968" y="4483"/>
                  </a:lnTo>
                  <a:lnTo>
                    <a:pt x="1946" y="4470"/>
                  </a:lnTo>
                  <a:lnTo>
                    <a:pt x="1925" y="4456"/>
                  </a:lnTo>
                  <a:lnTo>
                    <a:pt x="1903" y="4442"/>
                  </a:lnTo>
                  <a:lnTo>
                    <a:pt x="1883" y="4426"/>
                  </a:lnTo>
                  <a:lnTo>
                    <a:pt x="1863" y="4410"/>
                  </a:lnTo>
                  <a:lnTo>
                    <a:pt x="1844" y="4394"/>
                  </a:lnTo>
                  <a:lnTo>
                    <a:pt x="1826" y="4377"/>
                  </a:lnTo>
                  <a:lnTo>
                    <a:pt x="1807" y="4360"/>
                  </a:lnTo>
                  <a:lnTo>
                    <a:pt x="1789" y="4341"/>
                  </a:lnTo>
                  <a:lnTo>
                    <a:pt x="1772" y="4323"/>
                  </a:lnTo>
                  <a:lnTo>
                    <a:pt x="1756" y="4304"/>
                  </a:lnTo>
                  <a:lnTo>
                    <a:pt x="1740" y="4285"/>
                  </a:lnTo>
                  <a:lnTo>
                    <a:pt x="1724" y="4264"/>
                  </a:lnTo>
                  <a:lnTo>
                    <a:pt x="1708" y="4244"/>
                  </a:lnTo>
                  <a:lnTo>
                    <a:pt x="1694" y="4222"/>
                  </a:lnTo>
                  <a:lnTo>
                    <a:pt x="1680" y="4201"/>
                  </a:lnTo>
                  <a:lnTo>
                    <a:pt x="1667" y="4178"/>
                  </a:lnTo>
                  <a:lnTo>
                    <a:pt x="1654" y="4155"/>
                  </a:lnTo>
                  <a:lnTo>
                    <a:pt x="1642" y="4132"/>
                  </a:lnTo>
                  <a:lnTo>
                    <a:pt x="1630" y="4109"/>
                  </a:lnTo>
                  <a:lnTo>
                    <a:pt x="1619" y="4083"/>
                  </a:lnTo>
                  <a:lnTo>
                    <a:pt x="1608" y="4059"/>
                  </a:lnTo>
                  <a:lnTo>
                    <a:pt x="1598" y="4033"/>
                  </a:lnTo>
                  <a:lnTo>
                    <a:pt x="1588" y="4007"/>
                  </a:lnTo>
                  <a:lnTo>
                    <a:pt x="1579" y="3980"/>
                  </a:lnTo>
                  <a:lnTo>
                    <a:pt x="1571" y="3953"/>
                  </a:lnTo>
                  <a:lnTo>
                    <a:pt x="1563" y="3925"/>
                  </a:lnTo>
                  <a:lnTo>
                    <a:pt x="1556" y="3897"/>
                  </a:lnTo>
                  <a:lnTo>
                    <a:pt x="1549" y="3869"/>
                  </a:lnTo>
                  <a:lnTo>
                    <a:pt x="1543" y="3839"/>
                  </a:lnTo>
                  <a:lnTo>
                    <a:pt x="1537" y="3809"/>
                  </a:lnTo>
                  <a:lnTo>
                    <a:pt x="1532" y="3778"/>
                  </a:lnTo>
                  <a:lnTo>
                    <a:pt x="1527" y="3748"/>
                  </a:lnTo>
                  <a:lnTo>
                    <a:pt x="1523" y="3717"/>
                  </a:lnTo>
                  <a:lnTo>
                    <a:pt x="1520" y="3684"/>
                  </a:lnTo>
                  <a:lnTo>
                    <a:pt x="1517" y="3652"/>
                  </a:lnTo>
                  <a:lnTo>
                    <a:pt x="1514" y="3619"/>
                  </a:lnTo>
                  <a:lnTo>
                    <a:pt x="1513" y="3585"/>
                  </a:lnTo>
                  <a:lnTo>
                    <a:pt x="1510" y="3551"/>
                  </a:lnTo>
                  <a:lnTo>
                    <a:pt x="1509" y="3516"/>
                  </a:lnTo>
                  <a:lnTo>
                    <a:pt x="1509" y="3481"/>
                  </a:lnTo>
                  <a:lnTo>
                    <a:pt x="1510" y="3431"/>
                  </a:lnTo>
                  <a:lnTo>
                    <a:pt x="1511" y="3382"/>
                  </a:lnTo>
                  <a:lnTo>
                    <a:pt x="1514" y="3332"/>
                  </a:lnTo>
                  <a:lnTo>
                    <a:pt x="1517" y="3283"/>
                  </a:lnTo>
                  <a:lnTo>
                    <a:pt x="1521" y="3236"/>
                  </a:lnTo>
                  <a:lnTo>
                    <a:pt x="1526" y="3188"/>
                  </a:lnTo>
                  <a:lnTo>
                    <a:pt x="1532" y="3141"/>
                  </a:lnTo>
                  <a:lnTo>
                    <a:pt x="1539" y="3094"/>
                  </a:lnTo>
                  <a:lnTo>
                    <a:pt x="1547" y="3049"/>
                  </a:lnTo>
                  <a:lnTo>
                    <a:pt x="1556" y="3003"/>
                  </a:lnTo>
                  <a:lnTo>
                    <a:pt x="1565" y="2958"/>
                  </a:lnTo>
                  <a:lnTo>
                    <a:pt x="1576" y="2914"/>
                  </a:lnTo>
                  <a:lnTo>
                    <a:pt x="1587" y="2870"/>
                  </a:lnTo>
                  <a:lnTo>
                    <a:pt x="1599" y="2827"/>
                  </a:lnTo>
                  <a:lnTo>
                    <a:pt x="1613" y="2783"/>
                  </a:lnTo>
                  <a:lnTo>
                    <a:pt x="1628" y="2741"/>
                  </a:lnTo>
                  <a:lnTo>
                    <a:pt x="1643" y="2699"/>
                  </a:lnTo>
                  <a:lnTo>
                    <a:pt x="1659" y="2658"/>
                  </a:lnTo>
                  <a:lnTo>
                    <a:pt x="1675" y="2617"/>
                  </a:lnTo>
                  <a:lnTo>
                    <a:pt x="1693" y="2577"/>
                  </a:lnTo>
                  <a:lnTo>
                    <a:pt x="1713" y="2537"/>
                  </a:lnTo>
                  <a:lnTo>
                    <a:pt x="1732" y="2498"/>
                  </a:lnTo>
                  <a:lnTo>
                    <a:pt x="1753" y="2458"/>
                  </a:lnTo>
                  <a:lnTo>
                    <a:pt x="1774" y="2420"/>
                  </a:lnTo>
                  <a:lnTo>
                    <a:pt x="1797" y="2382"/>
                  </a:lnTo>
                  <a:lnTo>
                    <a:pt x="1821" y="2345"/>
                  </a:lnTo>
                  <a:lnTo>
                    <a:pt x="1845" y="2309"/>
                  </a:lnTo>
                  <a:lnTo>
                    <a:pt x="1870" y="2272"/>
                  </a:lnTo>
                  <a:lnTo>
                    <a:pt x="1896" y="2237"/>
                  </a:lnTo>
                  <a:lnTo>
                    <a:pt x="1924" y="2201"/>
                  </a:lnTo>
                  <a:lnTo>
                    <a:pt x="1952" y="2167"/>
                  </a:lnTo>
                  <a:lnTo>
                    <a:pt x="1980" y="2132"/>
                  </a:lnTo>
                  <a:lnTo>
                    <a:pt x="2011" y="2099"/>
                  </a:lnTo>
                  <a:lnTo>
                    <a:pt x="2041" y="2067"/>
                  </a:lnTo>
                  <a:lnTo>
                    <a:pt x="2071" y="2035"/>
                  </a:lnTo>
                  <a:lnTo>
                    <a:pt x="2102" y="2005"/>
                  </a:lnTo>
                  <a:lnTo>
                    <a:pt x="2134" y="1975"/>
                  </a:lnTo>
                  <a:lnTo>
                    <a:pt x="2165" y="1947"/>
                  </a:lnTo>
                  <a:lnTo>
                    <a:pt x="2197" y="1920"/>
                  </a:lnTo>
                  <a:lnTo>
                    <a:pt x="2231" y="1893"/>
                  </a:lnTo>
                  <a:lnTo>
                    <a:pt x="2264" y="1868"/>
                  </a:lnTo>
                  <a:lnTo>
                    <a:pt x="2297" y="1845"/>
                  </a:lnTo>
                  <a:lnTo>
                    <a:pt x="2332" y="1822"/>
                  </a:lnTo>
                  <a:lnTo>
                    <a:pt x="2366" y="1800"/>
                  </a:lnTo>
                  <a:lnTo>
                    <a:pt x="2400" y="1779"/>
                  </a:lnTo>
                  <a:lnTo>
                    <a:pt x="2436" y="1760"/>
                  </a:lnTo>
                  <a:lnTo>
                    <a:pt x="2472" y="1741"/>
                  </a:lnTo>
                  <a:lnTo>
                    <a:pt x="2509" y="1723"/>
                  </a:lnTo>
                  <a:lnTo>
                    <a:pt x="2545" y="1707"/>
                  </a:lnTo>
                  <a:lnTo>
                    <a:pt x="2581" y="1691"/>
                  </a:lnTo>
                  <a:lnTo>
                    <a:pt x="2619" y="1677"/>
                  </a:lnTo>
                  <a:lnTo>
                    <a:pt x="2657" y="1664"/>
                  </a:lnTo>
                  <a:lnTo>
                    <a:pt x="2695" y="1651"/>
                  </a:lnTo>
                  <a:lnTo>
                    <a:pt x="2734" y="1640"/>
                  </a:lnTo>
                  <a:lnTo>
                    <a:pt x="2773" y="1630"/>
                  </a:lnTo>
                  <a:lnTo>
                    <a:pt x="2813" y="1621"/>
                  </a:lnTo>
                  <a:lnTo>
                    <a:pt x="2853" y="1613"/>
                  </a:lnTo>
                  <a:lnTo>
                    <a:pt x="2893" y="1606"/>
                  </a:lnTo>
                  <a:lnTo>
                    <a:pt x="2935" y="1601"/>
                  </a:lnTo>
                  <a:lnTo>
                    <a:pt x="2976" y="1596"/>
                  </a:lnTo>
                  <a:lnTo>
                    <a:pt x="3018" y="1592"/>
                  </a:lnTo>
                  <a:lnTo>
                    <a:pt x="3060" y="1590"/>
                  </a:lnTo>
                  <a:lnTo>
                    <a:pt x="3102" y="1588"/>
                  </a:lnTo>
                  <a:lnTo>
                    <a:pt x="3146" y="1587"/>
                  </a:lnTo>
                  <a:lnTo>
                    <a:pt x="3177" y="1588"/>
                  </a:lnTo>
                  <a:lnTo>
                    <a:pt x="3209" y="1589"/>
                  </a:lnTo>
                  <a:lnTo>
                    <a:pt x="3240" y="1591"/>
                  </a:lnTo>
                  <a:lnTo>
                    <a:pt x="3270" y="1594"/>
                  </a:lnTo>
                  <a:lnTo>
                    <a:pt x="3299" y="1597"/>
                  </a:lnTo>
                  <a:lnTo>
                    <a:pt x="3329" y="1602"/>
                  </a:lnTo>
                  <a:lnTo>
                    <a:pt x="3358" y="1607"/>
                  </a:lnTo>
                  <a:lnTo>
                    <a:pt x="3386" y="1613"/>
                  </a:lnTo>
                  <a:lnTo>
                    <a:pt x="3414" y="1619"/>
                  </a:lnTo>
                  <a:lnTo>
                    <a:pt x="3441" y="1627"/>
                  </a:lnTo>
                  <a:lnTo>
                    <a:pt x="3467" y="1635"/>
                  </a:lnTo>
                  <a:lnTo>
                    <a:pt x="3493" y="1644"/>
                  </a:lnTo>
                  <a:lnTo>
                    <a:pt x="3519" y="1655"/>
                  </a:lnTo>
                  <a:lnTo>
                    <a:pt x="3544" y="1665"/>
                  </a:lnTo>
                  <a:lnTo>
                    <a:pt x="3568" y="1677"/>
                  </a:lnTo>
                  <a:lnTo>
                    <a:pt x="3592" y="1689"/>
                  </a:lnTo>
                  <a:lnTo>
                    <a:pt x="3616" y="1702"/>
                  </a:lnTo>
                  <a:lnTo>
                    <a:pt x="3639" y="1716"/>
                  </a:lnTo>
                  <a:lnTo>
                    <a:pt x="3661" y="1730"/>
                  </a:lnTo>
                  <a:lnTo>
                    <a:pt x="3683" y="1747"/>
                  </a:lnTo>
                  <a:lnTo>
                    <a:pt x="3705" y="1763"/>
                  </a:lnTo>
                  <a:lnTo>
                    <a:pt x="3726" y="1780"/>
                  </a:lnTo>
                  <a:lnTo>
                    <a:pt x="3746" y="1798"/>
                  </a:lnTo>
                  <a:lnTo>
                    <a:pt x="3766" y="1817"/>
                  </a:lnTo>
                  <a:lnTo>
                    <a:pt x="3786" y="1837"/>
                  </a:lnTo>
                  <a:lnTo>
                    <a:pt x="3805" y="1857"/>
                  </a:lnTo>
                  <a:lnTo>
                    <a:pt x="3824" y="1878"/>
                  </a:lnTo>
                  <a:lnTo>
                    <a:pt x="3842" y="1901"/>
                  </a:lnTo>
                  <a:lnTo>
                    <a:pt x="3859" y="1924"/>
                  </a:lnTo>
                  <a:lnTo>
                    <a:pt x="3876" y="1947"/>
                  </a:lnTo>
                  <a:lnTo>
                    <a:pt x="3892" y="1972"/>
                  </a:lnTo>
                  <a:lnTo>
                    <a:pt x="3909" y="1998"/>
                  </a:lnTo>
                  <a:lnTo>
                    <a:pt x="4082" y="1691"/>
                  </a:lnTo>
                  <a:lnTo>
                    <a:pt x="4769" y="1691"/>
                  </a:lnTo>
                  <a:lnTo>
                    <a:pt x="4259" y="3728"/>
                  </a:lnTo>
                  <a:lnTo>
                    <a:pt x="4258" y="3737"/>
                  </a:lnTo>
                  <a:lnTo>
                    <a:pt x="4256" y="3749"/>
                  </a:lnTo>
                  <a:lnTo>
                    <a:pt x="4251" y="3776"/>
                  </a:lnTo>
                  <a:lnTo>
                    <a:pt x="4248" y="3801"/>
                  </a:lnTo>
                  <a:lnTo>
                    <a:pt x="4246" y="3822"/>
                  </a:lnTo>
                  <a:lnTo>
                    <a:pt x="4246" y="3839"/>
                  </a:lnTo>
                  <a:lnTo>
                    <a:pt x="4246" y="3864"/>
                  </a:lnTo>
                  <a:lnTo>
                    <a:pt x="4249" y="3886"/>
                  </a:lnTo>
                  <a:lnTo>
                    <a:pt x="4251" y="3897"/>
                  </a:lnTo>
                  <a:lnTo>
                    <a:pt x="4253" y="3907"/>
                  </a:lnTo>
                  <a:lnTo>
                    <a:pt x="4256" y="3917"/>
                  </a:lnTo>
                  <a:lnTo>
                    <a:pt x="4259" y="3926"/>
                  </a:lnTo>
                  <a:lnTo>
                    <a:pt x="4263" y="3935"/>
                  </a:lnTo>
                  <a:lnTo>
                    <a:pt x="4266" y="3944"/>
                  </a:lnTo>
                  <a:lnTo>
                    <a:pt x="4271" y="3953"/>
                  </a:lnTo>
                  <a:lnTo>
                    <a:pt x="4276" y="3960"/>
                  </a:lnTo>
                  <a:lnTo>
                    <a:pt x="4281" y="3968"/>
                  </a:lnTo>
                  <a:lnTo>
                    <a:pt x="4286" y="3975"/>
                  </a:lnTo>
                  <a:lnTo>
                    <a:pt x="4292" y="3981"/>
                  </a:lnTo>
                  <a:lnTo>
                    <a:pt x="4299" y="3987"/>
                  </a:lnTo>
                  <a:lnTo>
                    <a:pt x="4306" y="3993"/>
                  </a:lnTo>
                  <a:lnTo>
                    <a:pt x="4313" y="3999"/>
                  </a:lnTo>
                  <a:lnTo>
                    <a:pt x="4321" y="4004"/>
                  </a:lnTo>
                  <a:lnTo>
                    <a:pt x="4329" y="4008"/>
                  </a:lnTo>
                  <a:lnTo>
                    <a:pt x="4337" y="4013"/>
                  </a:lnTo>
                  <a:lnTo>
                    <a:pt x="4346" y="4017"/>
                  </a:lnTo>
                  <a:lnTo>
                    <a:pt x="4355" y="4020"/>
                  </a:lnTo>
                  <a:lnTo>
                    <a:pt x="4364" y="4024"/>
                  </a:lnTo>
                  <a:lnTo>
                    <a:pt x="4385" y="4030"/>
                  </a:lnTo>
                  <a:lnTo>
                    <a:pt x="4407" y="4034"/>
                  </a:lnTo>
                  <a:lnTo>
                    <a:pt x="4430" y="4036"/>
                  </a:lnTo>
                  <a:lnTo>
                    <a:pt x="4455" y="4036"/>
                  </a:lnTo>
                  <a:lnTo>
                    <a:pt x="4483" y="4036"/>
                  </a:lnTo>
                  <a:lnTo>
                    <a:pt x="4512" y="4035"/>
                  </a:lnTo>
                  <a:lnTo>
                    <a:pt x="4540" y="4032"/>
                  </a:lnTo>
                  <a:lnTo>
                    <a:pt x="4567" y="4029"/>
                  </a:lnTo>
                  <a:lnTo>
                    <a:pt x="4595" y="4024"/>
                  </a:lnTo>
                  <a:lnTo>
                    <a:pt x="4623" y="4019"/>
                  </a:lnTo>
                  <a:lnTo>
                    <a:pt x="4650" y="4013"/>
                  </a:lnTo>
                  <a:lnTo>
                    <a:pt x="4676" y="4006"/>
                  </a:lnTo>
                  <a:lnTo>
                    <a:pt x="4704" y="3998"/>
                  </a:lnTo>
                  <a:lnTo>
                    <a:pt x="4730" y="3989"/>
                  </a:lnTo>
                  <a:lnTo>
                    <a:pt x="4756" y="3980"/>
                  </a:lnTo>
                  <a:lnTo>
                    <a:pt x="4782" y="3969"/>
                  </a:lnTo>
                  <a:lnTo>
                    <a:pt x="4808" y="3957"/>
                  </a:lnTo>
                  <a:lnTo>
                    <a:pt x="4834" y="3945"/>
                  </a:lnTo>
                  <a:lnTo>
                    <a:pt x="4859" y="3931"/>
                  </a:lnTo>
                  <a:lnTo>
                    <a:pt x="4884" y="3916"/>
                  </a:lnTo>
                  <a:lnTo>
                    <a:pt x="4909" y="3901"/>
                  </a:lnTo>
                  <a:lnTo>
                    <a:pt x="4934" y="3885"/>
                  </a:lnTo>
                  <a:lnTo>
                    <a:pt x="4958" y="3868"/>
                  </a:lnTo>
                  <a:lnTo>
                    <a:pt x="4982" y="3848"/>
                  </a:lnTo>
                  <a:lnTo>
                    <a:pt x="5007" y="3830"/>
                  </a:lnTo>
                  <a:lnTo>
                    <a:pt x="5031" y="3810"/>
                  </a:lnTo>
                  <a:lnTo>
                    <a:pt x="5054" y="3789"/>
                  </a:lnTo>
                  <a:lnTo>
                    <a:pt x="5077" y="3766"/>
                  </a:lnTo>
                  <a:lnTo>
                    <a:pt x="5101" y="3743"/>
                  </a:lnTo>
                  <a:lnTo>
                    <a:pt x="5124" y="3720"/>
                  </a:lnTo>
                  <a:lnTo>
                    <a:pt x="5146" y="3694"/>
                  </a:lnTo>
                  <a:lnTo>
                    <a:pt x="5169" y="3669"/>
                  </a:lnTo>
                  <a:lnTo>
                    <a:pt x="5191" y="3642"/>
                  </a:lnTo>
                  <a:lnTo>
                    <a:pt x="5214" y="3614"/>
                  </a:lnTo>
                  <a:lnTo>
                    <a:pt x="5235" y="3586"/>
                  </a:lnTo>
                  <a:lnTo>
                    <a:pt x="5257" y="3556"/>
                  </a:lnTo>
                  <a:lnTo>
                    <a:pt x="5278" y="3526"/>
                  </a:lnTo>
                  <a:lnTo>
                    <a:pt x="5299" y="3496"/>
                  </a:lnTo>
                  <a:lnTo>
                    <a:pt x="5319" y="3465"/>
                  </a:lnTo>
                  <a:lnTo>
                    <a:pt x="5338" y="3434"/>
                  </a:lnTo>
                  <a:lnTo>
                    <a:pt x="5356" y="3403"/>
                  </a:lnTo>
                  <a:lnTo>
                    <a:pt x="5374" y="3371"/>
                  </a:lnTo>
                  <a:lnTo>
                    <a:pt x="5391" y="3339"/>
                  </a:lnTo>
                  <a:lnTo>
                    <a:pt x="5408" y="3307"/>
                  </a:lnTo>
                  <a:lnTo>
                    <a:pt x="5424" y="3274"/>
                  </a:lnTo>
                  <a:lnTo>
                    <a:pt x="5439" y="3241"/>
                  </a:lnTo>
                  <a:lnTo>
                    <a:pt x="5453" y="3208"/>
                  </a:lnTo>
                  <a:lnTo>
                    <a:pt x="5467" y="3174"/>
                  </a:lnTo>
                  <a:lnTo>
                    <a:pt x="5480" y="3141"/>
                  </a:lnTo>
                  <a:lnTo>
                    <a:pt x="5492" y="3106"/>
                  </a:lnTo>
                  <a:lnTo>
                    <a:pt x="5505" y="3072"/>
                  </a:lnTo>
                  <a:lnTo>
                    <a:pt x="5516" y="3036"/>
                  </a:lnTo>
                  <a:lnTo>
                    <a:pt x="5526" y="3001"/>
                  </a:lnTo>
                  <a:lnTo>
                    <a:pt x="5536" y="2966"/>
                  </a:lnTo>
                  <a:lnTo>
                    <a:pt x="5545" y="2930"/>
                  </a:lnTo>
                  <a:lnTo>
                    <a:pt x="5553" y="2894"/>
                  </a:lnTo>
                  <a:lnTo>
                    <a:pt x="5561" y="2857"/>
                  </a:lnTo>
                  <a:lnTo>
                    <a:pt x="5568" y="2821"/>
                  </a:lnTo>
                  <a:lnTo>
                    <a:pt x="5574" y="2783"/>
                  </a:lnTo>
                  <a:lnTo>
                    <a:pt x="5580" y="2746"/>
                  </a:lnTo>
                  <a:lnTo>
                    <a:pt x="5585" y="2708"/>
                  </a:lnTo>
                  <a:lnTo>
                    <a:pt x="5589" y="2670"/>
                  </a:lnTo>
                  <a:lnTo>
                    <a:pt x="5593" y="2632"/>
                  </a:lnTo>
                  <a:lnTo>
                    <a:pt x="5597" y="2593"/>
                  </a:lnTo>
                  <a:lnTo>
                    <a:pt x="5599" y="2555"/>
                  </a:lnTo>
                  <a:lnTo>
                    <a:pt x="5601" y="2515"/>
                  </a:lnTo>
                  <a:lnTo>
                    <a:pt x="5602" y="2476"/>
                  </a:lnTo>
                  <a:lnTo>
                    <a:pt x="5602" y="2435"/>
                  </a:lnTo>
                  <a:lnTo>
                    <a:pt x="5601" y="2385"/>
                  </a:lnTo>
                  <a:lnTo>
                    <a:pt x="5600" y="2337"/>
                  </a:lnTo>
                  <a:lnTo>
                    <a:pt x="5597" y="2288"/>
                  </a:lnTo>
                  <a:lnTo>
                    <a:pt x="5592" y="2241"/>
                  </a:lnTo>
                  <a:lnTo>
                    <a:pt x="5587" y="2193"/>
                  </a:lnTo>
                  <a:lnTo>
                    <a:pt x="5580" y="2147"/>
                  </a:lnTo>
                  <a:lnTo>
                    <a:pt x="5573" y="2100"/>
                  </a:lnTo>
                  <a:lnTo>
                    <a:pt x="5564" y="2054"/>
                  </a:lnTo>
                  <a:lnTo>
                    <a:pt x="5554" y="2010"/>
                  </a:lnTo>
                  <a:lnTo>
                    <a:pt x="5543" y="1965"/>
                  </a:lnTo>
                  <a:lnTo>
                    <a:pt x="5531" y="1921"/>
                  </a:lnTo>
                  <a:lnTo>
                    <a:pt x="5518" y="1878"/>
                  </a:lnTo>
                  <a:lnTo>
                    <a:pt x="5503" y="1835"/>
                  </a:lnTo>
                  <a:lnTo>
                    <a:pt x="5487" y="1793"/>
                  </a:lnTo>
                  <a:lnTo>
                    <a:pt x="5470" y="1752"/>
                  </a:lnTo>
                  <a:lnTo>
                    <a:pt x="5452" y="1710"/>
                  </a:lnTo>
                  <a:lnTo>
                    <a:pt x="5433" y="1670"/>
                  </a:lnTo>
                  <a:lnTo>
                    <a:pt x="5413" y="1630"/>
                  </a:lnTo>
                  <a:lnTo>
                    <a:pt x="5390" y="1591"/>
                  </a:lnTo>
                  <a:lnTo>
                    <a:pt x="5368" y="1552"/>
                  </a:lnTo>
                  <a:lnTo>
                    <a:pt x="5344" y="1514"/>
                  </a:lnTo>
                  <a:lnTo>
                    <a:pt x="5319" y="1476"/>
                  </a:lnTo>
                  <a:lnTo>
                    <a:pt x="5292" y="1439"/>
                  </a:lnTo>
                  <a:lnTo>
                    <a:pt x="5265" y="1402"/>
                  </a:lnTo>
                  <a:lnTo>
                    <a:pt x="5237" y="1367"/>
                  </a:lnTo>
                  <a:lnTo>
                    <a:pt x="5207" y="1332"/>
                  </a:lnTo>
                  <a:lnTo>
                    <a:pt x="5175" y="1297"/>
                  </a:lnTo>
                  <a:lnTo>
                    <a:pt x="5144" y="1263"/>
                  </a:lnTo>
                  <a:lnTo>
                    <a:pt x="5111" y="1229"/>
                  </a:lnTo>
                  <a:lnTo>
                    <a:pt x="5075" y="1197"/>
                  </a:lnTo>
                  <a:lnTo>
                    <a:pt x="5040" y="1165"/>
                  </a:lnTo>
                  <a:lnTo>
                    <a:pt x="5004" y="1132"/>
                  </a:lnTo>
                  <a:lnTo>
                    <a:pt x="4965" y="1101"/>
                  </a:lnTo>
                  <a:lnTo>
                    <a:pt x="4927" y="1071"/>
                  </a:lnTo>
                  <a:lnTo>
                    <a:pt x="4888" y="1042"/>
                  </a:lnTo>
                  <a:lnTo>
                    <a:pt x="4848" y="1014"/>
                  </a:lnTo>
                  <a:lnTo>
                    <a:pt x="4808" y="987"/>
                  </a:lnTo>
                  <a:lnTo>
                    <a:pt x="4766" y="961"/>
                  </a:lnTo>
                  <a:lnTo>
                    <a:pt x="4725" y="936"/>
                  </a:lnTo>
                  <a:lnTo>
                    <a:pt x="4681" y="911"/>
                  </a:lnTo>
                  <a:lnTo>
                    <a:pt x="4638" y="888"/>
                  </a:lnTo>
                  <a:lnTo>
                    <a:pt x="4594" y="866"/>
                  </a:lnTo>
                  <a:lnTo>
                    <a:pt x="4549" y="845"/>
                  </a:lnTo>
                  <a:lnTo>
                    <a:pt x="4504" y="825"/>
                  </a:lnTo>
                  <a:lnTo>
                    <a:pt x="4458" y="806"/>
                  </a:lnTo>
                  <a:lnTo>
                    <a:pt x="4411" y="788"/>
                  </a:lnTo>
                  <a:lnTo>
                    <a:pt x="4363" y="771"/>
                  </a:lnTo>
                  <a:lnTo>
                    <a:pt x="4315" y="755"/>
                  </a:lnTo>
                  <a:lnTo>
                    <a:pt x="4266" y="739"/>
                  </a:lnTo>
                  <a:lnTo>
                    <a:pt x="4217" y="724"/>
                  </a:lnTo>
                  <a:lnTo>
                    <a:pt x="4166" y="711"/>
                  </a:lnTo>
                  <a:lnTo>
                    <a:pt x="4115" y="699"/>
                  </a:lnTo>
                  <a:lnTo>
                    <a:pt x="4063" y="688"/>
                  </a:lnTo>
                  <a:lnTo>
                    <a:pt x="4011" y="678"/>
                  </a:lnTo>
                  <a:lnTo>
                    <a:pt x="3957" y="668"/>
                  </a:lnTo>
                  <a:lnTo>
                    <a:pt x="3903" y="659"/>
                  </a:lnTo>
                  <a:lnTo>
                    <a:pt x="3848" y="652"/>
                  </a:lnTo>
                  <a:lnTo>
                    <a:pt x="3792" y="646"/>
                  </a:lnTo>
                  <a:lnTo>
                    <a:pt x="3737" y="640"/>
                  </a:lnTo>
                  <a:lnTo>
                    <a:pt x="3680" y="636"/>
                  </a:lnTo>
                  <a:lnTo>
                    <a:pt x="3623" y="633"/>
                  </a:lnTo>
                  <a:lnTo>
                    <a:pt x="3564" y="630"/>
                  </a:lnTo>
                  <a:lnTo>
                    <a:pt x="3506" y="629"/>
                  </a:lnTo>
                  <a:lnTo>
                    <a:pt x="3446" y="628"/>
                  </a:lnTo>
                  <a:lnTo>
                    <a:pt x="3384" y="629"/>
                  </a:lnTo>
                  <a:lnTo>
                    <a:pt x="3324" y="630"/>
                  </a:lnTo>
                  <a:lnTo>
                    <a:pt x="3263" y="633"/>
                  </a:lnTo>
                  <a:lnTo>
                    <a:pt x="3203" y="636"/>
                  </a:lnTo>
                  <a:lnTo>
                    <a:pt x="3145" y="640"/>
                  </a:lnTo>
                  <a:lnTo>
                    <a:pt x="3086" y="645"/>
                  </a:lnTo>
                  <a:lnTo>
                    <a:pt x="3028" y="651"/>
                  </a:lnTo>
                  <a:lnTo>
                    <a:pt x="2971" y="659"/>
                  </a:lnTo>
                  <a:lnTo>
                    <a:pt x="2914" y="667"/>
                  </a:lnTo>
                  <a:lnTo>
                    <a:pt x="2858" y="677"/>
                  </a:lnTo>
                  <a:lnTo>
                    <a:pt x="2801" y="686"/>
                  </a:lnTo>
                  <a:lnTo>
                    <a:pt x="2747" y="697"/>
                  </a:lnTo>
                  <a:lnTo>
                    <a:pt x="2692" y="709"/>
                  </a:lnTo>
                  <a:lnTo>
                    <a:pt x="2639" y="722"/>
                  </a:lnTo>
                  <a:lnTo>
                    <a:pt x="2585" y="735"/>
                  </a:lnTo>
                  <a:lnTo>
                    <a:pt x="2533" y="750"/>
                  </a:lnTo>
                  <a:lnTo>
                    <a:pt x="2480" y="766"/>
                  </a:lnTo>
                  <a:lnTo>
                    <a:pt x="2429" y="783"/>
                  </a:lnTo>
                  <a:lnTo>
                    <a:pt x="2377" y="800"/>
                  </a:lnTo>
                  <a:lnTo>
                    <a:pt x="2327" y="818"/>
                  </a:lnTo>
                  <a:lnTo>
                    <a:pt x="2277" y="839"/>
                  </a:lnTo>
                  <a:lnTo>
                    <a:pt x="2228" y="859"/>
                  </a:lnTo>
                  <a:lnTo>
                    <a:pt x="2179" y="880"/>
                  </a:lnTo>
                  <a:lnTo>
                    <a:pt x="2131" y="902"/>
                  </a:lnTo>
                  <a:lnTo>
                    <a:pt x="2083" y="926"/>
                  </a:lnTo>
                  <a:lnTo>
                    <a:pt x="2036" y="950"/>
                  </a:lnTo>
                  <a:lnTo>
                    <a:pt x="1989" y="975"/>
                  </a:lnTo>
                  <a:lnTo>
                    <a:pt x="1944" y="1002"/>
                  </a:lnTo>
                  <a:lnTo>
                    <a:pt x="1898" y="1029"/>
                  </a:lnTo>
                  <a:lnTo>
                    <a:pt x="1853" y="1057"/>
                  </a:lnTo>
                  <a:lnTo>
                    <a:pt x="1809" y="1087"/>
                  </a:lnTo>
                  <a:lnTo>
                    <a:pt x="1766" y="1116"/>
                  </a:lnTo>
                  <a:lnTo>
                    <a:pt x="1734" y="1139"/>
                  </a:lnTo>
                  <a:lnTo>
                    <a:pt x="1701" y="1163"/>
                  </a:lnTo>
                  <a:lnTo>
                    <a:pt x="1671" y="1187"/>
                  </a:lnTo>
                  <a:lnTo>
                    <a:pt x="1640" y="1211"/>
                  </a:lnTo>
                  <a:lnTo>
                    <a:pt x="1609" y="1235"/>
                  </a:lnTo>
                  <a:lnTo>
                    <a:pt x="1580" y="1261"/>
                  </a:lnTo>
                  <a:lnTo>
                    <a:pt x="1551" y="1286"/>
                  </a:lnTo>
                  <a:lnTo>
                    <a:pt x="1522" y="1311"/>
                  </a:lnTo>
                  <a:lnTo>
                    <a:pt x="1493" y="1338"/>
                  </a:lnTo>
                  <a:lnTo>
                    <a:pt x="1466" y="1364"/>
                  </a:lnTo>
                  <a:lnTo>
                    <a:pt x="1438" y="1390"/>
                  </a:lnTo>
                  <a:lnTo>
                    <a:pt x="1411" y="1418"/>
                  </a:lnTo>
                  <a:lnTo>
                    <a:pt x="1384" y="1445"/>
                  </a:lnTo>
                  <a:lnTo>
                    <a:pt x="1359" y="1472"/>
                  </a:lnTo>
                  <a:lnTo>
                    <a:pt x="1333" y="1501"/>
                  </a:lnTo>
                  <a:lnTo>
                    <a:pt x="1308" y="1529"/>
                  </a:lnTo>
                  <a:lnTo>
                    <a:pt x="1283" y="1558"/>
                  </a:lnTo>
                  <a:lnTo>
                    <a:pt x="1259" y="1588"/>
                  </a:lnTo>
                  <a:lnTo>
                    <a:pt x="1236" y="1617"/>
                  </a:lnTo>
                  <a:lnTo>
                    <a:pt x="1212" y="1646"/>
                  </a:lnTo>
                  <a:lnTo>
                    <a:pt x="1189" y="1677"/>
                  </a:lnTo>
                  <a:lnTo>
                    <a:pt x="1167" y="1707"/>
                  </a:lnTo>
                  <a:lnTo>
                    <a:pt x="1145" y="1739"/>
                  </a:lnTo>
                  <a:lnTo>
                    <a:pt x="1124" y="1770"/>
                  </a:lnTo>
                  <a:lnTo>
                    <a:pt x="1102" y="1801"/>
                  </a:lnTo>
                  <a:lnTo>
                    <a:pt x="1082" y="1834"/>
                  </a:lnTo>
                  <a:lnTo>
                    <a:pt x="1062" y="1866"/>
                  </a:lnTo>
                  <a:lnTo>
                    <a:pt x="1043" y="1899"/>
                  </a:lnTo>
                  <a:lnTo>
                    <a:pt x="1024" y="1932"/>
                  </a:lnTo>
                  <a:lnTo>
                    <a:pt x="1005" y="1965"/>
                  </a:lnTo>
                  <a:lnTo>
                    <a:pt x="987" y="1999"/>
                  </a:lnTo>
                  <a:lnTo>
                    <a:pt x="969" y="2033"/>
                  </a:lnTo>
                  <a:lnTo>
                    <a:pt x="952" y="2068"/>
                  </a:lnTo>
                  <a:lnTo>
                    <a:pt x="936" y="2102"/>
                  </a:lnTo>
                  <a:lnTo>
                    <a:pt x="920" y="2136"/>
                  </a:lnTo>
                  <a:lnTo>
                    <a:pt x="903" y="2172"/>
                  </a:lnTo>
                  <a:lnTo>
                    <a:pt x="888" y="2207"/>
                  </a:lnTo>
                  <a:lnTo>
                    <a:pt x="874" y="2242"/>
                  </a:lnTo>
                  <a:lnTo>
                    <a:pt x="860" y="2277"/>
                  </a:lnTo>
                  <a:lnTo>
                    <a:pt x="847" y="2314"/>
                  </a:lnTo>
                  <a:lnTo>
                    <a:pt x="834" y="2349"/>
                  </a:lnTo>
                  <a:lnTo>
                    <a:pt x="822" y="2385"/>
                  </a:lnTo>
                  <a:lnTo>
                    <a:pt x="809" y="2421"/>
                  </a:lnTo>
                  <a:lnTo>
                    <a:pt x="798" y="2457"/>
                  </a:lnTo>
                  <a:lnTo>
                    <a:pt x="788" y="2495"/>
                  </a:lnTo>
                  <a:lnTo>
                    <a:pt x="778" y="2531"/>
                  </a:lnTo>
                  <a:lnTo>
                    <a:pt x="768" y="2568"/>
                  </a:lnTo>
                  <a:lnTo>
                    <a:pt x="759" y="2605"/>
                  </a:lnTo>
                  <a:lnTo>
                    <a:pt x="751" y="2643"/>
                  </a:lnTo>
                  <a:lnTo>
                    <a:pt x="743" y="2680"/>
                  </a:lnTo>
                  <a:lnTo>
                    <a:pt x="736" y="2718"/>
                  </a:lnTo>
                  <a:lnTo>
                    <a:pt x="729" y="2755"/>
                  </a:lnTo>
                  <a:lnTo>
                    <a:pt x="723" y="2793"/>
                  </a:lnTo>
                  <a:lnTo>
                    <a:pt x="717" y="2832"/>
                  </a:lnTo>
                  <a:lnTo>
                    <a:pt x="711" y="2869"/>
                  </a:lnTo>
                  <a:lnTo>
                    <a:pt x="706" y="2909"/>
                  </a:lnTo>
                  <a:lnTo>
                    <a:pt x="702" y="2947"/>
                  </a:lnTo>
                  <a:lnTo>
                    <a:pt x="699" y="2986"/>
                  </a:lnTo>
                  <a:lnTo>
                    <a:pt x="696" y="3025"/>
                  </a:lnTo>
                  <a:lnTo>
                    <a:pt x="693" y="3065"/>
                  </a:lnTo>
                  <a:lnTo>
                    <a:pt x="691" y="3104"/>
                  </a:lnTo>
                  <a:lnTo>
                    <a:pt x="690" y="3144"/>
                  </a:lnTo>
                  <a:lnTo>
                    <a:pt x="689" y="3183"/>
                  </a:lnTo>
                  <a:lnTo>
                    <a:pt x="689" y="3223"/>
                  </a:lnTo>
                  <a:lnTo>
                    <a:pt x="690" y="3285"/>
                  </a:lnTo>
                  <a:lnTo>
                    <a:pt x="692" y="3348"/>
                  </a:lnTo>
                  <a:lnTo>
                    <a:pt x="695" y="3409"/>
                  </a:lnTo>
                  <a:lnTo>
                    <a:pt x="700" y="3469"/>
                  </a:lnTo>
                  <a:lnTo>
                    <a:pt x="705" y="3528"/>
                  </a:lnTo>
                  <a:lnTo>
                    <a:pt x="713" y="3587"/>
                  </a:lnTo>
                  <a:lnTo>
                    <a:pt x="722" y="3645"/>
                  </a:lnTo>
                  <a:lnTo>
                    <a:pt x="732" y="3703"/>
                  </a:lnTo>
                  <a:lnTo>
                    <a:pt x="743" y="3758"/>
                  </a:lnTo>
                  <a:lnTo>
                    <a:pt x="755" y="3814"/>
                  </a:lnTo>
                  <a:lnTo>
                    <a:pt x="769" y="3869"/>
                  </a:lnTo>
                  <a:lnTo>
                    <a:pt x="784" y="3922"/>
                  </a:lnTo>
                  <a:lnTo>
                    <a:pt x="800" y="3976"/>
                  </a:lnTo>
                  <a:lnTo>
                    <a:pt x="819" y="4029"/>
                  </a:lnTo>
                  <a:lnTo>
                    <a:pt x="838" y="4079"/>
                  </a:lnTo>
                  <a:lnTo>
                    <a:pt x="859" y="4130"/>
                  </a:lnTo>
                  <a:lnTo>
                    <a:pt x="880" y="4180"/>
                  </a:lnTo>
                  <a:lnTo>
                    <a:pt x="903" y="4229"/>
                  </a:lnTo>
                  <a:lnTo>
                    <a:pt x="928" y="4278"/>
                  </a:lnTo>
                  <a:lnTo>
                    <a:pt x="954" y="4325"/>
                  </a:lnTo>
                  <a:lnTo>
                    <a:pt x="980" y="4372"/>
                  </a:lnTo>
                  <a:lnTo>
                    <a:pt x="1009" y="4417"/>
                  </a:lnTo>
                  <a:lnTo>
                    <a:pt x="1039" y="4463"/>
                  </a:lnTo>
                  <a:lnTo>
                    <a:pt x="1070" y="4506"/>
                  </a:lnTo>
                  <a:lnTo>
                    <a:pt x="1102" y="4550"/>
                  </a:lnTo>
                  <a:lnTo>
                    <a:pt x="1136" y="4593"/>
                  </a:lnTo>
                  <a:lnTo>
                    <a:pt x="1171" y="4635"/>
                  </a:lnTo>
                  <a:lnTo>
                    <a:pt x="1207" y="4675"/>
                  </a:lnTo>
                  <a:lnTo>
                    <a:pt x="1245" y="4716"/>
                  </a:lnTo>
                  <a:lnTo>
                    <a:pt x="1284" y="4755"/>
                  </a:lnTo>
                  <a:lnTo>
                    <a:pt x="1325" y="4794"/>
                  </a:lnTo>
                  <a:lnTo>
                    <a:pt x="1366" y="4832"/>
                  </a:lnTo>
                  <a:lnTo>
                    <a:pt x="1408" y="4869"/>
                  </a:lnTo>
                  <a:lnTo>
                    <a:pt x="1453" y="4904"/>
                  </a:lnTo>
                  <a:lnTo>
                    <a:pt x="1497" y="4940"/>
                  </a:lnTo>
                  <a:lnTo>
                    <a:pt x="1543" y="4973"/>
                  </a:lnTo>
                  <a:lnTo>
                    <a:pt x="1588" y="5005"/>
                  </a:lnTo>
                  <a:lnTo>
                    <a:pt x="1636" y="5036"/>
                  </a:lnTo>
                  <a:lnTo>
                    <a:pt x="1684" y="5066"/>
                  </a:lnTo>
                  <a:lnTo>
                    <a:pt x="1733" y="5095"/>
                  </a:lnTo>
                  <a:lnTo>
                    <a:pt x="1782" y="5122"/>
                  </a:lnTo>
                  <a:lnTo>
                    <a:pt x="1834" y="5148"/>
                  </a:lnTo>
                  <a:lnTo>
                    <a:pt x="1885" y="5174"/>
                  </a:lnTo>
                  <a:lnTo>
                    <a:pt x="1938" y="5198"/>
                  </a:lnTo>
                  <a:lnTo>
                    <a:pt x="1991" y="5220"/>
                  </a:lnTo>
                  <a:lnTo>
                    <a:pt x="2046" y="5242"/>
                  </a:lnTo>
                  <a:lnTo>
                    <a:pt x="2101" y="5263"/>
                  </a:lnTo>
                  <a:lnTo>
                    <a:pt x="2157" y="5282"/>
                  </a:lnTo>
                  <a:lnTo>
                    <a:pt x="2215" y="5300"/>
                  </a:lnTo>
                  <a:lnTo>
                    <a:pt x="2272" y="5317"/>
                  </a:lnTo>
                  <a:lnTo>
                    <a:pt x="2331" y="5332"/>
                  </a:lnTo>
                  <a:lnTo>
                    <a:pt x="2391" y="5348"/>
                  </a:lnTo>
                  <a:lnTo>
                    <a:pt x="2452" y="5361"/>
                  </a:lnTo>
                  <a:lnTo>
                    <a:pt x="2514" y="5373"/>
                  </a:lnTo>
                  <a:lnTo>
                    <a:pt x="2575" y="5384"/>
                  </a:lnTo>
                  <a:lnTo>
                    <a:pt x="2639" y="5394"/>
                  </a:lnTo>
                  <a:lnTo>
                    <a:pt x="2703" y="5403"/>
                  </a:lnTo>
                  <a:lnTo>
                    <a:pt x="2768" y="5410"/>
                  </a:lnTo>
                  <a:lnTo>
                    <a:pt x="2835" y="5418"/>
                  </a:lnTo>
                  <a:lnTo>
                    <a:pt x="2901" y="5423"/>
                  </a:lnTo>
                  <a:lnTo>
                    <a:pt x="2969" y="5427"/>
                  </a:lnTo>
                  <a:lnTo>
                    <a:pt x="3038" y="5430"/>
                  </a:lnTo>
                  <a:lnTo>
                    <a:pt x="3108" y="5431"/>
                  </a:lnTo>
                  <a:lnTo>
                    <a:pt x="3178" y="5432"/>
                  </a:lnTo>
                  <a:lnTo>
                    <a:pt x="3247" y="5431"/>
                  </a:lnTo>
                  <a:lnTo>
                    <a:pt x="3315" y="5430"/>
                  </a:lnTo>
                  <a:lnTo>
                    <a:pt x="3382" y="5427"/>
                  </a:lnTo>
                  <a:lnTo>
                    <a:pt x="3450" y="5422"/>
                  </a:lnTo>
                  <a:lnTo>
                    <a:pt x="3517" y="5417"/>
                  </a:lnTo>
                  <a:lnTo>
                    <a:pt x="3583" y="5409"/>
                  </a:lnTo>
                  <a:lnTo>
                    <a:pt x="3650" y="5401"/>
                  </a:lnTo>
                  <a:lnTo>
                    <a:pt x="3716" y="5392"/>
                  </a:lnTo>
                  <a:lnTo>
                    <a:pt x="3781" y="5382"/>
                  </a:lnTo>
                  <a:lnTo>
                    <a:pt x="3846" y="5370"/>
                  </a:lnTo>
                  <a:lnTo>
                    <a:pt x="3912" y="5357"/>
                  </a:lnTo>
                  <a:lnTo>
                    <a:pt x="3976" y="5343"/>
                  </a:lnTo>
                  <a:lnTo>
                    <a:pt x="4041" y="5327"/>
                  </a:lnTo>
                  <a:lnTo>
                    <a:pt x="4105" y="5310"/>
                  </a:lnTo>
                  <a:lnTo>
                    <a:pt x="4168" y="5293"/>
                  </a:lnTo>
                  <a:lnTo>
                    <a:pt x="4232" y="5273"/>
                  </a:lnTo>
                  <a:lnTo>
                    <a:pt x="4295" y="5253"/>
                  </a:lnTo>
                  <a:lnTo>
                    <a:pt x="4357" y="5231"/>
                  </a:lnTo>
                  <a:lnTo>
                    <a:pt x="4419" y="5209"/>
                  </a:lnTo>
                  <a:lnTo>
                    <a:pt x="4480" y="5185"/>
                  </a:lnTo>
                  <a:lnTo>
                    <a:pt x="4541" y="5159"/>
                  </a:lnTo>
                  <a:lnTo>
                    <a:pt x="4601" y="5134"/>
                  </a:lnTo>
                  <a:lnTo>
                    <a:pt x="4660" y="5107"/>
                  </a:lnTo>
                  <a:lnTo>
                    <a:pt x="4719" y="5078"/>
                  </a:lnTo>
                  <a:lnTo>
                    <a:pt x="4776" y="5049"/>
                  </a:lnTo>
                  <a:lnTo>
                    <a:pt x="4834" y="5018"/>
                  </a:lnTo>
                  <a:lnTo>
                    <a:pt x="4890" y="4986"/>
                  </a:lnTo>
                  <a:lnTo>
                    <a:pt x="4947" y="4953"/>
                  </a:lnTo>
                  <a:lnTo>
                    <a:pt x="5002" y="4919"/>
                  </a:lnTo>
                  <a:lnTo>
                    <a:pt x="5057" y="4884"/>
                  </a:lnTo>
                  <a:lnTo>
                    <a:pt x="5111" y="4848"/>
                  </a:lnTo>
                  <a:lnTo>
                    <a:pt x="5165" y="4810"/>
                  </a:lnTo>
                  <a:lnTo>
                    <a:pt x="5487" y="5262"/>
                  </a:lnTo>
                  <a:lnTo>
                    <a:pt x="5423" y="5310"/>
                  </a:lnTo>
                  <a:lnTo>
                    <a:pt x="5357" y="5357"/>
                  </a:lnTo>
                  <a:lnTo>
                    <a:pt x="5291" y="5401"/>
                  </a:lnTo>
                  <a:lnTo>
                    <a:pt x="5225" y="5445"/>
                  </a:lnTo>
                  <a:lnTo>
                    <a:pt x="5158" y="5486"/>
                  </a:lnTo>
                  <a:lnTo>
                    <a:pt x="5090" y="5527"/>
                  </a:lnTo>
                  <a:lnTo>
                    <a:pt x="5023" y="5565"/>
                  </a:lnTo>
                  <a:lnTo>
                    <a:pt x="4955" y="5603"/>
                  </a:lnTo>
                  <a:lnTo>
                    <a:pt x="4885" y="5638"/>
                  </a:lnTo>
                  <a:lnTo>
                    <a:pt x="4817" y="5673"/>
                  </a:lnTo>
                  <a:lnTo>
                    <a:pt x="4747" y="5705"/>
                  </a:lnTo>
                  <a:lnTo>
                    <a:pt x="4677" y="5736"/>
                  </a:lnTo>
                  <a:lnTo>
                    <a:pt x="4607" y="5766"/>
                  </a:lnTo>
                  <a:lnTo>
                    <a:pt x="4536" y="5794"/>
                  </a:lnTo>
                  <a:lnTo>
                    <a:pt x="4464" y="5820"/>
                  </a:lnTo>
                  <a:lnTo>
                    <a:pt x="4392" y="5846"/>
                  </a:lnTo>
                  <a:lnTo>
                    <a:pt x="4320" y="5869"/>
                  </a:lnTo>
                  <a:lnTo>
                    <a:pt x="4247" y="5891"/>
                  </a:lnTo>
                  <a:lnTo>
                    <a:pt x="4174" y="5912"/>
                  </a:lnTo>
                  <a:lnTo>
                    <a:pt x="4100" y="5930"/>
                  </a:lnTo>
                  <a:lnTo>
                    <a:pt x="4026" y="5948"/>
                  </a:lnTo>
                  <a:lnTo>
                    <a:pt x="3951" y="5963"/>
                  </a:lnTo>
                  <a:lnTo>
                    <a:pt x="3876" y="5978"/>
                  </a:lnTo>
                  <a:lnTo>
                    <a:pt x="3800" y="5991"/>
                  </a:lnTo>
                  <a:lnTo>
                    <a:pt x="3724" y="6002"/>
                  </a:lnTo>
                  <a:lnTo>
                    <a:pt x="3648" y="6012"/>
                  </a:lnTo>
                  <a:lnTo>
                    <a:pt x="3570" y="6020"/>
                  </a:lnTo>
                  <a:lnTo>
                    <a:pt x="3493" y="6027"/>
                  </a:lnTo>
                  <a:lnTo>
                    <a:pt x="3415" y="6033"/>
                  </a:lnTo>
                  <a:lnTo>
                    <a:pt x="3337" y="6036"/>
                  </a:lnTo>
                  <a:lnTo>
                    <a:pt x="3258" y="6039"/>
                  </a:lnTo>
                  <a:lnTo>
                    <a:pt x="3178" y="6039"/>
                  </a:lnTo>
                  <a:lnTo>
                    <a:pt x="3099" y="6039"/>
                  </a:lnTo>
                  <a:lnTo>
                    <a:pt x="3021" y="6037"/>
                  </a:lnTo>
                  <a:lnTo>
                    <a:pt x="2943" y="6034"/>
                  </a:lnTo>
                  <a:lnTo>
                    <a:pt x="2865" y="6029"/>
                  </a:lnTo>
                  <a:lnTo>
                    <a:pt x="2788" y="6024"/>
                  </a:lnTo>
                  <a:lnTo>
                    <a:pt x="2713" y="6017"/>
                  </a:lnTo>
                  <a:lnTo>
                    <a:pt x="2638" y="6008"/>
                  </a:lnTo>
                  <a:lnTo>
                    <a:pt x="2564" y="5999"/>
                  </a:lnTo>
                  <a:lnTo>
                    <a:pt x="2490" y="5987"/>
                  </a:lnTo>
                  <a:lnTo>
                    <a:pt x="2418" y="5975"/>
                  </a:lnTo>
                  <a:lnTo>
                    <a:pt x="2346" y="5962"/>
                  </a:lnTo>
                  <a:lnTo>
                    <a:pt x="2274" y="5947"/>
                  </a:lnTo>
                  <a:lnTo>
                    <a:pt x="2204" y="5931"/>
                  </a:lnTo>
                  <a:lnTo>
                    <a:pt x="2135" y="5914"/>
                  </a:lnTo>
                  <a:lnTo>
                    <a:pt x="2066" y="5895"/>
                  </a:lnTo>
                  <a:lnTo>
                    <a:pt x="1997" y="5875"/>
                  </a:lnTo>
                  <a:lnTo>
                    <a:pt x="1931" y="5854"/>
                  </a:lnTo>
                  <a:lnTo>
                    <a:pt x="1864" y="5833"/>
                  </a:lnTo>
                  <a:lnTo>
                    <a:pt x="1799" y="5808"/>
                  </a:lnTo>
                  <a:lnTo>
                    <a:pt x="1735" y="5784"/>
                  </a:lnTo>
                  <a:lnTo>
                    <a:pt x="1671" y="5758"/>
                  </a:lnTo>
                  <a:lnTo>
                    <a:pt x="1608" y="5731"/>
                  </a:lnTo>
                  <a:lnTo>
                    <a:pt x="1547" y="5703"/>
                  </a:lnTo>
                  <a:lnTo>
                    <a:pt x="1486" y="5673"/>
                  </a:lnTo>
                  <a:lnTo>
                    <a:pt x="1427" y="5642"/>
                  </a:lnTo>
                  <a:lnTo>
                    <a:pt x="1368" y="5610"/>
                  </a:lnTo>
                  <a:lnTo>
                    <a:pt x="1310" y="5576"/>
                  </a:lnTo>
                  <a:lnTo>
                    <a:pt x="1254" y="5542"/>
                  </a:lnTo>
                  <a:lnTo>
                    <a:pt x="1198" y="5507"/>
                  </a:lnTo>
                  <a:lnTo>
                    <a:pt x="1143" y="5469"/>
                  </a:lnTo>
                  <a:lnTo>
                    <a:pt x="1089" y="5432"/>
                  </a:lnTo>
                  <a:lnTo>
                    <a:pt x="1037" y="5392"/>
                  </a:lnTo>
                  <a:lnTo>
                    <a:pt x="1003" y="5366"/>
                  </a:lnTo>
                  <a:lnTo>
                    <a:pt x="972" y="5341"/>
                  </a:lnTo>
                  <a:lnTo>
                    <a:pt x="941" y="5314"/>
                  </a:lnTo>
                  <a:lnTo>
                    <a:pt x="909" y="5288"/>
                  </a:lnTo>
                  <a:lnTo>
                    <a:pt x="879" y="5262"/>
                  </a:lnTo>
                  <a:lnTo>
                    <a:pt x="849" y="5234"/>
                  </a:lnTo>
                  <a:lnTo>
                    <a:pt x="820" y="5207"/>
                  </a:lnTo>
                  <a:lnTo>
                    <a:pt x="791" y="5180"/>
                  </a:lnTo>
                  <a:lnTo>
                    <a:pt x="763" y="5152"/>
                  </a:lnTo>
                  <a:lnTo>
                    <a:pt x="735" y="5124"/>
                  </a:lnTo>
                  <a:lnTo>
                    <a:pt x="707" y="5097"/>
                  </a:lnTo>
                  <a:lnTo>
                    <a:pt x="681" y="5068"/>
                  </a:lnTo>
                  <a:lnTo>
                    <a:pt x="655" y="5040"/>
                  </a:lnTo>
                  <a:lnTo>
                    <a:pt x="630" y="5011"/>
                  </a:lnTo>
                  <a:lnTo>
                    <a:pt x="604" y="4981"/>
                  </a:lnTo>
                  <a:lnTo>
                    <a:pt x="580" y="4952"/>
                  </a:lnTo>
                  <a:lnTo>
                    <a:pt x="556" y="4922"/>
                  </a:lnTo>
                  <a:lnTo>
                    <a:pt x="532" y="4893"/>
                  </a:lnTo>
                  <a:lnTo>
                    <a:pt x="509" y="4863"/>
                  </a:lnTo>
                  <a:lnTo>
                    <a:pt x="486" y="4832"/>
                  </a:lnTo>
                  <a:lnTo>
                    <a:pt x="464" y="4802"/>
                  </a:lnTo>
                  <a:lnTo>
                    <a:pt x="443" y="4772"/>
                  </a:lnTo>
                  <a:lnTo>
                    <a:pt x="423" y="4740"/>
                  </a:lnTo>
                  <a:lnTo>
                    <a:pt x="401" y="4710"/>
                  </a:lnTo>
                  <a:lnTo>
                    <a:pt x="382" y="4678"/>
                  </a:lnTo>
                  <a:lnTo>
                    <a:pt x="362" y="4646"/>
                  </a:lnTo>
                  <a:lnTo>
                    <a:pt x="344" y="4615"/>
                  </a:lnTo>
                  <a:lnTo>
                    <a:pt x="326" y="4582"/>
                  </a:lnTo>
                  <a:lnTo>
                    <a:pt x="307" y="4550"/>
                  </a:lnTo>
                  <a:lnTo>
                    <a:pt x="290" y="4518"/>
                  </a:lnTo>
                  <a:lnTo>
                    <a:pt x="273" y="4484"/>
                  </a:lnTo>
                  <a:lnTo>
                    <a:pt x="257" y="4451"/>
                  </a:lnTo>
                  <a:lnTo>
                    <a:pt x="241" y="4417"/>
                  </a:lnTo>
                  <a:lnTo>
                    <a:pt x="226" y="4384"/>
                  </a:lnTo>
                  <a:lnTo>
                    <a:pt x="211" y="4349"/>
                  </a:lnTo>
                  <a:lnTo>
                    <a:pt x="196" y="4316"/>
                  </a:lnTo>
                  <a:lnTo>
                    <a:pt x="183" y="4281"/>
                  </a:lnTo>
                  <a:lnTo>
                    <a:pt x="169" y="4246"/>
                  </a:lnTo>
                  <a:lnTo>
                    <a:pt x="157" y="4211"/>
                  </a:lnTo>
                  <a:lnTo>
                    <a:pt x="145" y="4175"/>
                  </a:lnTo>
                  <a:lnTo>
                    <a:pt x="133" y="4140"/>
                  </a:lnTo>
                  <a:lnTo>
                    <a:pt x="122" y="4104"/>
                  </a:lnTo>
                  <a:lnTo>
                    <a:pt x="110" y="4068"/>
                  </a:lnTo>
                  <a:lnTo>
                    <a:pt x="100" y="4032"/>
                  </a:lnTo>
                  <a:lnTo>
                    <a:pt x="90" y="3994"/>
                  </a:lnTo>
                  <a:lnTo>
                    <a:pt x="81" y="3958"/>
                  </a:lnTo>
                  <a:lnTo>
                    <a:pt x="72" y="3920"/>
                  </a:lnTo>
                  <a:lnTo>
                    <a:pt x="64" y="3883"/>
                  </a:lnTo>
                  <a:lnTo>
                    <a:pt x="56" y="3844"/>
                  </a:lnTo>
                  <a:lnTo>
                    <a:pt x="49" y="3807"/>
                  </a:lnTo>
                  <a:lnTo>
                    <a:pt x="42" y="3768"/>
                  </a:lnTo>
                  <a:lnTo>
                    <a:pt x="36" y="3730"/>
                  </a:lnTo>
                  <a:lnTo>
                    <a:pt x="31" y="3690"/>
                  </a:lnTo>
                  <a:lnTo>
                    <a:pt x="25" y="3651"/>
                  </a:lnTo>
                  <a:lnTo>
                    <a:pt x="21" y="3611"/>
                  </a:lnTo>
                  <a:lnTo>
                    <a:pt x="16" y="3572"/>
                  </a:lnTo>
                  <a:lnTo>
                    <a:pt x="12" y="3531"/>
                  </a:lnTo>
                  <a:lnTo>
                    <a:pt x="9" y="3492"/>
                  </a:lnTo>
                  <a:lnTo>
                    <a:pt x="6" y="3450"/>
                  </a:lnTo>
                  <a:lnTo>
                    <a:pt x="4" y="3410"/>
                  </a:lnTo>
                  <a:lnTo>
                    <a:pt x="2" y="3368"/>
                  </a:lnTo>
                  <a:lnTo>
                    <a:pt x="1" y="3327"/>
                  </a:lnTo>
                  <a:lnTo>
                    <a:pt x="0" y="3285"/>
                  </a:lnTo>
                  <a:lnTo>
                    <a:pt x="0" y="3244"/>
                  </a:lnTo>
                  <a:lnTo>
                    <a:pt x="0" y="3173"/>
                  </a:lnTo>
                  <a:lnTo>
                    <a:pt x="2" y="3103"/>
                  </a:lnTo>
                  <a:lnTo>
                    <a:pt x="6" y="3034"/>
                  </a:lnTo>
                  <a:lnTo>
                    <a:pt x="11" y="2966"/>
                  </a:lnTo>
                  <a:lnTo>
                    <a:pt x="17" y="2897"/>
                  </a:lnTo>
                  <a:lnTo>
                    <a:pt x="25" y="2829"/>
                  </a:lnTo>
                  <a:lnTo>
                    <a:pt x="34" y="2761"/>
                  </a:lnTo>
                  <a:lnTo>
                    <a:pt x="44" y="2694"/>
                  </a:lnTo>
                  <a:lnTo>
                    <a:pt x="56" y="2627"/>
                  </a:lnTo>
                  <a:lnTo>
                    <a:pt x="69" y="2561"/>
                  </a:lnTo>
                  <a:lnTo>
                    <a:pt x="83" y="2496"/>
                  </a:lnTo>
                  <a:lnTo>
                    <a:pt x="99" y="2430"/>
                  </a:lnTo>
                  <a:lnTo>
                    <a:pt x="116" y="2365"/>
                  </a:lnTo>
                  <a:lnTo>
                    <a:pt x="135" y="2300"/>
                  </a:lnTo>
                  <a:lnTo>
                    <a:pt x="155" y="2237"/>
                  </a:lnTo>
                  <a:lnTo>
                    <a:pt x="176" y="2173"/>
                  </a:lnTo>
                  <a:lnTo>
                    <a:pt x="199" y="2110"/>
                  </a:lnTo>
                  <a:lnTo>
                    <a:pt x="224" y="2048"/>
                  </a:lnTo>
                  <a:lnTo>
                    <a:pt x="249" y="1987"/>
                  </a:lnTo>
                  <a:lnTo>
                    <a:pt x="275" y="1926"/>
                  </a:lnTo>
                  <a:lnTo>
                    <a:pt x="303" y="1865"/>
                  </a:lnTo>
                  <a:lnTo>
                    <a:pt x="333" y="1805"/>
                  </a:lnTo>
                  <a:lnTo>
                    <a:pt x="363" y="1747"/>
                  </a:lnTo>
                  <a:lnTo>
                    <a:pt x="395" y="1688"/>
                  </a:lnTo>
                  <a:lnTo>
                    <a:pt x="428" y="1630"/>
                  </a:lnTo>
                  <a:lnTo>
                    <a:pt x="462" y="1574"/>
                  </a:lnTo>
                  <a:lnTo>
                    <a:pt x="498" y="1518"/>
                  </a:lnTo>
                  <a:lnTo>
                    <a:pt x="535" y="1462"/>
                  </a:lnTo>
                  <a:lnTo>
                    <a:pt x="573" y="1408"/>
                  </a:lnTo>
                  <a:lnTo>
                    <a:pt x="613" y="1353"/>
                  </a:lnTo>
                  <a:lnTo>
                    <a:pt x="654" y="1299"/>
                  </a:lnTo>
                  <a:lnTo>
                    <a:pt x="696" y="1247"/>
                  </a:lnTo>
                  <a:lnTo>
                    <a:pt x="728" y="1208"/>
                  </a:lnTo>
                  <a:lnTo>
                    <a:pt x="759" y="1171"/>
                  </a:lnTo>
                  <a:lnTo>
                    <a:pt x="790" y="1134"/>
                  </a:lnTo>
                  <a:lnTo>
                    <a:pt x="823" y="1098"/>
                  </a:lnTo>
                  <a:lnTo>
                    <a:pt x="855" y="1062"/>
                  </a:lnTo>
                  <a:lnTo>
                    <a:pt x="888" y="1027"/>
                  </a:lnTo>
                  <a:lnTo>
                    <a:pt x="922" y="992"/>
                  </a:lnTo>
                  <a:lnTo>
                    <a:pt x="956" y="959"/>
                  </a:lnTo>
                  <a:lnTo>
                    <a:pt x="990" y="926"/>
                  </a:lnTo>
                  <a:lnTo>
                    <a:pt x="1025" y="892"/>
                  </a:lnTo>
                  <a:lnTo>
                    <a:pt x="1060" y="861"/>
                  </a:lnTo>
                  <a:lnTo>
                    <a:pt x="1095" y="828"/>
                  </a:lnTo>
                  <a:lnTo>
                    <a:pt x="1132" y="798"/>
                  </a:lnTo>
                  <a:lnTo>
                    <a:pt x="1168" y="768"/>
                  </a:lnTo>
                  <a:lnTo>
                    <a:pt x="1205" y="737"/>
                  </a:lnTo>
                  <a:lnTo>
                    <a:pt x="1242" y="708"/>
                  </a:lnTo>
                  <a:lnTo>
                    <a:pt x="1280" y="680"/>
                  </a:lnTo>
                  <a:lnTo>
                    <a:pt x="1318" y="651"/>
                  </a:lnTo>
                  <a:lnTo>
                    <a:pt x="1356" y="624"/>
                  </a:lnTo>
                  <a:lnTo>
                    <a:pt x="1395" y="597"/>
                  </a:lnTo>
                  <a:lnTo>
                    <a:pt x="1435" y="570"/>
                  </a:lnTo>
                  <a:lnTo>
                    <a:pt x="1474" y="544"/>
                  </a:lnTo>
                  <a:lnTo>
                    <a:pt x="1515" y="519"/>
                  </a:lnTo>
                  <a:lnTo>
                    <a:pt x="1555" y="494"/>
                  </a:lnTo>
                  <a:lnTo>
                    <a:pt x="1595" y="470"/>
                  </a:lnTo>
                  <a:lnTo>
                    <a:pt x="1637" y="447"/>
                  </a:lnTo>
                  <a:lnTo>
                    <a:pt x="1679" y="423"/>
                  </a:lnTo>
                  <a:lnTo>
                    <a:pt x="1722" y="401"/>
                  </a:lnTo>
                  <a:lnTo>
                    <a:pt x="1764" y="379"/>
                  </a:lnTo>
                  <a:lnTo>
                    <a:pt x="1806" y="358"/>
                  </a:lnTo>
                  <a:lnTo>
                    <a:pt x="1850" y="337"/>
                  </a:lnTo>
                  <a:lnTo>
                    <a:pt x="1894" y="317"/>
                  </a:lnTo>
                  <a:lnTo>
                    <a:pt x="1938" y="298"/>
                  </a:lnTo>
                  <a:lnTo>
                    <a:pt x="1983" y="279"/>
                  </a:lnTo>
                  <a:lnTo>
                    <a:pt x="2028" y="260"/>
                  </a:lnTo>
                  <a:lnTo>
                    <a:pt x="2072" y="243"/>
                  </a:lnTo>
                  <a:lnTo>
                    <a:pt x="2118" y="226"/>
                  </a:lnTo>
                  <a:lnTo>
                    <a:pt x="2164" y="210"/>
                  </a:lnTo>
                  <a:lnTo>
                    <a:pt x="2210" y="194"/>
                  </a:lnTo>
                  <a:lnTo>
                    <a:pt x="2256" y="178"/>
                  </a:lnTo>
                  <a:lnTo>
                    <a:pt x="2302" y="164"/>
                  </a:lnTo>
                  <a:lnTo>
                    <a:pt x="2349" y="150"/>
                  </a:lnTo>
                  <a:lnTo>
                    <a:pt x="2396" y="137"/>
                  </a:lnTo>
                  <a:lnTo>
                    <a:pt x="2444" y="124"/>
                  </a:lnTo>
                  <a:lnTo>
                    <a:pt x="2491" y="112"/>
                  </a:lnTo>
                  <a:lnTo>
                    <a:pt x="2540" y="101"/>
                  </a:lnTo>
                  <a:lnTo>
                    <a:pt x="2587" y="89"/>
                  </a:lnTo>
                  <a:lnTo>
                    <a:pt x="2636" y="79"/>
                  </a:lnTo>
                  <a:lnTo>
                    <a:pt x="2685" y="70"/>
                  </a:lnTo>
                  <a:lnTo>
                    <a:pt x="2734" y="61"/>
                  </a:lnTo>
                  <a:lnTo>
                    <a:pt x="2783" y="53"/>
                  </a:lnTo>
                  <a:lnTo>
                    <a:pt x="2834" y="45"/>
                  </a:lnTo>
                  <a:lnTo>
                    <a:pt x="2883" y="38"/>
                  </a:lnTo>
                  <a:lnTo>
                    <a:pt x="2934" y="31"/>
                  </a:lnTo>
                  <a:lnTo>
                    <a:pt x="2984" y="26"/>
                  </a:lnTo>
                  <a:lnTo>
                    <a:pt x="3035" y="20"/>
                  </a:lnTo>
                  <a:lnTo>
                    <a:pt x="3086" y="15"/>
                  </a:lnTo>
                  <a:lnTo>
                    <a:pt x="3138" y="11"/>
                  </a:lnTo>
                  <a:lnTo>
                    <a:pt x="3189" y="7"/>
                  </a:lnTo>
                  <a:lnTo>
                    <a:pt x="3242" y="5"/>
                  </a:lnTo>
                  <a:lnTo>
                    <a:pt x="3293" y="3"/>
                  </a:lnTo>
                  <a:lnTo>
                    <a:pt x="3347" y="1"/>
                  </a:lnTo>
                  <a:lnTo>
                    <a:pt x="3399" y="0"/>
                  </a:lnTo>
                  <a:lnTo>
                    <a:pt x="3453" y="0"/>
                  </a:lnTo>
                  <a:lnTo>
                    <a:pt x="3523" y="0"/>
                  </a:lnTo>
                  <a:lnTo>
                    <a:pt x="3593" y="2"/>
                  </a:lnTo>
                  <a:lnTo>
                    <a:pt x="3663" y="5"/>
                  </a:lnTo>
                  <a:lnTo>
                    <a:pt x="3732" y="9"/>
                  </a:lnTo>
                  <a:lnTo>
                    <a:pt x="3800" y="15"/>
                  </a:lnTo>
                  <a:lnTo>
                    <a:pt x="3868" y="22"/>
                  </a:lnTo>
                  <a:lnTo>
                    <a:pt x="3936" y="30"/>
                  </a:lnTo>
                  <a:lnTo>
                    <a:pt x="4003" y="39"/>
                  </a:lnTo>
                  <a:lnTo>
                    <a:pt x="4068" y="49"/>
                  </a:lnTo>
                  <a:lnTo>
                    <a:pt x="4135" y="60"/>
                  </a:lnTo>
                  <a:lnTo>
                    <a:pt x="4199" y="73"/>
                  </a:lnTo>
                  <a:lnTo>
                    <a:pt x="4264" y="86"/>
                  </a:lnTo>
                  <a:lnTo>
                    <a:pt x="4329" y="102"/>
                  </a:lnTo>
                  <a:lnTo>
                    <a:pt x="4392" y="118"/>
                  </a:lnTo>
                  <a:lnTo>
                    <a:pt x="4456" y="135"/>
                  </a:lnTo>
                  <a:lnTo>
                    <a:pt x="4519" y="154"/>
                  </a:lnTo>
                  <a:lnTo>
                    <a:pt x="4580" y="173"/>
                  </a:lnTo>
                  <a:lnTo>
                    <a:pt x="4642" y="195"/>
                  </a:lnTo>
                  <a:lnTo>
                    <a:pt x="4702" y="216"/>
                  </a:lnTo>
                  <a:lnTo>
                    <a:pt x="4760" y="239"/>
                  </a:lnTo>
                  <a:lnTo>
                    <a:pt x="4818" y="264"/>
                  </a:lnTo>
                  <a:lnTo>
                    <a:pt x="4875" y="288"/>
                  </a:lnTo>
                  <a:lnTo>
                    <a:pt x="4931" y="314"/>
                  </a:lnTo>
                  <a:lnTo>
                    <a:pt x="4985" y="341"/>
                  </a:lnTo>
                  <a:lnTo>
                    <a:pt x="5039" y="370"/>
                  </a:lnTo>
                  <a:lnTo>
                    <a:pt x="5091" y="398"/>
                  </a:lnTo>
                  <a:lnTo>
                    <a:pt x="5143" y="429"/>
                  </a:lnTo>
                  <a:lnTo>
                    <a:pt x="5193" y="460"/>
                  </a:lnTo>
                  <a:lnTo>
                    <a:pt x="5243" y="492"/>
                  </a:lnTo>
                  <a:lnTo>
                    <a:pt x="5291" y="526"/>
                  </a:lnTo>
                  <a:lnTo>
                    <a:pt x="5339" y="560"/>
                  </a:lnTo>
                  <a:lnTo>
                    <a:pt x="5385" y="596"/>
                  </a:lnTo>
                  <a:lnTo>
                    <a:pt x="5441" y="640"/>
                  </a:lnTo>
                  <a:lnTo>
                    <a:pt x="5496" y="686"/>
                  </a:lnTo>
                  <a:lnTo>
                    <a:pt x="5547" y="732"/>
                  </a:lnTo>
                  <a:lnTo>
                    <a:pt x="5598" y="780"/>
                  </a:lnTo>
                  <a:lnTo>
                    <a:pt x="5646" y="828"/>
                  </a:lnTo>
                  <a:lnTo>
                    <a:pt x="5693" y="877"/>
                  </a:lnTo>
                  <a:lnTo>
                    <a:pt x="5738" y="927"/>
                  </a:lnTo>
                  <a:lnTo>
                    <a:pt x="5781" y="976"/>
                  </a:lnTo>
                  <a:lnTo>
                    <a:pt x="5823" y="1028"/>
                  </a:lnTo>
                  <a:lnTo>
                    <a:pt x="5862" y="1079"/>
                  </a:lnTo>
                  <a:lnTo>
                    <a:pt x="5901" y="1132"/>
                  </a:lnTo>
                  <a:lnTo>
                    <a:pt x="5936" y="1186"/>
                  </a:lnTo>
                  <a:lnTo>
                    <a:pt x="5970" y="1239"/>
                  </a:lnTo>
                  <a:lnTo>
                    <a:pt x="6003" y="1295"/>
                  </a:lnTo>
                  <a:lnTo>
                    <a:pt x="6034" y="1351"/>
                  </a:lnTo>
                  <a:lnTo>
                    <a:pt x="6062" y="1406"/>
                  </a:lnTo>
                  <a:lnTo>
                    <a:pt x="6089" y="1464"/>
                  </a:lnTo>
                  <a:lnTo>
                    <a:pt x="6115" y="1522"/>
                  </a:lnTo>
                  <a:lnTo>
                    <a:pt x="6138" y="1581"/>
                  </a:lnTo>
                  <a:lnTo>
                    <a:pt x="6160" y="1640"/>
                  </a:lnTo>
                  <a:lnTo>
                    <a:pt x="6180" y="1702"/>
                  </a:lnTo>
                  <a:lnTo>
                    <a:pt x="6199" y="1763"/>
                  </a:lnTo>
                  <a:lnTo>
                    <a:pt x="6215" y="1826"/>
                  </a:lnTo>
                  <a:lnTo>
                    <a:pt x="6230" y="1889"/>
                  </a:lnTo>
                  <a:lnTo>
                    <a:pt x="6243" y="1953"/>
                  </a:lnTo>
                  <a:lnTo>
                    <a:pt x="6254" y="2019"/>
                  </a:lnTo>
                  <a:lnTo>
                    <a:pt x="6263" y="2085"/>
                  </a:lnTo>
                  <a:lnTo>
                    <a:pt x="6271" y="2152"/>
                  </a:lnTo>
                  <a:lnTo>
                    <a:pt x="6277" y="2219"/>
                  </a:lnTo>
                  <a:lnTo>
                    <a:pt x="6281" y="2288"/>
                  </a:lnTo>
                  <a:lnTo>
                    <a:pt x="6284" y="2358"/>
                  </a:lnTo>
                  <a:lnTo>
                    <a:pt x="6285" y="2429"/>
                  </a:lnTo>
                  <a:lnTo>
                    <a:pt x="6284" y="2498"/>
                  </a:lnTo>
                  <a:lnTo>
                    <a:pt x="6282" y="2567"/>
                  </a:lnTo>
                  <a:lnTo>
                    <a:pt x="6277" y="2635"/>
                  </a:lnTo>
                  <a:lnTo>
                    <a:pt x="6271" y="2701"/>
                  </a:lnTo>
                  <a:lnTo>
                    <a:pt x="6264" y="2768"/>
                  </a:lnTo>
                  <a:lnTo>
                    <a:pt x="6254" y="2834"/>
                  </a:lnTo>
                  <a:lnTo>
                    <a:pt x="6244" y="2900"/>
                  </a:lnTo>
                  <a:lnTo>
                    <a:pt x="6231" y="2964"/>
                  </a:lnTo>
                  <a:lnTo>
                    <a:pt x="6217" y="3027"/>
                  </a:lnTo>
                  <a:lnTo>
                    <a:pt x="6200" y="3091"/>
                  </a:lnTo>
                  <a:lnTo>
                    <a:pt x="6182" y="3153"/>
                  </a:lnTo>
                  <a:lnTo>
                    <a:pt x="6162" y="3215"/>
                  </a:lnTo>
                  <a:lnTo>
                    <a:pt x="6141" y="3276"/>
                  </a:lnTo>
                  <a:lnTo>
                    <a:pt x="6118" y="3336"/>
                  </a:lnTo>
                  <a:lnTo>
                    <a:pt x="6094" y="3396"/>
                  </a:lnTo>
                  <a:lnTo>
                    <a:pt x="6067" y="3455"/>
                  </a:lnTo>
                  <a:lnTo>
                    <a:pt x="6039" y="3512"/>
                  </a:lnTo>
                  <a:lnTo>
                    <a:pt x="6010" y="3570"/>
                  </a:lnTo>
                  <a:lnTo>
                    <a:pt x="5978" y="3626"/>
                  </a:lnTo>
                  <a:lnTo>
                    <a:pt x="5945" y="3680"/>
                  </a:lnTo>
                  <a:lnTo>
                    <a:pt x="5911" y="3734"/>
                  </a:lnTo>
                  <a:lnTo>
                    <a:pt x="5875" y="3787"/>
                  </a:lnTo>
                  <a:lnTo>
                    <a:pt x="5838" y="3838"/>
                  </a:lnTo>
                  <a:lnTo>
                    <a:pt x="5799" y="3889"/>
                  </a:lnTo>
                  <a:lnTo>
                    <a:pt x="5758" y="3938"/>
                  </a:lnTo>
                  <a:lnTo>
                    <a:pt x="5717" y="3987"/>
                  </a:lnTo>
                  <a:lnTo>
                    <a:pt x="5673" y="4035"/>
                  </a:lnTo>
                  <a:lnTo>
                    <a:pt x="5628" y="4081"/>
                  </a:lnTo>
                  <a:lnTo>
                    <a:pt x="5581" y="4127"/>
                  </a:lnTo>
                  <a:lnTo>
                    <a:pt x="5533" y="4170"/>
                  </a:lnTo>
                  <a:lnTo>
                    <a:pt x="5483" y="4214"/>
                  </a:lnTo>
                  <a:lnTo>
                    <a:pt x="5432" y="4256"/>
                  </a:lnTo>
                  <a:lnTo>
                    <a:pt x="5404" y="4280"/>
                  </a:lnTo>
                  <a:lnTo>
                    <a:pt x="5373" y="4302"/>
                  </a:lnTo>
                  <a:lnTo>
                    <a:pt x="5344" y="4323"/>
                  </a:lnTo>
                  <a:lnTo>
                    <a:pt x="5314" y="4344"/>
                  </a:lnTo>
                  <a:lnTo>
                    <a:pt x="5283" y="4365"/>
                  </a:lnTo>
                  <a:lnTo>
                    <a:pt x="5252" y="4384"/>
                  </a:lnTo>
                  <a:lnTo>
                    <a:pt x="5221" y="4403"/>
                  </a:lnTo>
                  <a:lnTo>
                    <a:pt x="5188" y="4421"/>
                  </a:lnTo>
                  <a:lnTo>
                    <a:pt x="5156" y="4439"/>
                  </a:lnTo>
                  <a:lnTo>
                    <a:pt x="5124" y="4456"/>
                  </a:lnTo>
                  <a:lnTo>
                    <a:pt x="5090" y="4471"/>
                  </a:lnTo>
                  <a:lnTo>
                    <a:pt x="5057" y="4487"/>
                  </a:lnTo>
                  <a:lnTo>
                    <a:pt x="5024" y="4501"/>
                  </a:lnTo>
                  <a:lnTo>
                    <a:pt x="4989" y="4515"/>
                  </a:lnTo>
                  <a:lnTo>
                    <a:pt x="4954" y="4529"/>
                  </a:lnTo>
                  <a:lnTo>
                    <a:pt x="4919" y="4541"/>
                  </a:lnTo>
                  <a:lnTo>
                    <a:pt x="4883" y="4553"/>
                  </a:lnTo>
                  <a:lnTo>
                    <a:pt x="4848" y="4564"/>
                  </a:lnTo>
                  <a:lnTo>
                    <a:pt x="4812" y="4575"/>
                  </a:lnTo>
                  <a:lnTo>
                    <a:pt x="4776" y="4584"/>
                  </a:lnTo>
                  <a:lnTo>
                    <a:pt x="4740" y="4593"/>
                  </a:lnTo>
                  <a:lnTo>
                    <a:pt x="4704" y="4602"/>
                  </a:lnTo>
                  <a:lnTo>
                    <a:pt x="4667" y="4609"/>
                  </a:lnTo>
                  <a:lnTo>
                    <a:pt x="4631" y="4616"/>
                  </a:lnTo>
                  <a:lnTo>
                    <a:pt x="4593" y="4622"/>
                  </a:lnTo>
                  <a:lnTo>
                    <a:pt x="4557" y="4627"/>
                  </a:lnTo>
                  <a:lnTo>
                    <a:pt x="4520" y="4631"/>
                  </a:lnTo>
                  <a:lnTo>
                    <a:pt x="4482" y="4634"/>
                  </a:lnTo>
                  <a:lnTo>
                    <a:pt x="4445" y="4637"/>
                  </a:lnTo>
                  <a:lnTo>
                    <a:pt x="4408" y="4639"/>
                  </a:lnTo>
                  <a:lnTo>
                    <a:pt x="4370" y="4640"/>
                  </a:lnTo>
                  <a:lnTo>
                    <a:pt x="4332" y="4640"/>
                  </a:lnTo>
                  <a:lnTo>
                    <a:pt x="4288" y="4640"/>
                  </a:lnTo>
                  <a:lnTo>
                    <a:pt x="4246" y="4638"/>
                  </a:lnTo>
                  <a:lnTo>
                    <a:pt x="4206" y="4636"/>
                  </a:lnTo>
                  <a:lnTo>
                    <a:pt x="4166" y="4632"/>
                  </a:lnTo>
                  <a:lnTo>
                    <a:pt x="4128" y="4628"/>
                  </a:lnTo>
                  <a:lnTo>
                    <a:pt x="4091" y="4622"/>
                  </a:lnTo>
                  <a:lnTo>
                    <a:pt x="4056" y="4615"/>
                  </a:lnTo>
                  <a:lnTo>
                    <a:pt x="4022" y="4607"/>
                  </a:lnTo>
                  <a:lnTo>
                    <a:pt x="3988" y="4599"/>
                  </a:lnTo>
                  <a:lnTo>
                    <a:pt x="3957" y="4588"/>
                  </a:lnTo>
                  <a:lnTo>
                    <a:pt x="3927" y="4577"/>
                  </a:lnTo>
                  <a:lnTo>
                    <a:pt x="3898" y="4565"/>
                  </a:lnTo>
                  <a:lnTo>
                    <a:pt x="3870" y="4553"/>
                  </a:lnTo>
                  <a:lnTo>
                    <a:pt x="3845" y="4539"/>
                  </a:lnTo>
                  <a:lnTo>
                    <a:pt x="3820" y="4524"/>
                  </a:lnTo>
                  <a:lnTo>
                    <a:pt x="3796" y="4507"/>
                  </a:lnTo>
                  <a:lnTo>
                    <a:pt x="3774" y="4490"/>
                  </a:lnTo>
                  <a:lnTo>
                    <a:pt x="3753" y="4472"/>
                  </a:lnTo>
                  <a:lnTo>
                    <a:pt x="3733" y="4453"/>
                  </a:lnTo>
                  <a:lnTo>
                    <a:pt x="3715" y="4432"/>
                  </a:lnTo>
                  <a:lnTo>
                    <a:pt x="3697" y="4411"/>
                  </a:lnTo>
                  <a:lnTo>
                    <a:pt x="3682" y="4388"/>
                  </a:lnTo>
                  <a:lnTo>
                    <a:pt x="3667" y="4365"/>
                  </a:lnTo>
                  <a:lnTo>
                    <a:pt x="3654" y="4340"/>
                  </a:lnTo>
                  <a:lnTo>
                    <a:pt x="3642" y="4315"/>
                  </a:lnTo>
                  <a:lnTo>
                    <a:pt x="3632" y="4288"/>
                  </a:lnTo>
                  <a:lnTo>
                    <a:pt x="3623" y="4260"/>
                  </a:lnTo>
                  <a:lnTo>
                    <a:pt x="3615" y="4231"/>
                  </a:lnTo>
                  <a:lnTo>
                    <a:pt x="3609" y="4202"/>
                  </a:lnTo>
                  <a:lnTo>
                    <a:pt x="3602" y="4170"/>
                  </a:lnTo>
                  <a:lnTo>
                    <a:pt x="3598" y="4139"/>
                  </a:lnTo>
                  <a:lnTo>
                    <a:pt x="3596" y="4105"/>
                  </a:lnTo>
                  <a:close/>
                  <a:moveTo>
                    <a:pt x="3719" y="2656"/>
                  </a:moveTo>
                  <a:lnTo>
                    <a:pt x="3715" y="2624"/>
                  </a:lnTo>
                  <a:lnTo>
                    <a:pt x="3710" y="2594"/>
                  </a:lnTo>
                  <a:lnTo>
                    <a:pt x="3705" y="2565"/>
                  </a:lnTo>
                  <a:lnTo>
                    <a:pt x="3697" y="2536"/>
                  </a:lnTo>
                  <a:lnTo>
                    <a:pt x="3690" y="2509"/>
                  </a:lnTo>
                  <a:lnTo>
                    <a:pt x="3681" y="2482"/>
                  </a:lnTo>
                  <a:lnTo>
                    <a:pt x="3672" y="2456"/>
                  </a:lnTo>
                  <a:lnTo>
                    <a:pt x="3663" y="2432"/>
                  </a:lnTo>
                  <a:lnTo>
                    <a:pt x="3652" y="2408"/>
                  </a:lnTo>
                  <a:lnTo>
                    <a:pt x="3640" y="2385"/>
                  </a:lnTo>
                  <a:lnTo>
                    <a:pt x="3628" y="2363"/>
                  </a:lnTo>
                  <a:lnTo>
                    <a:pt x="3615" y="2342"/>
                  </a:lnTo>
                  <a:lnTo>
                    <a:pt x="3600" y="2322"/>
                  </a:lnTo>
                  <a:lnTo>
                    <a:pt x="3585" y="2303"/>
                  </a:lnTo>
                  <a:lnTo>
                    <a:pt x="3569" y="2285"/>
                  </a:lnTo>
                  <a:lnTo>
                    <a:pt x="3553" y="2268"/>
                  </a:lnTo>
                  <a:lnTo>
                    <a:pt x="3536" y="2252"/>
                  </a:lnTo>
                  <a:lnTo>
                    <a:pt x="3517" y="2237"/>
                  </a:lnTo>
                  <a:lnTo>
                    <a:pt x="3498" y="2222"/>
                  </a:lnTo>
                  <a:lnTo>
                    <a:pt x="3478" y="2209"/>
                  </a:lnTo>
                  <a:lnTo>
                    <a:pt x="3458" y="2197"/>
                  </a:lnTo>
                  <a:lnTo>
                    <a:pt x="3437" y="2187"/>
                  </a:lnTo>
                  <a:lnTo>
                    <a:pt x="3415" y="2177"/>
                  </a:lnTo>
                  <a:lnTo>
                    <a:pt x="3392" y="2168"/>
                  </a:lnTo>
                  <a:lnTo>
                    <a:pt x="3369" y="2160"/>
                  </a:lnTo>
                  <a:lnTo>
                    <a:pt x="3345" y="2154"/>
                  </a:lnTo>
                  <a:lnTo>
                    <a:pt x="3321" y="2148"/>
                  </a:lnTo>
                  <a:lnTo>
                    <a:pt x="3295" y="2142"/>
                  </a:lnTo>
                  <a:lnTo>
                    <a:pt x="3269" y="2139"/>
                  </a:lnTo>
                  <a:lnTo>
                    <a:pt x="3242" y="2136"/>
                  </a:lnTo>
                  <a:lnTo>
                    <a:pt x="3215" y="2134"/>
                  </a:lnTo>
                  <a:lnTo>
                    <a:pt x="3186" y="2134"/>
                  </a:lnTo>
                  <a:lnTo>
                    <a:pt x="3165" y="2134"/>
                  </a:lnTo>
                  <a:lnTo>
                    <a:pt x="3144" y="2136"/>
                  </a:lnTo>
                  <a:lnTo>
                    <a:pt x="3123" y="2138"/>
                  </a:lnTo>
                  <a:lnTo>
                    <a:pt x="3101" y="2140"/>
                  </a:lnTo>
                  <a:lnTo>
                    <a:pt x="3080" y="2145"/>
                  </a:lnTo>
                  <a:lnTo>
                    <a:pt x="3060" y="2149"/>
                  </a:lnTo>
                  <a:lnTo>
                    <a:pt x="3040" y="2154"/>
                  </a:lnTo>
                  <a:lnTo>
                    <a:pt x="3020" y="2160"/>
                  </a:lnTo>
                  <a:lnTo>
                    <a:pt x="2999" y="2167"/>
                  </a:lnTo>
                  <a:lnTo>
                    <a:pt x="2979" y="2174"/>
                  </a:lnTo>
                  <a:lnTo>
                    <a:pt x="2959" y="2183"/>
                  </a:lnTo>
                  <a:lnTo>
                    <a:pt x="2940" y="2192"/>
                  </a:lnTo>
                  <a:lnTo>
                    <a:pt x="2921" y="2201"/>
                  </a:lnTo>
                  <a:lnTo>
                    <a:pt x="2901" y="2212"/>
                  </a:lnTo>
                  <a:lnTo>
                    <a:pt x="2882" y="2223"/>
                  </a:lnTo>
                  <a:lnTo>
                    <a:pt x="2863" y="2236"/>
                  </a:lnTo>
                  <a:lnTo>
                    <a:pt x="2844" y="2249"/>
                  </a:lnTo>
                  <a:lnTo>
                    <a:pt x="2826" y="2263"/>
                  </a:lnTo>
                  <a:lnTo>
                    <a:pt x="2806" y="2278"/>
                  </a:lnTo>
                  <a:lnTo>
                    <a:pt x="2788" y="2293"/>
                  </a:lnTo>
                  <a:lnTo>
                    <a:pt x="2770" y="2310"/>
                  </a:lnTo>
                  <a:lnTo>
                    <a:pt x="2752" y="2327"/>
                  </a:lnTo>
                  <a:lnTo>
                    <a:pt x="2735" y="2344"/>
                  </a:lnTo>
                  <a:lnTo>
                    <a:pt x="2717" y="2363"/>
                  </a:lnTo>
                  <a:lnTo>
                    <a:pt x="2699" y="2382"/>
                  </a:lnTo>
                  <a:lnTo>
                    <a:pt x="2682" y="2403"/>
                  </a:lnTo>
                  <a:lnTo>
                    <a:pt x="2665" y="2424"/>
                  </a:lnTo>
                  <a:lnTo>
                    <a:pt x="2648" y="2445"/>
                  </a:lnTo>
                  <a:lnTo>
                    <a:pt x="2631" y="2467"/>
                  </a:lnTo>
                  <a:lnTo>
                    <a:pt x="2615" y="2491"/>
                  </a:lnTo>
                  <a:lnTo>
                    <a:pt x="2597" y="2515"/>
                  </a:lnTo>
                  <a:lnTo>
                    <a:pt x="2581" y="2540"/>
                  </a:lnTo>
                  <a:lnTo>
                    <a:pt x="2565" y="2566"/>
                  </a:lnTo>
                  <a:lnTo>
                    <a:pt x="2550" y="2592"/>
                  </a:lnTo>
                  <a:lnTo>
                    <a:pt x="2535" y="2618"/>
                  </a:lnTo>
                  <a:lnTo>
                    <a:pt x="2520" y="2645"/>
                  </a:lnTo>
                  <a:lnTo>
                    <a:pt x="2505" y="2671"/>
                  </a:lnTo>
                  <a:lnTo>
                    <a:pt x="2492" y="2698"/>
                  </a:lnTo>
                  <a:lnTo>
                    <a:pt x="2479" y="2726"/>
                  </a:lnTo>
                  <a:lnTo>
                    <a:pt x="2467" y="2753"/>
                  </a:lnTo>
                  <a:lnTo>
                    <a:pt x="2455" y="2780"/>
                  </a:lnTo>
                  <a:lnTo>
                    <a:pt x="2443" y="2809"/>
                  </a:lnTo>
                  <a:lnTo>
                    <a:pt x="2433" y="2837"/>
                  </a:lnTo>
                  <a:lnTo>
                    <a:pt x="2422" y="2865"/>
                  </a:lnTo>
                  <a:lnTo>
                    <a:pt x="2412" y="2895"/>
                  </a:lnTo>
                  <a:lnTo>
                    <a:pt x="2402" y="2924"/>
                  </a:lnTo>
                  <a:lnTo>
                    <a:pt x="2393" y="2953"/>
                  </a:lnTo>
                  <a:lnTo>
                    <a:pt x="2385" y="2983"/>
                  </a:lnTo>
                  <a:lnTo>
                    <a:pt x="2377" y="3013"/>
                  </a:lnTo>
                  <a:lnTo>
                    <a:pt x="2370" y="3044"/>
                  </a:lnTo>
                  <a:lnTo>
                    <a:pt x="2363" y="3074"/>
                  </a:lnTo>
                  <a:lnTo>
                    <a:pt x="2356" y="3105"/>
                  </a:lnTo>
                  <a:lnTo>
                    <a:pt x="2351" y="3137"/>
                  </a:lnTo>
                  <a:lnTo>
                    <a:pt x="2345" y="3168"/>
                  </a:lnTo>
                  <a:lnTo>
                    <a:pt x="2340" y="3199"/>
                  </a:lnTo>
                  <a:lnTo>
                    <a:pt x="2336" y="3232"/>
                  </a:lnTo>
                  <a:lnTo>
                    <a:pt x="2332" y="3264"/>
                  </a:lnTo>
                  <a:lnTo>
                    <a:pt x="2329" y="3297"/>
                  </a:lnTo>
                  <a:lnTo>
                    <a:pt x="2326" y="3329"/>
                  </a:lnTo>
                  <a:lnTo>
                    <a:pt x="2324" y="3362"/>
                  </a:lnTo>
                  <a:lnTo>
                    <a:pt x="2322" y="3396"/>
                  </a:lnTo>
                  <a:lnTo>
                    <a:pt x="2321" y="3430"/>
                  </a:lnTo>
                  <a:lnTo>
                    <a:pt x="2320" y="3464"/>
                  </a:lnTo>
                  <a:lnTo>
                    <a:pt x="2320" y="3498"/>
                  </a:lnTo>
                  <a:lnTo>
                    <a:pt x="2320" y="3532"/>
                  </a:lnTo>
                  <a:lnTo>
                    <a:pt x="2322" y="3566"/>
                  </a:lnTo>
                  <a:lnTo>
                    <a:pt x="2324" y="3597"/>
                  </a:lnTo>
                  <a:lnTo>
                    <a:pt x="2327" y="3629"/>
                  </a:lnTo>
                  <a:lnTo>
                    <a:pt x="2331" y="3659"/>
                  </a:lnTo>
                  <a:lnTo>
                    <a:pt x="2336" y="3688"/>
                  </a:lnTo>
                  <a:lnTo>
                    <a:pt x="2342" y="3717"/>
                  </a:lnTo>
                  <a:lnTo>
                    <a:pt x="2349" y="3744"/>
                  </a:lnTo>
                  <a:lnTo>
                    <a:pt x="2356" y="3770"/>
                  </a:lnTo>
                  <a:lnTo>
                    <a:pt x="2365" y="3796"/>
                  </a:lnTo>
                  <a:lnTo>
                    <a:pt x="2375" y="3820"/>
                  </a:lnTo>
                  <a:lnTo>
                    <a:pt x="2385" y="3844"/>
                  </a:lnTo>
                  <a:lnTo>
                    <a:pt x="2396" y="3867"/>
                  </a:lnTo>
                  <a:lnTo>
                    <a:pt x="2410" y="3888"/>
                  </a:lnTo>
                  <a:lnTo>
                    <a:pt x="2423" y="3908"/>
                  </a:lnTo>
                  <a:lnTo>
                    <a:pt x="2437" y="3927"/>
                  </a:lnTo>
                  <a:lnTo>
                    <a:pt x="2452" y="3947"/>
                  </a:lnTo>
                  <a:lnTo>
                    <a:pt x="2467" y="3964"/>
                  </a:lnTo>
                  <a:lnTo>
                    <a:pt x="2483" y="3980"/>
                  </a:lnTo>
                  <a:lnTo>
                    <a:pt x="2500" y="3994"/>
                  </a:lnTo>
                  <a:lnTo>
                    <a:pt x="2519" y="4008"/>
                  </a:lnTo>
                  <a:lnTo>
                    <a:pt x="2537" y="4020"/>
                  </a:lnTo>
                  <a:lnTo>
                    <a:pt x="2556" y="4032"/>
                  </a:lnTo>
                  <a:lnTo>
                    <a:pt x="2576" y="4042"/>
                  </a:lnTo>
                  <a:lnTo>
                    <a:pt x="2597" y="4051"/>
                  </a:lnTo>
                  <a:lnTo>
                    <a:pt x="2619" y="4058"/>
                  </a:lnTo>
                  <a:lnTo>
                    <a:pt x="2641" y="4065"/>
                  </a:lnTo>
                  <a:lnTo>
                    <a:pt x="2664" y="4070"/>
                  </a:lnTo>
                  <a:lnTo>
                    <a:pt x="2687" y="4074"/>
                  </a:lnTo>
                  <a:lnTo>
                    <a:pt x="2713" y="4077"/>
                  </a:lnTo>
                  <a:lnTo>
                    <a:pt x="2738" y="4079"/>
                  </a:lnTo>
                  <a:lnTo>
                    <a:pt x="2763" y="4079"/>
                  </a:lnTo>
                  <a:lnTo>
                    <a:pt x="2797" y="4079"/>
                  </a:lnTo>
                  <a:lnTo>
                    <a:pt x="2832" y="4076"/>
                  </a:lnTo>
                  <a:lnTo>
                    <a:pt x="2866" y="4072"/>
                  </a:lnTo>
                  <a:lnTo>
                    <a:pt x="2898" y="4067"/>
                  </a:lnTo>
                  <a:lnTo>
                    <a:pt x="2932" y="4060"/>
                  </a:lnTo>
                  <a:lnTo>
                    <a:pt x="2964" y="4052"/>
                  </a:lnTo>
                  <a:lnTo>
                    <a:pt x="2995" y="4042"/>
                  </a:lnTo>
                  <a:lnTo>
                    <a:pt x="3026" y="4030"/>
                  </a:lnTo>
                  <a:lnTo>
                    <a:pt x="3057" y="4017"/>
                  </a:lnTo>
                  <a:lnTo>
                    <a:pt x="3086" y="4002"/>
                  </a:lnTo>
                  <a:lnTo>
                    <a:pt x="3116" y="3986"/>
                  </a:lnTo>
                  <a:lnTo>
                    <a:pt x="3145" y="3969"/>
                  </a:lnTo>
                  <a:lnTo>
                    <a:pt x="3173" y="3950"/>
                  </a:lnTo>
                  <a:lnTo>
                    <a:pt x="3201" y="3928"/>
                  </a:lnTo>
                  <a:lnTo>
                    <a:pt x="3229" y="3906"/>
                  </a:lnTo>
                  <a:lnTo>
                    <a:pt x="3256" y="3882"/>
                  </a:lnTo>
                  <a:lnTo>
                    <a:pt x="3282" y="3857"/>
                  </a:lnTo>
                  <a:lnTo>
                    <a:pt x="3308" y="3831"/>
                  </a:lnTo>
                  <a:lnTo>
                    <a:pt x="3331" y="3804"/>
                  </a:lnTo>
                  <a:lnTo>
                    <a:pt x="3354" y="3775"/>
                  </a:lnTo>
                  <a:lnTo>
                    <a:pt x="3376" y="3746"/>
                  </a:lnTo>
                  <a:lnTo>
                    <a:pt x="3397" y="3716"/>
                  </a:lnTo>
                  <a:lnTo>
                    <a:pt x="3417" y="3684"/>
                  </a:lnTo>
                  <a:lnTo>
                    <a:pt x="3436" y="3652"/>
                  </a:lnTo>
                  <a:lnTo>
                    <a:pt x="3454" y="3619"/>
                  </a:lnTo>
                  <a:lnTo>
                    <a:pt x="3470" y="3583"/>
                  </a:lnTo>
                  <a:lnTo>
                    <a:pt x="3486" y="3548"/>
                  </a:lnTo>
                  <a:lnTo>
                    <a:pt x="3500" y="3511"/>
                  </a:lnTo>
                  <a:lnTo>
                    <a:pt x="3515" y="3474"/>
                  </a:lnTo>
                  <a:lnTo>
                    <a:pt x="3527" y="3435"/>
                  </a:lnTo>
                  <a:lnTo>
                    <a:pt x="3539" y="3395"/>
                  </a:lnTo>
                  <a:lnTo>
                    <a:pt x="3549" y="3354"/>
                  </a:lnTo>
                  <a:lnTo>
                    <a:pt x="3719" y="2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Freeform 1208"/>
          <p:cNvSpPr>
            <a:spLocks/>
          </p:cNvSpPr>
          <p:nvPr/>
        </p:nvSpPr>
        <p:spPr bwMode="ltGray">
          <a:xfrm>
            <a:off x="3802790" y="1560531"/>
            <a:ext cx="1469535" cy="557048"/>
          </a:xfrm>
          <a:custGeom>
            <a:avLst/>
            <a:gdLst>
              <a:gd name="T0" fmla="*/ 603773 w 16320"/>
              <a:gd name="T1" fmla="*/ 22740 h 11943"/>
              <a:gd name="T2" fmla="*/ 669215 w 16320"/>
              <a:gd name="T3" fmla="*/ 9746 h 11943"/>
              <a:gd name="T4" fmla="*/ 745191 w 16320"/>
              <a:gd name="T5" fmla="*/ 1866 h 11943"/>
              <a:gd name="T6" fmla="*/ 902522 w 16320"/>
              <a:gd name="T7" fmla="*/ 5115 h 11943"/>
              <a:gd name="T8" fmla="*/ 1023620 w 16320"/>
              <a:gd name="T9" fmla="*/ 31484 h 11943"/>
              <a:gd name="T10" fmla="*/ 1077782 w 16320"/>
              <a:gd name="T11" fmla="*/ 71643 h 11943"/>
              <a:gd name="T12" fmla="*/ 1079649 w 16320"/>
              <a:gd name="T13" fmla="*/ 82529 h 11943"/>
              <a:gd name="T14" fmla="*/ 1090258 w 16320"/>
              <a:gd name="T15" fmla="*/ 86504 h 11943"/>
              <a:gd name="T16" fmla="*/ 1119542 w 16320"/>
              <a:gd name="T17" fmla="*/ 88543 h 11943"/>
              <a:gd name="T18" fmla="*/ 1186105 w 16320"/>
              <a:gd name="T19" fmla="*/ 108311 h 11943"/>
              <a:gd name="T20" fmla="*/ 1217855 w 16320"/>
              <a:gd name="T21" fmla="*/ 142871 h 11943"/>
              <a:gd name="T22" fmla="*/ 1208218 w 16320"/>
              <a:gd name="T23" fmla="*/ 181198 h 11943"/>
              <a:gd name="T24" fmla="*/ 1175945 w 16320"/>
              <a:gd name="T25" fmla="*/ 207533 h 11943"/>
              <a:gd name="T26" fmla="*/ 1128432 w 16320"/>
              <a:gd name="T27" fmla="*/ 226714 h 11943"/>
              <a:gd name="T28" fmla="*/ 1107365 w 16320"/>
              <a:gd name="T29" fmla="*/ 240745 h 11943"/>
              <a:gd name="T30" fmla="*/ 1135231 w 16320"/>
              <a:gd name="T31" fmla="*/ 261550 h 11943"/>
              <a:gd name="T32" fmla="*/ 1144046 w 16320"/>
              <a:gd name="T33" fmla="*/ 285742 h 11943"/>
              <a:gd name="T34" fmla="*/ 1124846 w 16320"/>
              <a:gd name="T35" fmla="*/ 316708 h 11943"/>
              <a:gd name="T36" fmla="*/ 1063065 w 16320"/>
              <a:gd name="T37" fmla="*/ 345358 h 11943"/>
              <a:gd name="T38" fmla="*/ 976256 w 16320"/>
              <a:gd name="T39" fmla="*/ 357765 h 11943"/>
              <a:gd name="T40" fmla="*/ 922020 w 16320"/>
              <a:gd name="T41" fmla="*/ 355795 h 11943"/>
              <a:gd name="T42" fmla="*/ 902447 w 16320"/>
              <a:gd name="T43" fmla="*/ 353203 h 11943"/>
              <a:gd name="T44" fmla="*/ 884219 w 16320"/>
              <a:gd name="T45" fmla="*/ 349713 h 11943"/>
              <a:gd name="T46" fmla="*/ 879139 w 16320"/>
              <a:gd name="T47" fmla="*/ 356625 h 11943"/>
              <a:gd name="T48" fmla="*/ 872415 w 16320"/>
              <a:gd name="T49" fmla="*/ 373144 h 11943"/>
              <a:gd name="T50" fmla="*/ 832672 w 16320"/>
              <a:gd name="T51" fmla="*/ 398131 h 11943"/>
              <a:gd name="T52" fmla="*/ 769471 w 16320"/>
              <a:gd name="T53" fmla="*/ 411471 h 11943"/>
              <a:gd name="T54" fmla="*/ 705149 w 16320"/>
              <a:gd name="T55" fmla="*/ 410711 h 11943"/>
              <a:gd name="T56" fmla="*/ 667646 w 16320"/>
              <a:gd name="T57" fmla="*/ 403488 h 11943"/>
              <a:gd name="T58" fmla="*/ 638511 w 16320"/>
              <a:gd name="T59" fmla="*/ 392049 h 11943"/>
              <a:gd name="T60" fmla="*/ 605790 w 16320"/>
              <a:gd name="T61" fmla="*/ 388247 h 11943"/>
              <a:gd name="T62" fmla="*/ 544979 w 16320"/>
              <a:gd name="T63" fmla="*/ 399030 h 11943"/>
              <a:gd name="T64" fmla="*/ 475578 w 16320"/>
              <a:gd name="T65" fmla="*/ 404006 h 11943"/>
              <a:gd name="T66" fmla="*/ 377788 w 16320"/>
              <a:gd name="T67" fmla="*/ 400170 h 11943"/>
              <a:gd name="T68" fmla="*/ 277009 w 16320"/>
              <a:gd name="T69" fmla="*/ 378812 h 11943"/>
              <a:gd name="T70" fmla="*/ 226060 w 16320"/>
              <a:gd name="T71" fmla="*/ 344909 h 11943"/>
              <a:gd name="T72" fmla="*/ 224641 w 16320"/>
              <a:gd name="T73" fmla="*/ 325486 h 11943"/>
              <a:gd name="T74" fmla="*/ 199614 w 16320"/>
              <a:gd name="T75" fmla="*/ 328596 h 11943"/>
              <a:gd name="T76" fmla="*/ 167266 w 16320"/>
              <a:gd name="T77" fmla="*/ 330635 h 11943"/>
              <a:gd name="T78" fmla="*/ 133798 w 16320"/>
              <a:gd name="T79" fmla="*/ 329841 h 11943"/>
              <a:gd name="T80" fmla="*/ 58719 w 16320"/>
              <a:gd name="T81" fmla="*/ 315602 h 11943"/>
              <a:gd name="T82" fmla="*/ 9861 w 16320"/>
              <a:gd name="T83" fmla="*/ 286571 h 11943"/>
              <a:gd name="T84" fmla="*/ 3138 w 16320"/>
              <a:gd name="T85" fmla="*/ 249661 h 11943"/>
              <a:gd name="T86" fmla="*/ 28239 w 16320"/>
              <a:gd name="T87" fmla="*/ 223845 h 11943"/>
              <a:gd name="T88" fmla="*/ 73286 w 16320"/>
              <a:gd name="T89" fmla="*/ 204491 h 11943"/>
              <a:gd name="T90" fmla="*/ 123937 w 16320"/>
              <a:gd name="T91" fmla="*/ 192637 h 11943"/>
              <a:gd name="T92" fmla="*/ 104364 w 16320"/>
              <a:gd name="T93" fmla="*/ 174493 h 11943"/>
              <a:gd name="T94" fmla="*/ 96669 w 16320"/>
              <a:gd name="T95" fmla="*/ 154345 h 11943"/>
              <a:gd name="T96" fmla="*/ 104663 w 16320"/>
              <a:gd name="T97" fmla="*/ 129220 h 11943"/>
              <a:gd name="T98" fmla="*/ 157256 w 16320"/>
              <a:gd name="T99" fmla="*/ 93450 h 11943"/>
              <a:gd name="T100" fmla="*/ 243242 w 16320"/>
              <a:gd name="T101" fmla="*/ 73544 h 11943"/>
              <a:gd name="T102" fmla="*/ 321161 w 16320"/>
              <a:gd name="T103" fmla="*/ 72576 h 11943"/>
              <a:gd name="T104" fmla="*/ 338268 w 16320"/>
              <a:gd name="T105" fmla="*/ 74339 h 11943"/>
              <a:gd name="T106" fmla="*/ 354479 w 16320"/>
              <a:gd name="T107" fmla="*/ 76723 h 11943"/>
              <a:gd name="T108" fmla="*/ 364639 w 16320"/>
              <a:gd name="T109" fmla="*/ 78036 h 11943"/>
              <a:gd name="T110" fmla="*/ 381224 w 16320"/>
              <a:gd name="T111" fmla="*/ 58164 h 11943"/>
              <a:gd name="T112" fmla="*/ 427168 w 16320"/>
              <a:gd name="T113" fmla="*/ 35735 h 11943"/>
              <a:gd name="T114" fmla="*/ 487605 w 16320"/>
              <a:gd name="T115" fmla="*/ 26749 h 11943"/>
              <a:gd name="T116" fmla="*/ 519281 w 16320"/>
              <a:gd name="T117" fmla="*/ 28685 h 11943"/>
              <a:gd name="T118" fmla="*/ 537210 w 16320"/>
              <a:gd name="T119" fmla="*/ 32106 h 11943"/>
              <a:gd name="T120" fmla="*/ 553048 w 16320"/>
              <a:gd name="T121" fmla="*/ 37048 h 119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solidFill>
            <a:schemeClr val="bg1"/>
          </a:solidFill>
          <a:ln>
            <a:solidFill>
              <a:schemeClr val="tx1"/>
            </a:solidFill>
          </a:ln>
          <a:effectLst>
            <a:outerShdw dist="40161" dir="4293903" algn="ctr" rotWithShape="0">
              <a:srgbClr val="666633"/>
            </a:outerShdw>
          </a:effectLst>
        </p:spPr>
        <p:txBody>
          <a:bodyPr wrap="square" lIns="22467" tIns="11234" rIns="22467" bIns="11234" anchor="ctr" anchorCtr="1">
            <a:noAutofit/>
          </a:bodyPr>
          <a:lstStyle/>
          <a:p>
            <a:r>
              <a:rPr lang="zh-CN" altLang="en-US" sz="1200" b="1" dirty="0">
                <a:latin typeface="微软雅黑" pitchFamily="34" charset="-122"/>
                <a:ea typeface="微软雅黑" pitchFamily="34" charset="-122"/>
              </a:rPr>
              <a:t>互联网</a:t>
            </a:r>
          </a:p>
        </p:txBody>
      </p:sp>
      <p:cxnSp>
        <p:nvCxnSpPr>
          <p:cNvPr id="64" name="直接连接符 63"/>
          <p:cNvCxnSpPr>
            <a:stCxn id="42" idx="3"/>
          </p:cNvCxnSpPr>
          <p:nvPr/>
        </p:nvCxnSpPr>
        <p:spPr>
          <a:xfrm>
            <a:off x="2986409" y="3349907"/>
            <a:ext cx="1757041"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39" name="Group 50"/>
          <p:cNvGrpSpPr>
            <a:grpSpLocks noChangeAspect="1"/>
          </p:cNvGrpSpPr>
          <p:nvPr/>
        </p:nvGrpSpPr>
        <p:grpSpPr bwMode="auto">
          <a:xfrm>
            <a:off x="2590426" y="2956281"/>
            <a:ext cx="478479" cy="734218"/>
            <a:chOff x="3104" y="1028"/>
            <a:chExt cx="406" cy="623"/>
          </a:xfrm>
        </p:grpSpPr>
        <p:sp>
          <p:nvSpPr>
            <p:cNvPr id="40" name="AutoShape 51"/>
            <p:cNvSpPr>
              <a:spLocks noChangeAspect="1" noChangeArrowheads="1" noTextEdit="1"/>
            </p:cNvSpPr>
            <p:nvPr/>
          </p:nvSpPr>
          <p:spPr bwMode="auto">
            <a:xfrm>
              <a:off x="3104" y="1028"/>
              <a:ext cx="406"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 name="Freeform 52"/>
            <p:cNvSpPr>
              <a:spLocks/>
            </p:cNvSpPr>
            <p:nvPr/>
          </p:nvSpPr>
          <p:spPr bwMode="auto">
            <a:xfrm>
              <a:off x="3104" y="1028"/>
              <a:ext cx="406" cy="623"/>
            </a:xfrm>
            <a:custGeom>
              <a:avLst/>
              <a:gdLst>
                <a:gd name="T0" fmla="*/ 406 w 10555"/>
                <a:gd name="T1" fmla="*/ 0 h 16198"/>
                <a:gd name="T2" fmla="*/ 406 w 10555"/>
                <a:gd name="T3" fmla="*/ 579 h 16198"/>
                <a:gd name="T4" fmla="*/ 336 w 10555"/>
                <a:gd name="T5" fmla="*/ 623 h 16198"/>
                <a:gd name="T6" fmla="*/ 0 w 10555"/>
                <a:gd name="T7" fmla="*/ 623 h 16198"/>
                <a:gd name="T8" fmla="*/ 0 w 10555"/>
                <a:gd name="T9" fmla="*/ 45 h 16198"/>
                <a:gd name="T10" fmla="*/ 70 w 10555"/>
                <a:gd name="T11" fmla="*/ 0 h 16198"/>
                <a:gd name="T12" fmla="*/ 406 w 10555"/>
                <a:gd name="T13" fmla="*/ 0 h 16198"/>
                <a:gd name="T14" fmla="*/ 406 w 10555"/>
                <a:gd name="T15" fmla="*/ 0 h 16198"/>
                <a:gd name="T16" fmla="*/ 406 w 10555"/>
                <a:gd name="T17" fmla="*/ 0 h 16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5" h="16198">
                  <a:moveTo>
                    <a:pt x="10555" y="0"/>
                  </a:moveTo>
                  <a:lnTo>
                    <a:pt x="10555" y="15043"/>
                  </a:lnTo>
                  <a:lnTo>
                    <a:pt x="8741" y="16198"/>
                  </a:lnTo>
                  <a:lnTo>
                    <a:pt x="0" y="16198"/>
                  </a:lnTo>
                  <a:lnTo>
                    <a:pt x="0" y="1157"/>
                  </a:lnTo>
                  <a:lnTo>
                    <a:pt x="1812" y="0"/>
                  </a:lnTo>
                  <a:lnTo>
                    <a:pt x="10555" y="0"/>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Rectangle 53"/>
            <p:cNvSpPr>
              <a:spLocks noChangeArrowheads="1"/>
            </p:cNvSpPr>
            <p:nvPr/>
          </p:nvSpPr>
          <p:spPr bwMode="auto">
            <a:xfrm>
              <a:off x="3104" y="1073"/>
              <a:ext cx="336" cy="57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43" name="Freeform 54"/>
            <p:cNvSpPr>
              <a:spLocks/>
            </p:cNvSpPr>
            <p:nvPr/>
          </p:nvSpPr>
          <p:spPr bwMode="auto">
            <a:xfrm>
              <a:off x="3440" y="1028"/>
              <a:ext cx="70" cy="623"/>
            </a:xfrm>
            <a:custGeom>
              <a:avLst/>
              <a:gdLst>
                <a:gd name="T0" fmla="*/ 70 w 1814"/>
                <a:gd name="T1" fmla="*/ 0 h 16198"/>
                <a:gd name="T2" fmla="*/ 0 w 1814"/>
                <a:gd name="T3" fmla="*/ 45 h 16198"/>
                <a:gd name="T4" fmla="*/ 0 w 1814"/>
                <a:gd name="T5" fmla="*/ 623 h 16198"/>
                <a:gd name="T6" fmla="*/ 70 w 1814"/>
                <a:gd name="T7" fmla="*/ 579 h 16198"/>
                <a:gd name="T8" fmla="*/ 70 w 1814"/>
                <a:gd name="T9" fmla="*/ 0 h 16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4" h="16198">
                  <a:moveTo>
                    <a:pt x="1814" y="0"/>
                  </a:moveTo>
                  <a:lnTo>
                    <a:pt x="0" y="1157"/>
                  </a:lnTo>
                  <a:lnTo>
                    <a:pt x="0" y="16198"/>
                  </a:lnTo>
                  <a:lnTo>
                    <a:pt x="1814" y="15043"/>
                  </a:lnTo>
                  <a:lnTo>
                    <a:pt x="1814" y="0"/>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55"/>
            <p:cNvSpPr>
              <a:spLocks/>
            </p:cNvSpPr>
            <p:nvPr/>
          </p:nvSpPr>
          <p:spPr bwMode="auto">
            <a:xfrm>
              <a:off x="3104" y="1028"/>
              <a:ext cx="406" cy="45"/>
            </a:xfrm>
            <a:custGeom>
              <a:avLst/>
              <a:gdLst>
                <a:gd name="T0" fmla="*/ 0 w 10555"/>
                <a:gd name="T1" fmla="*/ 45 h 1157"/>
                <a:gd name="T2" fmla="*/ 336 w 10555"/>
                <a:gd name="T3" fmla="*/ 45 h 1157"/>
                <a:gd name="T4" fmla="*/ 406 w 10555"/>
                <a:gd name="T5" fmla="*/ 0 h 1157"/>
                <a:gd name="T6" fmla="*/ 70 w 10555"/>
                <a:gd name="T7" fmla="*/ 0 h 1157"/>
                <a:gd name="T8" fmla="*/ 0 w 10555"/>
                <a:gd name="T9" fmla="*/ 45 h 1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55" h="1157">
                  <a:moveTo>
                    <a:pt x="0" y="1157"/>
                  </a:moveTo>
                  <a:lnTo>
                    <a:pt x="8741" y="1157"/>
                  </a:lnTo>
                  <a:lnTo>
                    <a:pt x="10555" y="0"/>
                  </a:lnTo>
                  <a:lnTo>
                    <a:pt x="1812" y="0"/>
                  </a:lnTo>
                  <a:lnTo>
                    <a:pt x="0" y="1157"/>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Rectangle 56"/>
            <p:cNvSpPr>
              <a:spLocks noChangeArrowheads="1"/>
            </p:cNvSpPr>
            <p:nvPr/>
          </p:nvSpPr>
          <p:spPr bwMode="auto">
            <a:xfrm>
              <a:off x="3104" y="1268"/>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46" name="Rectangle 57"/>
            <p:cNvSpPr>
              <a:spLocks noChangeArrowheads="1"/>
            </p:cNvSpPr>
            <p:nvPr/>
          </p:nvSpPr>
          <p:spPr bwMode="auto">
            <a:xfrm>
              <a:off x="3104" y="1294"/>
              <a:ext cx="336" cy="25"/>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47" name="Rectangle 58"/>
            <p:cNvSpPr>
              <a:spLocks noChangeArrowheads="1"/>
            </p:cNvSpPr>
            <p:nvPr/>
          </p:nvSpPr>
          <p:spPr bwMode="auto">
            <a:xfrm>
              <a:off x="3104" y="1151"/>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48" name="Rectangle 59"/>
            <p:cNvSpPr>
              <a:spLocks noChangeArrowheads="1"/>
            </p:cNvSpPr>
            <p:nvPr/>
          </p:nvSpPr>
          <p:spPr bwMode="auto">
            <a:xfrm>
              <a:off x="3104" y="1176"/>
              <a:ext cx="336"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49" name="Freeform 60"/>
            <p:cNvSpPr>
              <a:spLocks noEditPoints="1"/>
            </p:cNvSpPr>
            <p:nvPr/>
          </p:nvSpPr>
          <p:spPr bwMode="auto">
            <a:xfrm>
              <a:off x="3159" y="1374"/>
              <a:ext cx="241" cy="233"/>
            </a:xfrm>
            <a:custGeom>
              <a:avLst/>
              <a:gdLst>
                <a:gd name="T0" fmla="*/ 121 w 6286"/>
                <a:gd name="T1" fmla="*/ 174 h 6039"/>
                <a:gd name="T2" fmla="*/ 96 w 6286"/>
                <a:gd name="T3" fmla="*/ 179 h 6039"/>
                <a:gd name="T4" fmla="*/ 77 w 6286"/>
                <a:gd name="T5" fmla="*/ 174 h 6039"/>
                <a:gd name="T6" fmla="*/ 64 w 6286"/>
                <a:gd name="T7" fmla="*/ 162 h 6039"/>
                <a:gd name="T8" fmla="*/ 58 w 6286"/>
                <a:gd name="T9" fmla="*/ 143 h 6039"/>
                <a:gd name="T10" fmla="*/ 60 w 6286"/>
                <a:gd name="T11" fmla="*/ 114 h 6039"/>
                <a:gd name="T12" fmla="*/ 73 w 6286"/>
                <a:gd name="T13" fmla="*/ 86 h 6039"/>
                <a:gd name="T14" fmla="*/ 95 w 6286"/>
                <a:gd name="T15" fmla="*/ 67 h 6039"/>
                <a:gd name="T16" fmla="*/ 122 w 6286"/>
                <a:gd name="T17" fmla="*/ 61 h 6039"/>
                <a:gd name="T18" fmla="*/ 140 w 6286"/>
                <a:gd name="T19" fmla="*/ 67 h 6039"/>
                <a:gd name="T20" fmla="*/ 163 w 6286"/>
                <a:gd name="T21" fmla="*/ 145 h 6039"/>
                <a:gd name="T22" fmla="*/ 165 w 6286"/>
                <a:gd name="T23" fmla="*/ 154 h 6039"/>
                <a:gd name="T24" fmla="*/ 177 w 6286"/>
                <a:gd name="T25" fmla="*/ 155 h 6039"/>
                <a:gd name="T26" fmla="*/ 195 w 6286"/>
                <a:gd name="T27" fmla="*/ 145 h 6039"/>
                <a:gd name="T28" fmla="*/ 209 w 6286"/>
                <a:gd name="T29" fmla="*/ 125 h 6039"/>
                <a:gd name="T30" fmla="*/ 215 w 6286"/>
                <a:gd name="T31" fmla="*/ 100 h 6039"/>
                <a:gd name="T32" fmla="*/ 210 w 6286"/>
                <a:gd name="T33" fmla="*/ 69 h 6039"/>
                <a:gd name="T34" fmla="*/ 192 w 6286"/>
                <a:gd name="T35" fmla="*/ 44 h 6039"/>
                <a:gd name="T36" fmla="*/ 162 w 6286"/>
                <a:gd name="T37" fmla="*/ 28 h 6039"/>
                <a:gd name="T38" fmla="*/ 123 w 6286"/>
                <a:gd name="T39" fmla="*/ 25 h 6039"/>
                <a:gd name="T40" fmla="*/ 85 w 6286"/>
                <a:gd name="T41" fmla="*/ 33 h 6039"/>
                <a:gd name="T42" fmla="*/ 58 w 6286"/>
                <a:gd name="T43" fmla="*/ 51 h 6039"/>
                <a:gd name="T44" fmla="*/ 42 w 6286"/>
                <a:gd name="T45" fmla="*/ 71 h 6039"/>
                <a:gd name="T46" fmla="*/ 31 w 6286"/>
                <a:gd name="T47" fmla="*/ 95 h 6039"/>
                <a:gd name="T48" fmla="*/ 26 w 6286"/>
                <a:gd name="T49" fmla="*/ 121 h 6039"/>
                <a:gd name="T50" fmla="*/ 33 w 6286"/>
                <a:gd name="T51" fmla="*/ 159 h 6039"/>
                <a:gd name="T52" fmla="*/ 56 w 6286"/>
                <a:gd name="T53" fmla="*/ 189 h 6039"/>
                <a:gd name="T54" fmla="*/ 92 w 6286"/>
                <a:gd name="T55" fmla="*/ 206 h 6039"/>
                <a:gd name="T56" fmla="*/ 137 w 6286"/>
                <a:gd name="T57" fmla="*/ 209 h 6039"/>
                <a:gd name="T58" fmla="*/ 181 w 6286"/>
                <a:gd name="T59" fmla="*/ 196 h 6039"/>
                <a:gd name="T60" fmla="*/ 187 w 6286"/>
                <a:gd name="T61" fmla="*/ 218 h 6039"/>
                <a:gd name="T62" fmla="*/ 137 w 6286"/>
                <a:gd name="T63" fmla="*/ 232 h 6039"/>
                <a:gd name="T64" fmla="*/ 84 w 6286"/>
                <a:gd name="T65" fmla="*/ 229 h 6039"/>
                <a:gd name="T66" fmla="*/ 42 w 6286"/>
                <a:gd name="T67" fmla="*/ 210 h 6039"/>
                <a:gd name="T68" fmla="*/ 21 w 6286"/>
                <a:gd name="T69" fmla="*/ 190 h 6039"/>
                <a:gd name="T70" fmla="*/ 8 w 6286"/>
                <a:gd name="T71" fmla="*/ 168 h 6039"/>
                <a:gd name="T72" fmla="*/ 1 w 6286"/>
                <a:gd name="T73" fmla="*/ 142 h 6039"/>
                <a:gd name="T74" fmla="*/ 1 w 6286"/>
                <a:gd name="T75" fmla="*/ 107 h 6039"/>
                <a:gd name="T76" fmla="*/ 16 w 6286"/>
                <a:gd name="T77" fmla="*/ 63 h 6039"/>
                <a:gd name="T78" fmla="*/ 41 w 6286"/>
                <a:gd name="T79" fmla="*/ 33 h 6039"/>
                <a:gd name="T80" fmla="*/ 68 w 6286"/>
                <a:gd name="T81" fmla="*/ 15 h 6039"/>
                <a:gd name="T82" fmla="*/ 99 w 6286"/>
                <a:gd name="T83" fmla="*/ 3 h 6039"/>
                <a:gd name="T84" fmla="*/ 135 w 6286"/>
                <a:gd name="T85" fmla="*/ 0 h 6039"/>
                <a:gd name="T86" fmla="*/ 180 w 6286"/>
                <a:gd name="T87" fmla="*/ 8 h 6039"/>
                <a:gd name="T88" fmla="*/ 217 w 6286"/>
                <a:gd name="T89" fmla="*/ 32 h 6039"/>
                <a:gd name="T90" fmla="*/ 238 w 6286"/>
                <a:gd name="T91" fmla="*/ 70 h 6039"/>
                <a:gd name="T92" fmla="*/ 238 w 6286"/>
                <a:gd name="T93" fmla="*/ 117 h 6039"/>
                <a:gd name="T94" fmla="*/ 217 w 6286"/>
                <a:gd name="T95" fmla="*/ 156 h 6039"/>
                <a:gd name="T96" fmla="*/ 193 w 6286"/>
                <a:gd name="T97" fmla="*/ 174 h 6039"/>
                <a:gd name="T98" fmla="*/ 168 w 6286"/>
                <a:gd name="T99" fmla="*/ 179 h 6039"/>
                <a:gd name="T100" fmla="*/ 145 w 6286"/>
                <a:gd name="T101" fmla="*/ 173 h 6039"/>
                <a:gd name="T102" fmla="*/ 142 w 6286"/>
                <a:gd name="T103" fmla="*/ 100 h 6039"/>
                <a:gd name="T104" fmla="*/ 133 w 6286"/>
                <a:gd name="T105" fmla="*/ 85 h 6039"/>
                <a:gd name="T106" fmla="*/ 117 w 6286"/>
                <a:gd name="T107" fmla="*/ 83 h 6039"/>
                <a:gd name="T108" fmla="*/ 104 w 6286"/>
                <a:gd name="T109" fmla="*/ 91 h 6039"/>
                <a:gd name="T110" fmla="*/ 94 w 6286"/>
                <a:gd name="T111" fmla="*/ 108 h 6039"/>
                <a:gd name="T112" fmla="*/ 89 w 6286"/>
                <a:gd name="T113" fmla="*/ 130 h 6039"/>
                <a:gd name="T114" fmla="*/ 92 w 6286"/>
                <a:gd name="T115" fmla="*/ 150 h 6039"/>
                <a:gd name="T116" fmla="*/ 106 w 6286"/>
                <a:gd name="T117" fmla="*/ 157 h 6039"/>
                <a:gd name="T118" fmla="*/ 127 w 6286"/>
                <a:gd name="T119" fmla="*/ 148 h 60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286" h="6039">
                  <a:moveTo>
                    <a:pt x="3596" y="4105"/>
                  </a:moveTo>
                  <a:lnTo>
                    <a:pt x="3573" y="4139"/>
                  </a:lnTo>
                  <a:lnTo>
                    <a:pt x="3549" y="4171"/>
                  </a:lnTo>
                  <a:lnTo>
                    <a:pt x="3525" y="4202"/>
                  </a:lnTo>
                  <a:lnTo>
                    <a:pt x="3500" y="4233"/>
                  </a:lnTo>
                  <a:lnTo>
                    <a:pt x="3475" y="4262"/>
                  </a:lnTo>
                  <a:lnTo>
                    <a:pt x="3450" y="4291"/>
                  </a:lnTo>
                  <a:lnTo>
                    <a:pt x="3424" y="4317"/>
                  </a:lnTo>
                  <a:lnTo>
                    <a:pt x="3397" y="4343"/>
                  </a:lnTo>
                  <a:lnTo>
                    <a:pt x="3371" y="4367"/>
                  </a:lnTo>
                  <a:lnTo>
                    <a:pt x="3344" y="4391"/>
                  </a:lnTo>
                  <a:lnTo>
                    <a:pt x="3317" y="4413"/>
                  </a:lnTo>
                  <a:lnTo>
                    <a:pt x="3289" y="4434"/>
                  </a:lnTo>
                  <a:lnTo>
                    <a:pt x="3261" y="4454"/>
                  </a:lnTo>
                  <a:lnTo>
                    <a:pt x="3233" y="4473"/>
                  </a:lnTo>
                  <a:lnTo>
                    <a:pt x="3203" y="4490"/>
                  </a:lnTo>
                  <a:lnTo>
                    <a:pt x="3174" y="4506"/>
                  </a:lnTo>
                  <a:lnTo>
                    <a:pt x="3145" y="4522"/>
                  </a:lnTo>
                  <a:lnTo>
                    <a:pt x="3115" y="4537"/>
                  </a:lnTo>
                  <a:lnTo>
                    <a:pt x="3083" y="4550"/>
                  </a:lnTo>
                  <a:lnTo>
                    <a:pt x="3052" y="4562"/>
                  </a:lnTo>
                  <a:lnTo>
                    <a:pt x="3019" y="4573"/>
                  </a:lnTo>
                  <a:lnTo>
                    <a:pt x="2986" y="4584"/>
                  </a:lnTo>
                  <a:lnTo>
                    <a:pt x="2952" y="4593"/>
                  </a:lnTo>
                  <a:lnTo>
                    <a:pt x="2918" y="4601"/>
                  </a:lnTo>
                  <a:lnTo>
                    <a:pt x="2881" y="4609"/>
                  </a:lnTo>
                  <a:lnTo>
                    <a:pt x="2846" y="4616"/>
                  </a:lnTo>
                  <a:lnTo>
                    <a:pt x="2808" y="4621"/>
                  </a:lnTo>
                  <a:lnTo>
                    <a:pt x="2771" y="4626"/>
                  </a:lnTo>
                  <a:lnTo>
                    <a:pt x="2733" y="4629"/>
                  </a:lnTo>
                  <a:lnTo>
                    <a:pt x="2693" y="4631"/>
                  </a:lnTo>
                  <a:lnTo>
                    <a:pt x="2654" y="4633"/>
                  </a:lnTo>
                  <a:lnTo>
                    <a:pt x="2613" y="4633"/>
                  </a:lnTo>
                  <a:lnTo>
                    <a:pt x="2580" y="4633"/>
                  </a:lnTo>
                  <a:lnTo>
                    <a:pt x="2547" y="4632"/>
                  </a:lnTo>
                  <a:lnTo>
                    <a:pt x="2513" y="4631"/>
                  </a:lnTo>
                  <a:lnTo>
                    <a:pt x="2482" y="4629"/>
                  </a:lnTo>
                  <a:lnTo>
                    <a:pt x="2450" y="4627"/>
                  </a:lnTo>
                  <a:lnTo>
                    <a:pt x="2419" y="4623"/>
                  </a:lnTo>
                  <a:lnTo>
                    <a:pt x="2388" y="4620"/>
                  </a:lnTo>
                  <a:lnTo>
                    <a:pt x="2358" y="4616"/>
                  </a:lnTo>
                  <a:lnTo>
                    <a:pt x="2329" y="4610"/>
                  </a:lnTo>
                  <a:lnTo>
                    <a:pt x="2299" y="4604"/>
                  </a:lnTo>
                  <a:lnTo>
                    <a:pt x="2271" y="4599"/>
                  </a:lnTo>
                  <a:lnTo>
                    <a:pt x="2243" y="4592"/>
                  </a:lnTo>
                  <a:lnTo>
                    <a:pt x="2215" y="4585"/>
                  </a:lnTo>
                  <a:lnTo>
                    <a:pt x="2188" y="4577"/>
                  </a:lnTo>
                  <a:lnTo>
                    <a:pt x="2162" y="4569"/>
                  </a:lnTo>
                  <a:lnTo>
                    <a:pt x="2136" y="4561"/>
                  </a:lnTo>
                  <a:lnTo>
                    <a:pt x="2110" y="4551"/>
                  </a:lnTo>
                  <a:lnTo>
                    <a:pt x="2085" y="4542"/>
                  </a:lnTo>
                  <a:lnTo>
                    <a:pt x="2061" y="4530"/>
                  </a:lnTo>
                  <a:lnTo>
                    <a:pt x="2037" y="4519"/>
                  </a:lnTo>
                  <a:lnTo>
                    <a:pt x="2013" y="4508"/>
                  </a:lnTo>
                  <a:lnTo>
                    <a:pt x="1990" y="4495"/>
                  </a:lnTo>
                  <a:lnTo>
                    <a:pt x="1968" y="4483"/>
                  </a:lnTo>
                  <a:lnTo>
                    <a:pt x="1947" y="4469"/>
                  </a:lnTo>
                  <a:lnTo>
                    <a:pt x="1925" y="4456"/>
                  </a:lnTo>
                  <a:lnTo>
                    <a:pt x="1904" y="4440"/>
                  </a:lnTo>
                  <a:lnTo>
                    <a:pt x="1884" y="4425"/>
                  </a:lnTo>
                  <a:lnTo>
                    <a:pt x="1864" y="4410"/>
                  </a:lnTo>
                  <a:lnTo>
                    <a:pt x="1845" y="4394"/>
                  </a:lnTo>
                  <a:lnTo>
                    <a:pt x="1826" y="4377"/>
                  </a:lnTo>
                  <a:lnTo>
                    <a:pt x="1807" y="4359"/>
                  </a:lnTo>
                  <a:lnTo>
                    <a:pt x="1790" y="4341"/>
                  </a:lnTo>
                  <a:lnTo>
                    <a:pt x="1773" y="4323"/>
                  </a:lnTo>
                  <a:lnTo>
                    <a:pt x="1756" y="4304"/>
                  </a:lnTo>
                  <a:lnTo>
                    <a:pt x="1740" y="4284"/>
                  </a:lnTo>
                  <a:lnTo>
                    <a:pt x="1725" y="4264"/>
                  </a:lnTo>
                  <a:lnTo>
                    <a:pt x="1709" y="4243"/>
                  </a:lnTo>
                  <a:lnTo>
                    <a:pt x="1695" y="4222"/>
                  </a:lnTo>
                  <a:lnTo>
                    <a:pt x="1681" y="4200"/>
                  </a:lnTo>
                  <a:lnTo>
                    <a:pt x="1668" y="4178"/>
                  </a:lnTo>
                  <a:lnTo>
                    <a:pt x="1655" y="4155"/>
                  </a:lnTo>
                  <a:lnTo>
                    <a:pt x="1643" y="4132"/>
                  </a:lnTo>
                  <a:lnTo>
                    <a:pt x="1631" y="4107"/>
                  </a:lnTo>
                  <a:lnTo>
                    <a:pt x="1620" y="4083"/>
                  </a:lnTo>
                  <a:lnTo>
                    <a:pt x="1608" y="4058"/>
                  </a:lnTo>
                  <a:lnTo>
                    <a:pt x="1598" y="4032"/>
                  </a:lnTo>
                  <a:lnTo>
                    <a:pt x="1589" y="4006"/>
                  </a:lnTo>
                  <a:lnTo>
                    <a:pt x="1580" y="3980"/>
                  </a:lnTo>
                  <a:lnTo>
                    <a:pt x="1572" y="3952"/>
                  </a:lnTo>
                  <a:lnTo>
                    <a:pt x="1564" y="3925"/>
                  </a:lnTo>
                  <a:lnTo>
                    <a:pt x="1556" y="3897"/>
                  </a:lnTo>
                  <a:lnTo>
                    <a:pt x="1550" y="3868"/>
                  </a:lnTo>
                  <a:lnTo>
                    <a:pt x="1543" y="3839"/>
                  </a:lnTo>
                  <a:lnTo>
                    <a:pt x="1538" y="3809"/>
                  </a:lnTo>
                  <a:lnTo>
                    <a:pt x="1533" y="3778"/>
                  </a:lnTo>
                  <a:lnTo>
                    <a:pt x="1528" y="3747"/>
                  </a:lnTo>
                  <a:lnTo>
                    <a:pt x="1524" y="3716"/>
                  </a:lnTo>
                  <a:lnTo>
                    <a:pt x="1521" y="3684"/>
                  </a:lnTo>
                  <a:lnTo>
                    <a:pt x="1516" y="3652"/>
                  </a:lnTo>
                  <a:lnTo>
                    <a:pt x="1514" y="3618"/>
                  </a:lnTo>
                  <a:lnTo>
                    <a:pt x="1512" y="3585"/>
                  </a:lnTo>
                  <a:lnTo>
                    <a:pt x="1511" y="3550"/>
                  </a:lnTo>
                  <a:lnTo>
                    <a:pt x="1510" y="3516"/>
                  </a:lnTo>
                  <a:lnTo>
                    <a:pt x="1510" y="3481"/>
                  </a:lnTo>
                  <a:lnTo>
                    <a:pt x="1510" y="3430"/>
                  </a:lnTo>
                  <a:lnTo>
                    <a:pt x="1512" y="3380"/>
                  </a:lnTo>
                  <a:lnTo>
                    <a:pt x="1514" y="3332"/>
                  </a:lnTo>
                  <a:lnTo>
                    <a:pt x="1517" y="3283"/>
                  </a:lnTo>
                  <a:lnTo>
                    <a:pt x="1522" y="3236"/>
                  </a:lnTo>
                  <a:lnTo>
                    <a:pt x="1527" y="3188"/>
                  </a:lnTo>
                  <a:lnTo>
                    <a:pt x="1533" y="3140"/>
                  </a:lnTo>
                  <a:lnTo>
                    <a:pt x="1540" y="3094"/>
                  </a:lnTo>
                  <a:lnTo>
                    <a:pt x="1548" y="3048"/>
                  </a:lnTo>
                  <a:lnTo>
                    <a:pt x="1556" y="3003"/>
                  </a:lnTo>
                  <a:lnTo>
                    <a:pt x="1566" y="2958"/>
                  </a:lnTo>
                  <a:lnTo>
                    <a:pt x="1576" y="2914"/>
                  </a:lnTo>
                  <a:lnTo>
                    <a:pt x="1588" y="2869"/>
                  </a:lnTo>
                  <a:lnTo>
                    <a:pt x="1600" y="2826"/>
                  </a:lnTo>
                  <a:lnTo>
                    <a:pt x="1613" y="2783"/>
                  </a:lnTo>
                  <a:lnTo>
                    <a:pt x="1628" y="2741"/>
                  </a:lnTo>
                  <a:lnTo>
                    <a:pt x="1643" y="2699"/>
                  </a:lnTo>
                  <a:lnTo>
                    <a:pt x="1659" y="2658"/>
                  </a:lnTo>
                  <a:lnTo>
                    <a:pt x="1676" y="2617"/>
                  </a:lnTo>
                  <a:lnTo>
                    <a:pt x="1694" y="2577"/>
                  </a:lnTo>
                  <a:lnTo>
                    <a:pt x="1712" y="2536"/>
                  </a:lnTo>
                  <a:lnTo>
                    <a:pt x="1733" y="2498"/>
                  </a:lnTo>
                  <a:lnTo>
                    <a:pt x="1754" y="2458"/>
                  </a:lnTo>
                  <a:lnTo>
                    <a:pt x="1775" y="2420"/>
                  </a:lnTo>
                  <a:lnTo>
                    <a:pt x="1797" y="2382"/>
                  </a:lnTo>
                  <a:lnTo>
                    <a:pt x="1822" y="2345"/>
                  </a:lnTo>
                  <a:lnTo>
                    <a:pt x="1846" y="2308"/>
                  </a:lnTo>
                  <a:lnTo>
                    <a:pt x="1871" y="2272"/>
                  </a:lnTo>
                  <a:lnTo>
                    <a:pt x="1897" y="2236"/>
                  </a:lnTo>
                  <a:lnTo>
                    <a:pt x="1925" y="2201"/>
                  </a:lnTo>
                  <a:lnTo>
                    <a:pt x="1952" y="2166"/>
                  </a:lnTo>
                  <a:lnTo>
                    <a:pt x="1981" y="2132"/>
                  </a:lnTo>
                  <a:lnTo>
                    <a:pt x="2010" y="2098"/>
                  </a:lnTo>
                  <a:lnTo>
                    <a:pt x="2041" y="2065"/>
                  </a:lnTo>
                  <a:lnTo>
                    <a:pt x="2072" y="2034"/>
                  </a:lnTo>
                  <a:lnTo>
                    <a:pt x="2102" y="2004"/>
                  </a:lnTo>
                  <a:lnTo>
                    <a:pt x="2135" y="1974"/>
                  </a:lnTo>
                  <a:lnTo>
                    <a:pt x="2166" y="1947"/>
                  </a:lnTo>
                  <a:lnTo>
                    <a:pt x="2198" y="1920"/>
                  </a:lnTo>
                  <a:lnTo>
                    <a:pt x="2232" y="1893"/>
                  </a:lnTo>
                  <a:lnTo>
                    <a:pt x="2264" y="1868"/>
                  </a:lnTo>
                  <a:lnTo>
                    <a:pt x="2298" y="1845"/>
                  </a:lnTo>
                  <a:lnTo>
                    <a:pt x="2332" y="1821"/>
                  </a:lnTo>
                  <a:lnTo>
                    <a:pt x="2366" y="1799"/>
                  </a:lnTo>
                  <a:lnTo>
                    <a:pt x="2401" y="1779"/>
                  </a:lnTo>
                  <a:lnTo>
                    <a:pt x="2437" y="1760"/>
                  </a:lnTo>
                  <a:lnTo>
                    <a:pt x="2472" y="1740"/>
                  </a:lnTo>
                  <a:lnTo>
                    <a:pt x="2508" y="1723"/>
                  </a:lnTo>
                  <a:lnTo>
                    <a:pt x="2545" y="1706"/>
                  </a:lnTo>
                  <a:lnTo>
                    <a:pt x="2582" y="1691"/>
                  </a:lnTo>
                  <a:lnTo>
                    <a:pt x="2620" y="1677"/>
                  </a:lnTo>
                  <a:lnTo>
                    <a:pt x="2658" y="1663"/>
                  </a:lnTo>
                  <a:lnTo>
                    <a:pt x="2696" y="1651"/>
                  </a:lnTo>
                  <a:lnTo>
                    <a:pt x="2735" y="1640"/>
                  </a:lnTo>
                  <a:lnTo>
                    <a:pt x="2774" y="1630"/>
                  </a:lnTo>
                  <a:lnTo>
                    <a:pt x="2814" y="1621"/>
                  </a:lnTo>
                  <a:lnTo>
                    <a:pt x="2854" y="1613"/>
                  </a:lnTo>
                  <a:lnTo>
                    <a:pt x="2894" y="1606"/>
                  </a:lnTo>
                  <a:lnTo>
                    <a:pt x="2935" y="1600"/>
                  </a:lnTo>
                  <a:lnTo>
                    <a:pt x="2976" y="1596"/>
                  </a:lnTo>
                  <a:lnTo>
                    <a:pt x="3019" y="1592"/>
                  </a:lnTo>
                  <a:lnTo>
                    <a:pt x="3060" y="1589"/>
                  </a:lnTo>
                  <a:lnTo>
                    <a:pt x="3103" y="1588"/>
                  </a:lnTo>
                  <a:lnTo>
                    <a:pt x="3146" y="1586"/>
                  </a:lnTo>
                  <a:lnTo>
                    <a:pt x="3178" y="1588"/>
                  </a:lnTo>
                  <a:lnTo>
                    <a:pt x="3209" y="1589"/>
                  </a:lnTo>
                  <a:lnTo>
                    <a:pt x="3241" y="1591"/>
                  </a:lnTo>
                  <a:lnTo>
                    <a:pt x="3271" y="1594"/>
                  </a:lnTo>
                  <a:lnTo>
                    <a:pt x="3300" y="1597"/>
                  </a:lnTo>
                  <a:lnTo>
                    <a:pt x="3330" y="1601"/>
                  </a:lnTo>
                  <a:lnTo>
                    <a:pt x="3358" y="1607"/>
                  </a:lnTo>
                  <a:lnTo>
                    <a:pt x="3386" y="1612"/>
                  </a:lnTo>
                  <a:lnTo>
                    <a:pt x="3415" y="1619"/>
                  </a:lnTo>
                  <a:lnTo>
                    <a:pt x="3442" y="1627"/>
                  </a:lnTo>
                  <a:lnTo>
                    <a:pt x="3468" y="1635"/>
                  </a:lnTo>
                  <a:lnTo>
                    <a:pt x="3494" y="1644"/>
                  </a:lnTo>
                  <a:lnTo>
                    <a:pt x="3520" y="1654"/>
                  </a:lnTo>
                  <a:lnTo>
                    <a:pt x="3545" y="1664"/>
                  </a:lnTo>
                  <a:lnTo>
                    <a:pt x="3569" y="1676"/>
                  </a:lnTo>
                  <a:lnTo>
                    <a:pt x="3593" y="1688"/>
                  </a:lnTo>
                  <a:lnTo>
                    <a:pt x="3617" y="1702"/>
                  </a:lnTo>
                  <a:lnTo>
                    <a:pt x="3640" y="1715"/>
                  </a:lnTo>
                  <a:lnTo>
                    <a:pt x="3662" y="1730"/>
                  </a:lnTo>
                  <a:lnTo>
                    <a:pt x="3684" y="1746"/>
                  </a:lnTo>
                  <a:lnTo>
                    <a:pt x="3705" y="1763"/>
                  </a:lnTo>
                  <a:lnTo>
                    <a:pt x="3727" y="1780"/>
                  </a:lnTo>
                  <a:lnTo>
                    <a:pt x="3747" y="1798"/>
                  </a:lnTo>
                  <a:lnTo>
                    <a:pt x="3767" y="1816"/>
                  </a:lnTo>
                  <a:lnTo>
                    <a:pt x="3786" y="1837"/>
                  </a:lnTo>
                  <a:lnTo>
                    <a:pt x="3805" y="1857"/>
                  </a:lnTo>
                  <a:lnTo>
                    <a:pt x="3824" y="1878"/>
                  </a:lnTo>
                  <a:lnTo>
                    <a:pt x="3842" y="1900"/>
                  </a:lnTo>
                  <a:lnTo>
                    <a:pt x="3860" y="1924"/>
                  </a:lnTo>
                  <a:lnTo>
                    <a:pt x="3877" y="1947"/>
                  </a:lnTo>
                  <a:lnTo>
                    <a:pt x="3893" y="1972"/>
                  </a:lnTo>
                  <a:lnTo>
                    <a:pt x="3910" y="1998"/>
                  </a:lnTo>
                  <a:lnTo>
                    <a:pt x="4082" y="1691"/>
                  </a:lnTo>
                  <a:lnTo>
                    <a:pt x="4769" y="1691"/>
                  </a:lnTo>
                  <a:lnTo>
                    <a:pt x="4260" y="3728"/>
                  </a:lnTo>
                  <a:lnTo>
                    <a:pt x="4259" y="3737"/>
                  </a:lnTo>
                  <a:lnTo>
                    <a:pt x="4257" y="3748"/>
                  </a:lnTo>
                  <a:lnTo>
                    <a:pt x="4252" y="3776"/>
                  </a:lnTo>
                  <a:lnTo>
                    <a:pt x="4249" y="3801"/>
                  </a:lnTo>
                  <a:lnTo>
                    <a:pt x="4247" y="3822"/>
                  </a:lnTo>
                  <a:lnTo>
                    <a:pt x="4246" y="3838"/>
                  </a:lnTo>
                  <a:lnTo>
                    <a:pt x="4247" y="3863"/>
                  </a:lnTo>
                  <a:lnTo>
                    <a:pt x="4250" y="3886"/>
                  </a:lnTo>
                  <a:lnTo>
                    <a:pt x="4252" y="3897"/>
                  </a:lnTo>
                  <a:lnTo>
                    <a:pt x="4254" y="3907"/>
                  </a:lnTo>
                  <a:lnTo>
                    <a:pt x="4257" y="3917"/>
                  </a:lnTo>
                  <a:lnTo>
                    <a:pt x="4260" y="3926"/>
                  </a:lnTo>
                  <a:lnTo>
                    <a:pt x="4263" y="3935"/>
                  </a:lnTo>
                  <a:lnTo>
                    <a:pt x="4267" y="3943"/>
                  </a:lnTo>
                  <a:lnTo>
                    <a:pt x="4271" y="3951"/>
                  </a:lnTo>
                  <a:lnTo>
                    <a:pt x="4276" y="3959"/>
                  </a:lnTo>
                  <a:lnTo>
                    <a:pt x="4281" y="3967"/>
                  </a:lnTo>
                  <a:lnTo>
                    <a:pt x="4287" y="3974"/>
                  </a:lnTo>
                  <a:lnTo>
                    <a:pt x="4293" y="3981"/>
                  </a:lnTo>
                  <a:lnTo>
                    <a:pt x="4299" y="3987"/>
                  </a:lnTo>
                  <a:lnTo>
                    <a:pt x="4306" y="3993"/>
                  </a:lnTo>
                  <a:lnTo>
                    <a:pt x="4314" y="3998"/>
                  </a:lnTo>
                  <a:lnTo>
                    <a:pt x="4322" y="4004"/>
                  </a:lnTo>
                  <a:lnTo>
                    <a:pt x="4330" y="4008"/>
                  </a:lnTo>
                  <a:lnTo>
                    <a:pt x="4338" y="4013"/>
                  </a:lnTo>
                  <a:lnTo>
                    <a:pt x="4347" y="4017"/>
                  </a:lnTo>
                  <a:lnTo>
                    <a:pt x="4356" y="4020"/>
                  </a:lnTo>
                  <a:lnTo>
                    <a:pt x="4365" y="4023"/>
                  </a:lnTo>
                  <a:lnTo>
                    <a:pt x="4385" y="4029"/>
                  </a:lnTo>
                  <a:lnTo>
                    <a:pt x="4408" y="4032"/>
                  </a:lnTo>
                  <a:lnTo>
                    <a:pt x="4431" y="4035"/>
                  </a:lnTo>
                  <a:lnTo>
                    <a:pt x="4456" y="4035"/>
                  </a:lnTo>
                  <a:lnTo>
                    <a:pt x="4484" y="4035"/>
                  </a:lnTo>
                  <a:lnTo>
                    <a:pt x="4513" y="4033"/>
                  </a:lnTo>
                  <a:lnTo>
                    <a:pt x="4540" y="4031"/>
                  </a:lnTo>
                  <a:lnTo>
                    <a:pt x="4568" y="4028"/>
                  </a:lnTo>
                  <a:lnTo>
                    <a:pt x="4595" y="4024"/>
                  </a:lnTo>
                  <a:lnTo>
                    <a:pt x="4623" y="4019"/>
                  </a:lnTo>
                  <a:lnTo>
                    <a:pt x="4650" y="4013"/>
                  </a:lnTo>
                  <a:lnTo>
                    <a:pt x="4677" y="4006"/>
                  </a:lnTo>
                  <a:lnTo>
                    <a:pt x="4703" y="3998"/>
                  </a:lnTo>
                  <a:lnTo>
                    <a:pt x="4731" y="3989"/>
                  </a:lnTo>
                  <a:lnTo>
                    <a:pt x="4757" y="3979"/>
                  </a:lnTo>
                  <a:lnTo>
                    <a:pt x="4782" y="3969"/>
                  </a:lnTo>
                  <a:lnTo>
                    <a:pt x="4809" y="3956"/>
                  </a:lnTo>
                  <a:lnTo>
                    <a:pt x="4834" y="3944"/>
                  </a:lnTo>
                  <a:lnTo>
                    <a:pt x="4859" y="3930"/>
                  </a:lnTo>
                  <a:lnTo>
                    <a:pt x="4884" y="3916"/>
                  </a:lnTo>
                  <a:lnTo>
                    <a:pt x="4910" y="3901"/>
                  </a:lnTo>
                  <a:lnTo>
                    <a:pt x="4934" y="3885"/>
                  </a:lnTo>
                  <a:lnTo>
                    <a:pt x="4959" y="3866"/>
                  </a:lnTo>
                  <a:lnTo>
                    <a:pt x="4983" y="3848"/>
                  </a:lnTo>
                  <a:lnTo>
                    <a:pt x="5008" y="3829"/>
                  </a:lnTo>
                  <a:lnTo>
                    <a:pt x="5031" y="3809"/>
                  </a:lnTo>
                  <a:lnTo>
                    <a:pt x="5055" y="3788"/>
                  </a:lnTo>
                  <a:lnTo>
                    <a:pt x="5078" y="3766"/>
                  </a:lnTo>
                  <a:lnTo>
                    <a:pt x="5101" y="3743"/>
                  </a:lnTo>
                  <a:lnTo>
                    <a:pt x="5125" y="3720"/>
                  </a:lnTo>
                  <a:lnTo>
                    <a:pt x="5147" y="3694"/>
                  </a:lnTo>
                  <a:lnTo>
                    <a:pt x="5169" y="3668"/>
                  </a:lnTo>
                  <a:lnTo>
                    <a:pt x="5192" y="3642"/>
                  </a:lnTo>
                  <a:lnTo>
                    <a:pt x="5214" y="3614"/>
                  </a:lnTo>
                  <a:lnTo>
                    <a:pt x="5236" y="3585"/>
                  </a:lnTo>
                  <a:lnTo>
                    <a:pt x="5258" y="3556"/>
                  </a:lnTo>
                  <a:lnTo>
                    <a:pt x="5279" y="3526"/>
                  </a:lnTo>
                  <a:lnTo>
                    <a:pt x="5299" y="3495"/>
                  </a:lnTo>
                  <a:lnTo>
                    <a:pt x="5319" y="3464"/>
                  </a:lnTo>
                  <a:lnTo>
                    <a:pt x="5338" y="3433"/>
                  </a:lnTo>
                  <a:lnTo>
                    <a:pt x="5357" y="3403"/>
                  </a:lnTo>
                  <a:lnTo>
                    <a:pt x="5374" y="3370"/>
                  </a:lnTo>
                  <a:lnTo>
                    <a:pt x="5391" y="3339"/>
                  </a:lnTo>
                  <a:lnTo>
                    <a:pt x="5409" y="3307"/>
                  </a:lnTo>
                  <a:lnTo>
                    <a:pt x="5424" y="3273"/>
                  </a:lnTo>
                  <a:lnTo>
                    <a:pt x="5439" y="3241"/>
                  </a:lnTo>
                  <a:lnTo>
                    <a:pt x="5454" y="3207"/>
                  </a:lnTo>
                  <a:lnTo>
                    <a:pt x="5467" y="3174"/>
                  </a:lnTo>
                  <a:lnTo>
                    <a:pt x="5480" y="3139"/>
                  </a:lnTo>
                  <a:lnTo>
                    <a:pt x="5493" y="3106"/>
                  </a:lnTo>
                  <a:lnTo>
                    <a:pt x="5505" y="3071"/>
                  </a:lnTo>
                  <a:lnTo>
                    <a:pt x="5516" y="3036"/>
                  </a:lnTo>
                  <a:lnTo>
                    <a:pt x="5527" y="3001"/>
                  </a:lnTo>
                  <a:lnTo>
                    <a:pt x="5536" y="2965"/>
                  </a:lnTo>
                  <a:lnTo>
                    <a:pt x="5545" y="2930"/>
                  </a:lnTo>
                  <a:lnTo>
                    <a:pt x="5554" y="2893"/>
                  </a:lnTo>
                  <a:lnTo>
                    <a:pt x="5561" y="2857"/>
                  </a:lnTo>
                  <a:lnTo>
                    <a:pt x="5568" y="2821"/>
                  </a:lnTo>
                  <a:lnTo>
                    <a:pt x="5575" y="2783"/>
                  </a:lnTo>
                  <a:lnTo>
                    <a:pt x="5580" y="2746"/>
                  </a:lnTo>
                  <a:lnTo>
                    <a:pt x="5585" y="2708"/>
                  </a:lnTo>
                  <a:lnTo>
                    <a:pt x="5590" y="2670"/>
                  </a:lnTo>
                  <a:lnTo>
                    <a:pt x="5593" y="2631"/>
                  </a:lnTo>
                  <a:lnTo>
                    <a:pt x="5596" y="2593"/>
                  </a:lnTo>
                  <a:lnTo>
                    <a:pt x="5599" y="2554"/>
                  </a:lnTo>
                  <a:lnTo>
                    <a:pt x="5600" y="2515"/>
                  </a:lnTo>
                  <a:lnTo>
                    <a:pt x="5601" y="2475"/>
                  </a:lnTo>
                  <a:lnTo>
                    <a:pt x="5603" y="2435"/>
                  </a:lnTo>
                  <a:lnTo>
                    <a:pt x="5601" y="2385"/>
                  </a:lnTo>
                  <a:lnTo>
                    <a:pt x="5599" y="2337"/>
                  </a:lnTo>
                  <a:lnTo>
                    <a:pt x="5597" y="2288"/>
                  </a:lnTo>
                  <a:lnTo>
                    <a:pt x="5593" y="2240"/>
                  </a:lnTo>
                  <a:lnTo>
                    <a:pt x="5587" y="2193"/>
                  </a:lnTo>
                  <a:lnTo>
                    <a:pt x="5581" y="2146"/>
                  </a:lnTo>
                  <a:lnTo>
                    <a:pt x="5573" y="2100"/>
                  </a:lnTo>
                  <a:lnTo>
                    <a:pt x="5565" y="2054"/>
                  </a:lnTo>
                  <a:lnTo>
                    <a:pt x="5555" y="2009"/>
                  </a:lnTo>
                  <a:lnTo>
                    <a:pt x="5544" y="1965"/>
                  </a:lnTo>
                  <a:lnTo>
                    <a:pt x="5532" y="1921"/>
                  </a:lnTo>
                  <a:lnTo>
                    <a:pt x="5519" y="1877"/>
                  </a:lnTo>
                  <a:lnTo>
                    <a:pt x="5504" y="1835"/>
                  </a:lnTo>
                  <a:lnTo>
                    <a:pt x="5487" y="1793"/>
                  </a:lnTo>
                  <a:lnTo>
                    <a:pt x="5471" y="1750"/>
                  </a:lnTo>
                  <a:lnTo>
                    <a:pt x="5453" y="1710"/>
                  </a:lnTo>
                  <a:lnTo>
                    <a:pt x="5434" y="1670"/>
                  </a:lnTo>
                  <a:lnTo>
                    <a:pt x="5413" y="1630"/>
                  </a:lnTo>
                  <a:lnTo>
                    <a:pt x="5391" y="1591"/>
                  </a:lnTo>
                  <a:lnTo>
                    <a:pt x="5368" y="1552"/>
                  </a:lnTo>
                  <a:lnTo>
                    <a:pt x="5345" y="1514"/>
                  </a:lnTo>
                  <a:lnTo>
                    <a:pt x="5320" y="1476"/>
                  </a:lnTo>
                  <a:lnTo>
                    <a:pt x="5293" y="1439"/>
                  </a:lnTo>
                  <a:lnTo>
                    <a:pt x="5266" y="1402"/>
                  </a:lnTo>
                  <a:lnTo>
                    <a:pt x="5237" y="1367"/>
                  </a:lnTo>
                  <a:lnTo>
                    <a:pt x="5208" y="1331"/>
                  </a:lnTo>
                  <a:lnTo>
                    <a:pt x="5176" y="1297"/>
                  </a:lnTo>
                  <a:lnTo>
                    <a:pt x="5144" y="1263"/>
                  </a:lnTo>
                  <a:lnTo>
                    <a:pt x="5111" y="1229"/>
                  </a:lnTo>
                  <a:lnTo>
                    <a:pt x="5076" y="1196"/>
                  </a:lnTo>
                  <a:lnTo>
                    <a:pt x="5041" y="1163"/>
                  </a:lnTo>
                  <a:lnTo>
                    <a:pt x="5003" y="1132"/>
                  </a:lnTo>
                  <a:lnTo>
                    <a:pt x="4966" y="1101"/>
                  </a:lnTo>
                  <a:lnTo>
                    <a:pt x="4928" y="1071"/>
                  </a:lnTo>
                  <a:lnTo>
                    <a:pt x="4888" y="1042"/>
                  </a:lnTo>
                  <a:lnTo>
                    <a:pt x="4849" y="1013"/>
                  </a:lnTo>
                  <a:lnTo>
                    <a:pt x="4809" y="986"/>
                  </a:lnTo>
                  <a:lnTo>
                    <a:pt x="4767" y="961"/>
                  </a:lnTo>
                  <a:lnTo>
                    <a:pt x="4725" y="936"/>
                  </a:lnTo>
                  <a:lnTo>
                    <a:pt x="4682" y="911"/>
                  </a:lnTo>
                  <a:lnTo>
                    <a:pt x="4639" y="888"/>
                  </a:lnTo>
                  <a:lnTo>
                    <a:pt x="4595" y="866"/>
                  </a:lnTo>
                  <a:lnTo>
                    <a:pt x="4550" y="844"/>
                  </a:lnTo>
                  <a:lnTo>
                    <a:pt x="4504" y="824"/>
                  </a:lnTo>
                  <a:lnTo>
                    <a:pt x="4458" y="806"/>
                  </a:lnTo>
                  <a:lnTo>
                    <a:pt x="4412" y="787"/>
                  </a:lnTo>
                  <a:lnTo>
                    <a:pt x="4364" y="770"/>
                  </a:lnTo>
                  <a:lnTo>
                    <a:pt x="4316" y="753"/>
                  </a:lnTo>
                  <a:lnTo>
                    <a:pt x="4266" y="738"/>
                  </a:lnTo>
                  <a:lnTo>
                    <a:pt x="4217" y="724"/>
                  </a:lnTo>
                  <a:lnTo>
                    <a:pt x="4166" y="711"/>
                  </a:lnTo>
                  <a:lnTo>
                    <a:pt x="4116" y="699"/>
                  </a:lnTo>
                  <a:lnTo>
                    <a:pt x="4063" y="688"/>
                  </a:lnTo>
                  <a:lnTo>
                    <a:pt x="4011" y="677"/>
                  </a:lnTo>
                  <a:lnTo>
                    <a:pt x="3957" y="667"/>
                  </a:lnTo>
                  <a:lnTo>
                    <a:pt x="3903" y="659"/>
                  </a:lnTo>
                  <a:lnTo>
                    <a:pt x="3849" y="652"/>
                  </a:lnTo>
                  <a:lnTo>
                    <a:pt x="3793" y="646"/>
                  </a:lnTo>
                  <a:lnTo>
                    <a:pt x="3738" y="640"/>
                  </a:lnTo>
                  <a:lnTo>
                    <a:pt x="3680" y="636"/>
                  </a:lnTo>
                  <a:lnTo>
                    <a:pt x="3623" y="633"/>
                  </a:lnTo>
                  <a:lnTo>
                    <a:pt x="3565" y="630"/>
                  </a:lnTo>
                  <a:lnTo>
                    <a:pt x="3506" y="629"/>
                  </a:lnTo>
                  <a:lnTo>
                    <a:pt x="3447" y="628"/>
                  </a:lnTo>
                  <a:lnTo>
                    <a:pt x="3385" y="629"/>
                  </a:lnTo>
                  <a:lnTo>
                    <a:pt x="3325" y="630"/>
                  </a:lnTo>
                  <a:lnTo>
                    <a:pt x="3264" y="632"/>
                  </a:lnTo>
                  <a:lnTo>
                    <a:pt x="3204" y="636"/>
                  </a:lnTo>
                  <a:lnTo>
                    <a:pt x="3145" y="640"/>
                  </a:lnTo>
                  <a:lnTo>
                    <a:pt x="3086" y="645"/>
                  </a:lnTo>
                  <a:lnTo>
                    <a:pt x="3029" y="651"/>
                  </a:lnTo>
                  <a:lnTo>
                    <a:pt x="2971" y="658"/>
                  </a:lnTo>
                  <a:lnTo>
                    <a:pt x="2915" y="666"/>
                  </a:lnTo>
                  <a:lnTo>
                    <a:pt x="2858" y="675"/>
                  </a:lnTo>
                  <a:lnTo>
                    <a:pt x="2802" y="685"/>
                  </a:lnTo>
                  <a:lnTo>
                    <a:pt x="2748" y="697"/>
                  </a:lnTo>
                  <a:lnTo>
                    <a:pt x="2693" y="709"/>
                  </a:lnTo>
                  <a:lnTo>
                    <a:pt x="2639" y="721"/>
                  </a:lnTo>
                  <a:lnTo>
                    <a:pt x="2585" y="735"/>
                  </a:lnTo>
                  <a:lnTo>
                    <a:pt x="2533" y="750"/>
                  </a:lnTo>
                  <a:lnTo>
                    <a:pt x="2481" y="765"/>
                  </a:lnTo>
                  <a:lnTo>
                    <a:pt x="2429" y="783"/>
                  </a:lnTo>
                  <a:lnTo>
                    <a:pt x="2378" y="800"/>
                  </a:lnTo>
                  <a:lnTo>
                    <a:pt x="2328" y="818"/>
                  </a:lnTo>
                  <a:lnTo>
                    <a:pt x="2277" y="838"/>
                  </a:lnTo>
                  <a:lnTo>
                    <a:pt x="2229" y="859"/>
                  </a:lnTo>
                  <a:lnTo>
                    <a:pt x="2179" y="880"/>
                  </a:lnTo>
                  <a:lnTo>
                    <a:pt x="2132" y="902"/>
                  </a:lnTo>
                  <a:lnTo>
                    <a:pt x="2083" y="925"/>
                  </a:lnTo>
                  <a:lnTo>
                    <a:pt x="2037" y="950"/>
                  </a:lnTo>
                  <a:lnTo>
                    <a:pt x="1990" y="975"/>
                  </a:lnTo>
                  <a:lnTo>
                    <a:pt x="1944" y="1001"/>
                  </a:lnTo>
                  <a:lnTo>
                    <a:pt x="1898" y="1029"/>
                  </a:lnTo>
                  <a:lnTo>
                    <a:pt x="1854" y="1057"/>
                  </a:lnTo>
                  <a:lnTo>
                    <a:pt x="1809" y="1085"/>
                  </a:lnTo>
                  <a:lnTo>
                    <a:pt x="1766" y="1116"/>
                  </a:lnTo>
                  <a:lnTo>
                    <a:pt x="1734" y="1139"/>
                  </a:lnTo>
                  <a:lnTo>
                    <a:pt x="1702" y="1162"/>
                  </a:lnTo>
                  <a:lnTo>
                    <a:pt x="1671" y="1187"/>
                  </a:lnTo>
                  <a:lnTo>
                    <a:pt x="1641" y="1211"/>
                  </a:lnTo>
                  <a:lnTo>
                    <a:pt x="1610" y="1235"/>
                  </a:lnTo>
                  <a:lnTo>
                    <a:pt x="1581" y="1261"/>
                  </a:lnTo>
                  <a:lnTo>
                    <a:pt x="1551" y="1286"/>
                  </a:lnTo>
                  <a:lnTo>
                    <a:pt x="1523" y="1311"/>
                  </a:lnTo>
                  <a:lnTo>
                    <a:pt x="1494" y="1337"/>
                  </a:lnTo>
                  <a:lnTo>
                    <a:pt x="1466" y="1364"/>
                  </a:lnTo>
                  <a:lnTo>
                    <a:pt x="1439" y="1390"/>
                  </a:lnTo>
                  <a:lnTo>
                    <a:pt x="1411" y="1417"/>
                  </a:lnTo>
                  <a:lnTo>
                    <a:pt x="1385" y="1445"/>
                  </a:lnTo>
                  <a:lnTo>
                    <a:pt x="1359" y="1472"/>
                  </a:lnTo>
                  <a:lnTo>
                    <a:pt x="1334" y="1500"/>
                  </a:lnTo>
                  <a:lnTo>
                    <a:pt x="1308" y="1529"/>
                  </a:lnTo>
                  <a:lnTo>
                    <a:pt x="1284" y="1558"/>
                  </a:lnTo>
                  <a:lnTo>
                    <a:pt x="1260" y="1586"/>
                  </a:lnTo>
                  <a:lnTo>
                    <a:pt x="1236" y="1617"/>
                  </a:lnTo>
                  <a:lnTo>
                    <a:pt x="1212" y="1646"/>
                  </a:lnTo>
                  <a:lnTo>
                    <a:pt x="1190" y="1677"/>
                  </a:lnTo>
                  <a:lnTo>
                    <a:pt x="1168" y="1707"/>
                  </a:lnTo>
                  <a:lnTo>
                    <a:pt x="1146" y="1738"/>
                  </a:lnTo>
                  <a:lnTo>
                    <a:pt x="1125" y="1770"/>
                  </a:lnTo>
                  <a:lnTo>
                    <a:pt x="1103" y="1801"/>
                  </a:lnTo>
                  <a:lnTo>
                    <a:pt x="1083" y="1834"/>
                  </a:lnTo>
                  <a:lnTo>
                    <a:pt x="1063" y="1866"/>
                  </a:lnTo>
                  <a:lnTo>
                    <a:pt x="1044" y="1898"/>
                  </a:lnTo>
                  <a:lnTo>
                    <a:pt x="1025" y="1932"/>
                  </a:lnTo>
                  <a:lnTo>
                    <a:pt x="1005" y="1965"/>
                  </a:lnTo>
                  <a:lnTo>
                    <a:pt x="987" y="1999"/>
                  </a:lnTo>
                  <a:lnTo>
                    <a:pt x="970" y="2033"/>
                  </a:lnTo>
                  <a:lnTo>
                    <a:pt x="953" y="2067"/>
                  </a:lnTo>
                  <a:lnTo>
                    <a:pt x="936" y="2102"/>
                  </a:lnTo>
                  <a:lnTo>
                    <a:pt x="919" y="2136"/>
                  </a:lnTo>
                  <a:lnTo>
                    <a:pt x="904" y="2172"/>
                  </a:lnTo>
                  <a:lnTo>
                    <a:pt x="889" y="2206"/>
                  </a:lnTo>
                  <a:lnTo>
                    <a:pt x="875" y="2241"/>
                  </a:lnTo>
                  <a:lnTo>
                    <a:pt x="861" y="2277"/>
                  </a:lnTo>
                  <a:lnTo>
                    <a:pt x="848" y="2312"/>
                  </a:lnTo>
                  <a:lnTo>
                    <a:pt x="835" y="2349"/>
                  </a:lnTo>
                  <a:lnTo>
                    <a:pt x="823" y="2384"/>
                  </a:lnTo>
                  <a:lnTo>
                    <a:pt x="810" y="2421"/>
                  </a:lnTo>
                  <a:lnTo>
                    <a:pt x="799" y="2457"/>
                  </a:lnTo>
                  <a:lnTo>
                    <a:pt x="788" y="2494"/>
                  </a:lnTo>
                  <a:lnTo>
                    <a:pt x="778" y="2531"/>
                  </a:lnTo>
                  <a:lnTo>
                    <a:pt x="769" y="2567"/>
                  </a:lnTo>
                  <a:lnTo>
                    <a:pt x="760" y="2605"/>
                  </a:lnTo>
                  <a:lnTo>
                    <a:pt x="752" y="2642"/>
                  </a:lnTo>
                  <a:lnTo>
                    <a:pt x="744" y="2680"/>
                  </a:lnTo>
                  <a:lnTo>
                    <a:pt x="736" y="2717"/>
                  </a:lnTo>
                  <a:lnTo>
                    <a:pt x="730" y="2755"/>
                  </a:lnTo>
                  <a:lnTo>
                    <a:pt x="723" y="2793"/>
                  </a:lnTo>
                  <a:lnTo>
                    <a:pt x="717" y="2831"/>
                  </a:lnTo>
                  <a:lnTo>
                    <a:pt x="712" y="2869"/>
                  </a:lnTo>
                  <a:lnTo>
                    <a:pt x="707" y="2908"/>
                  </a:lnTo>
                  <a:lnTo>
                    <a:pt x="703" y="2947"/>
                  </a:lnTo>
                  <a:lnTo>
                    <a:pt x="700" y="2986"/>
                  </a:lnTo>
                  <a:lnTo>
                    <a:pt x="696" y="3025"/>
                  </a:lnTo>
                  <a:lnTo>
                    <a:pt x="694" y="3064"/>
                  </a:lnTo>
                  <a:lnTo>
                    <a:pt x="692" y="3103"/>
                  </a:lnTo>
                  <a:lnTo>
                    <a:pt x="691" y="3144"/>
                  </a:lnTo>
                  <a:lnTo>
                    <a:pt x="690" y="3183"/>
                  </a:lnTo>
                  <a:lnTo>
                    <a:pt x="690" y="3222"/>
                  </a:lnTo>
                  <a:lnTo>
                    <a:pt x="690" y="3285"/>
                  </a:lnTo>
                  <a:lnTo>
                    <a:pt x="692" y="3347"/>
                  </a:lnTo>
                  <a:lnTo>
                    <a:pt x="696" y="3409"/>
                  </a:lnTo>
                  <a:lnTo>
                    <a:pt x="700" y="3468"/>
                  </a:lnTo>
                  <a:lnTo>
                    <a:pt x="706" y="3528"/>
                  </a:lnTo>
                  <a:lnTo>
                    <a:pt x="713" y="3587"/>
                  </a:lnTo>
                  <a:lnTo>
                    <a:pt x="723" y="3645"/>
                  </a:lnTo>
                  <a:lnTo>
                    <a:pt x="733" y="3702"/>
                  </a:lnTo>
                  <a:lnTo>
                    <a:pt x="744" y="3758"/>
                  </a:lnTo>
                  <a:lnTo>
                    <a:pt x="756" y="3814"/>
                  </a:lnTo>
                  <a:lnTo>
                    <a:pt x="770" y="3868"/>
                  </a:lnTo>
                  <a:lnTo>
                    <a:pt x="785" y="3922"/>
                  </a:lnTo>
                  <a:lnTo>
                    <a:pt x="801" y="3976"/>
                  </a:lnTo>
                  <a:lnTo>
                    <a:pt x="819" y="4027"/>
                  </a:lnTo>
                  <a:lnTo>
                    <a:pt x="839" y="4079"/>
                  </a:lnTo>
                  <a:lnTo>
                    <a:pt x="859" y="4130"/>
                  </a:lnTo>
                  <a:lnTo>
                    <a:pt x="881" y="4180"/>
                  </a:lnTo>
                  <a:lnTo>
                    <a:pt x="904" y="4229"/>
                  </a:lnTo>
                  <a:lnTo>
                    <a:pt x="929" y="4277"/>
                  </a:lnTo>
                  <a:lnTo>
                    <a:pt x="954" y="4325"/>
                  </a:lnTo>
                  <a:lnTo>
                    <a:pt x="981" y="4372"/>
                  </a:lnTo>
                  <a:lnTo>
                    <a:pt x="1009" y="4417"/>
                  </a:lnTo>
                  <a:lnTo>
                    <a:pt x="1040" y="4463"/>
                  </a:lnTo>
                  <a:lnTo>
                    <a:pt x="1071" y="4506"/>
                  </a:lnTo>
                  <a:lnTo>
                    <a:pt x="1103" y="4550"/>
                  </a:lnTo>
                  <a:lnTo>
                    <a:pt x="1137" y="4592"/>
                  </a:lnTo>
                  <a:lnTo>
                    <a:pt x="1172" y="4635"/>
                  </a:lnTo>
                  <a:lnTo>
                    <a:pt x="1208" y="4675"/>
                  </a:lnTo>
                  <a:lnTo>
                    <a:pt x="1246" y="4716"/>
                  </a:lnTo>
                  <a:lnTo>
                    <a:pt x="1285" y="4755"/>
                  </a:lnTo>
                  <a:lnTo>
                    <a:pt x="1326" y="4794"/>
                  </a:lnTo>
                  <a:lnTo>
                    <a:pt x="1367" y="4831"/>
                  </a:lnTo>
                  <a:lnTo>
                    <a:pt x="1409" y="4869"/>
                  </a:lnTo>
                  <a:lnTo>
                    <a:pt x="1453" y="4904"/>
                  </a:lnTo>
                  <a:lnTo>
                    <a:pt x="1497" y="4938"/>
                  </a:lnTo>
                  <a:lnTo>
                    <a:pt x="1543" y="4972"/>
                  </a:lnTo>
                  <a:lnTo>
                    <a:pt x="1589" y="5004"/>
                  </a:lnTo>
                  <a:lnTo>
                    <a:pt x="1637" y="5036"/>
                  </a:lnTo>
                  <a:lnTo>
                    <a:pt x="1684" y="5066"/>
                  </a:lnTo>
                  <a:lnTo>
                    <a:pt x="1734" y="5094"/>
                  </a:lnTo>
                  <a:lnTo>
                    <a:pt x="1783" y="5122"/>
                  </a:lnTo>
                  <a:lnTo>
                    <a:pt x="1834" y="5148"/>
                  </a:lnTo>
                  <a:lnTo>
                    <a:pt x="1886" y="5173"/>
                  </a:lnTo>
                  <a:lnTo>
                    <a:pt x="1939" y="5198"/>
                  </a:lnTo>
                  <a:lnTo>
                    <a:pt x="1992" y="5220"/>
                  </a:lnTo>
                  <a:lnTo>
                    <a:pt x="2047" y="5242"/>
                  </a:lnTo>
                  <a:lnTo>
                    <a:pt x="2101" y="5262"/>
                  </a:lnTo>
                  <a:lnTo>
                    <a:pt x="2158" y="5282"/>
                  </a:lnTo>
                  <a:lnTo>
                    <a:pt x="2214" y="5300"/>
                  </a:lnTo>
                  <a:lnTo>
                    <a:pt x="2273" y="5317"/>
                  </a:lnTo>
                  <a:lnTo>
                    <a:pt x="2332" y="5332"/>
                  </a:lnTo>
                  <a:lnTo>
                    <a:pt x="2391" y="5347"/>
                  </a:lnTo>
                  <a:lnTo>
                    <a:pt x="2452" y="5361"/>
                  </a:lnTo>
                  <a:lnTo>
                    <a:pt x="2513" y="5373"/>
                  </a:lnTo>
                  <a:lnTo>
                    <a:pt x="2576" y="5384"/>
                  </a:lnTo>
                  <a:lnTo>
                    <a:pt x="2640" y="5394"/>
                  </a:lnTo>
                  <a:lnTo>
                    <a:pt x="2703" y="5403"/>
                  </a:lnTo>
                  <a:lnTo>
                    <a:pt x="2769" y="5410"/>
                  </a:lnTo>
                  <a:lnTo>
                    <a:pt x="2835" y="5416"/>
                  </a:lnTo>
                  <a:lnTo>
                    <a:pt x="2902" y="5422"/>
                  </a:lnTo>
                  <a:lnTo>
                    <a:pt x="2970" y="5426"/>
                  </a:lnTo>
                  <a:lnTo>
                    <a:pt x="3039" y="5429"/>
                  </a:lnTo>
                  <a:lnTo>
                    <a:pt x="3108" y="5430"/>
                  </a:lnTo>
                  <a:lnTo>
                    <a:pt x="3179" y="5431"/>
                  </a:lnTo>
                  <a:lnTo>
                    <a:pt x="3248" y="5430"/>
                  </a:lnTo>
                  <a:lnTo>
                    <a:pt x="3316" y="5428"/>
                  </a:lnTo>
                  <a:lnTo>
                    <a:pt x="3383" y="5425"/>
                  </a:lnTo>
                  <a:lnTo>
                    <a:pt x="3450" y="5421"/>
                  </a:lnTo>
                  <a:lnTo>
                    <a:pt x="3518" y="5416"/>
                  </a:lnTo>
                  <a:lnTo>
                    <a:pt x="3584" y="5409"/>
                  </a:lnTo>
                  <a:lnTo>
                    <a:pt x="3650" y="5401"/>
                  </a:lnTo>
                  <a:lnTo>
                    <a:pt x="3717" y="5392"/>
                  </a:lnTo>
                  <a:lnTo>
                    <a:pt x="3781" y="5382"/>
                  </a:lnTo>
                  <a:lnTo>
                    <a:pt x="3847" y="5370"/>
                  </a:lnTo>
                  <a:lnTo>
                    <a:pt x="3912" y="5357"/>
                  </a:lnTo>
                  <a:lnTo>
                    <a:pt x="3977" y="5342"/>
                  </a:lnTo>
                  <a:lnTo>
                    <a:pt x="4041" y="5327"/>
                  </a:lnTo>
                  <a:lnTo>
                    <a:pt x="4105" y="5310"/>
                  </a:lnTo>
                  <a:lnTo>
                    <a:pt x="4169" y="5292"/>
                  </a:lnTo>
                  <a:lnTo>
                    <a:pt x="4233" y="5273"/>
                  </a:lnTo>
                  <a:lnTo>
                    <a:pt x="4295" y="5252"/>
                  </a:lnTo>
                  <a:lnTo>
                    <a:pt x="4358" y="5231"/>
                  </a:lnTo>
                  <a:lnTo>
                    <a:pt x="4420" y="5208"/>
                  </a:lnTo>
                  <a:lnTo>
                    <a:pt x="4481" y="5184"/>
                  </a:lnTo>
                  <a:lnTo>
                    <a:pt x="4541" y="5159"/>
                  </a:lnTo>
                  <a:lnTo>
                    <a:pt x="4601" y="5133"/>
                  </a:lnTo>
                  <a:lnTo>
                    <a:pt x="4660" y="5107"/>
                  </a:lnTo>
                  <a:lnTo>
                    <a:pt x="4719" y="5078"/>
                  </a:lnTo>
                  <a:lnTo>
                    <a:pt x="4777" y="5049"/>
                  </a:lnTo>
                  <a:lnTo>
                    <a:pt x="4834" y="5017"/>
                  </a:lnTo>
                  <a:lnTo>
                    <a:pt x="4891" y="4986"/>
                  </a:lnTo>
                  <a:lnTo>
                    <a:pt x="4947" y="4953"/>
                  </a:lnTo>
                  <a:lnTo>
                    <a:pt x="5002" y="4919"/>
                  </a:lnTo>
                  <a:lnTo>
                    <a:pt x="5057" y="4884"/>
                  </a:lnTo>
                  <a:lnTo>
                    <a:pt x="5112" y="4847"/>
                  </a:lnTo>
                  <a:lnTo>
                    <a:pt x="5165" y="4810"/>
                  </a:lnTo>
                  <a:lnTo>
                    <a:pt x="5488" y="5261"/>
                  </a:lnTo>
                  <a:lnTo>
                    <a:pt x="5424" y="5309"/>
                  </a:lnTo>
                  <a:lnTo>
                    <a:pt x="5358" y="5356"/>
                  </a:lnTo>
                  <a:lnTo>
                    <a:pt x="5291" y="5401"/>
                  </a:lnTo>
                  <a:lnTo>
                    <a:pt x="5226" y="5445"/>
                  </a:lnTo>
                  <a:lnTo>
                    <a:pt x="5158" y="5486"/>
                  </a:lnTo>
                  <a:lnTo>
                    <a:pt x="5091" y="5527"/>
                  </a:lnTo>
                  <a:lnTo>
                    <a:pt x="5024" y="5565"/>
                  </a:lnTo>
                  <a:lnTo>
                    <a:pt x="4955" y="5603"/>
                  </a:lnTo>
                  <a:lnTo>
                    <a:pt x="4886" y="5638"/>
                  </a:lnTo>
                  <a:lnTo>
                    <a:pt x="4818" y="5672"/>
                  </a:lnTo>
                  <a:lnTo>
                    <a:pt x="4748" y="5705"/>
                  </a:lnTo>
                  <a:lnTo>
                    <a:pt x="4677" y="5736"/>
                  </a:lnTo>
                  <a:lnTo>
                    <a:pt x="4608" y="5766"/>
                  </a:lnTo>
                  <a:lnTo>
                    <a:pt x="4536" y="5794"/>
                  </a:lnTo>
                  <a:lnTo>
                    <a:pt x="4465" y="5820"/>
                  </a:lnTo>
                  <a:lnTo>
                    <a:pt x="4393" y="5846"/>
                  </a:lnTo>
                  <a:lnTo>
                    <a:pt x="4321" y="5869"/>
                  </a:lnTo>
                  <a:lnTo>
                    <a:pt x="4248" y="5890"/>
                  </a:lnTo>
                  <a:lnTo>
                    <a:pt x="4174" y="5911"/>
                  </a:lnTo>
                  <a:lnTo>
                    <a:pt x="4100" y="5930"/>
                  </a:lnTo>
                  <a:lnTo>
                    <a:pt x="4027" y="5947"/>
                  </a:lnTo>
                  <a:lnTo>
                    <a:pt x="3952" y="5963"/>
                  </a:lnTo>
                  <a:lnTo>
                    <a:pt x="3876" y="5977"/>
                  </a:lnTo>
                  <a:lnTo>
                    <a:pt x="3801" y="5990"/>
                  </a:lnTo>
                  <a:lnTo>
                    <a:pt x="3725" y="6001"/>
                  </a:lnTo>
                  <a:lnTo>
                    <a:pt x="3648" y="6012"/>
                  </a:lnTo>
                  <a:lnTo>
                    <a:pt x="3571" y="6020"/>
                  </a:lnTo>
                  <a:lnTo>
                    <a:pt x="3493" y="6027"/>
                  </a:lnTo>
                  <a:lnTo>
                    <a:pt x="3416" y="6032"/>
                  </a:lnTo>
                  <a:lnTo>
                    <a:pt x="3338" y="6036"/>
                  </a:lnTo>
                  <a:lnTo>
                    <a:pt x="3258" y="6038"/>
                  </a:lnTo>
                  <a:lnTo>
                    <a:pt x="3179" y="6039"/>
                  </a:lnTo>
                  <a:lnTo>
                    <a:pt x="3099" y="6038"/>
                  </a:lnTo>
                  <a:lnTo>
                    <a:pt x="3021" y="6037"/>
                  </a:lnTo>
                  <a:lnTo>
                    <a:pt x="2943" y="6034"/>
                  </a:lnTo>
                  <a:lnTo>
                    <a:pt x="2866" y="6029"/>
                  </a:lnTo>
                  <a:lnTo>
                    <a:pt x="2789" y="6023"/>
                  </a:lnTo>
                  <a:lnTo>
                    <a:pt x="2713" y="6016"/>
                  </a:lnTo>
                  <a:lnTo>
                    <a:pt x="2639" y="6008"/>
                  </a:lnTo>
                  <a:lnTo>
                    <a:pt x="2564" y="5998"/>
                  </a:lnTo>
                  <a:lnTo>
                    <a:pt x="2491" y="5987"/>
                  </a:lnTo>
                  <a:lnTo>
                    <a:pt x="2419" y="5975"/>
                  </a:lnTo>
                  <a:lnTo>
                    <a:pt x="2346" y="5962"/>
                  </a:lnTo>
                  <a:lnTo>
                    <a:pt x="2275" y="5947"/>
                  </a:lnTo>
                  <a:lnTo>
                    <a:pt x="2204" y="5931"/>
                  </a:lnTo>
                  <a:lnTo>
                    <a:pt x="2135" y="5913"/>
                  </a:lnTo>
                  <a:lnTo>
                    <a:pt x="2066" y="5895"/>
                  </a:lnTo>
                  <a:lnTo>
                    <a:pt x="1998" y="5875"/>
                  </a:lnTo>
                  <a:lnTo>
                    <a:pt x="1931" y="5854"/>
                  </a:lnTo>
                  <a:lnTo>
                    <a:pt x="1865" y="5831"/>
                  </a:lnTo>
                  <a:lnTo>
                    <a:pt x="1799" y="5808"/>
                  </a:lnTo>
                  <a:lnTo>
                    <a:pt x="1736" y="5784"/>
                  </a:lnTo>
                  <a:lnTo>
                    <a:pt x="1672" y="5757"/>
                  </a:lnTo>
                  <a:lnTo>
                    <a:pt x="1609" y="5730"/>
                  </a:lnTo>
                  <a:lnTo>
                    <a:pt x="1548" y="5702"/>
                  </a:lnTo>
                  <a:lnTo>
                    <a:pt x="1487" y="5672"/>
                  </a:lnTo>
                  <a:lnTo>
                    <a:pt x="1428" y="5642"/>
                  </a:lnTo>
                  <a:lnTo>
                    <a:pt x="1369" y="5610"/>
                  </a:lnTo>
                  <a:lnTo>
                    <a:pt x="1311" y="5576"/>
                  </a:lnTo>
                  <a:lnTo>
                    <a:pt x="1255" y="5542"/>
                  </a:lnTo>
                  <a:lnTo>
                    <a:pt x="1198" y="5506"/>
                  </a:lnTo>
                  <a:lnTo>
                    <a:pt x="1144" y="5469"/>
                  </a:lnTo>
                  <a:lnTo>
                    <a:pt x="1090" y="5430"/>
                  </a:lnTo>
                  <a:lnTo>
                    <a:pt x="1037" y="5391"/>
                  </a:lnTo>
                  <a:lnTo>
                    <a:pt x="1004" y="5366"/>
                  </a:lnTo>
                  <a:lnTo>
                    <a:pt x="972" y="5340"/>
                  </a:lnTo>
                  <a:lnTo>
                    <a:pt x="941" y="5314"/>
                  </a:lnTo>
                  <a:lnTo>
                    <a:pt x="910" y="5288"/>
                  </a:lnTo>
                  <a:lnTo>
                    <a:pt x="880" y="5260"/>
                  </a:lnTo>
                  <a:lnTo>
                    <a:pt x="850" y="5234"/>
                  </a:lnTo>
                  <a:lnTo>
                    <a:pt x="820" y="5207"/>
                  </a:lnTo>
                  <a:lnTo>
                    <a:pt x="792" y="5179"/>
                  </a:lnTo>
                  <a:lnTo>
                    <a:pt x="764" y="5152"/>
                  </a:lnTo>
                  <a:lnTo>
                    <a:pt x="736" y="5124"/>
                  </a:lnTo>
                  <a:lnTo>
                    <a:pt x="708" y="5096"/>
                  </a:lnTo>
                  <a:lnTo>
                    <a:pt x="682" y="5068"/>
                  </a:lnTo>
                  <a:lnTo>
                    <a:pt x="656" y="5039"/>
                  </a:lnTo>
                  <a:lnTo>
                    <a:pt x="630" y="5010"/>
                  </a:lnTo>
                  <a:lnTo>
                    <a:pt x="605" y="4981"/>
                  </a:lnTo>
                  <a:lnTo>
                    <a:pt x="580" y="4952"/>
                  </a:lnTo>
                  <a:lnTo>
                    <a:pt x="556" y="4922"/>
                  </a:lnTo>
                  <a:lnTo>
                    <a:pt x="533" y="4893"/>
                  </a:lnTo>
                  <a:lnTo>
                    <a:pt x="509" y="4863"/>
                  </a:lnTo>
                  <a:lnTo>
                    <a:pt x="487" y="4832"/>
                  </a:lnTo>
                  <a:lnTo>
                    <a:pt x="465" y="4802"/>
                  </a:lnTo>
                  <a:lnTo>
                    <a:pt x="444" y="4771"/>
                  </a:lnTo>
                  <a:lnTo>
                    <a:pt x="422" y="4740"/>
                  </a:lnTo>
                  <a:lnTo>
                    <a:pt x="402" y="4709"/>
                  </a:lnTo>
                  <a:lnTo>
                    <a:pt x="382" y="4677"/>
                  </a:lnTo>
                  <a:lnTo>
                    <a:pt x="363" y="4646"/>
                  </a:lnTo>
                  <a:lnTo>
                    <a:pt x="344" y="4615"/>
                  </a:lnTo>
                  <a:lnTo>
                    <a:pt x="326" y="4582"/>
                  </a:lnTo>
                  <a:lnTo>
                    <a:pt x="308" y="4550"/>
                  </a:lnTo>
                  <a:lnTo>
                    <a:pt x="291" y="4517"/>
                  </a:lnTo>
                  <a:lnTo>
                    <a:pt x="274" y="4484"/>
                  </a:lnTo>
                  <a:lnTo>
                    <a:pt x="258" y="4451"/>
                  </a:lnTo>
                  <a:lnTo>
                    <a:pt x="242" y="4417"/>
                  </a:lnTo>
                  <a:lnTo>
                    <a:pt x="227" y="4384"/>
                  </a:lnTo>
                  <a:lnTo>
                    <a:pt x="211" y="4349"/>
                  </a:lnTo>
                  <a:lnTo>
                    <a:pt x="197" y="4315"/>
                  </a:lnTo>
                  <a:lnTo>
                    <a:pt x="183" y="4280"/>
                  </a:lnTo>
                  <a:lnTo>
                    <a:pt x="170" y="4246"/>
                  </a:lnTo>
                  <a:lnTo>
                    <a:pt x="157" y="4211"/>
                  </a:lnTo>
                  <a:lnTo>
                    <a:pt x="145" y="4175"/>
                  </a:lnTo>
                  <a:lnTo>
                    <a:pt x="134" y="4140"/>
                  </a:lnTo>
                  <a:lnTo>
                    <a:pt x="121" y="4103"/>
                  </a:lnTo>
                  <a:lnTo>
                    <a:pt x="111" y="4068"/>
                  </a:lnTo>
                  <a:lnTo>
                    <a:pt x="101" y="4031"/>
                  </a:lnTo>
                  <a:lnTo>
                    <a:pt x="91" y="3994"/>
                  </a:lnTo>
                  <a:lnTo>
                    <a:pt x="82" y="3957"/>
                  </a:lnTo>
                  <a:lnTo>
                    <a:pt x="73" y="3920"/>
                  </a:lnTo>
                  <a:lnTo>
                    <a:pt x="65" y="3883"/>
                  </a:lnTo>
                  <a:lnTo>
                    <a:pt x="57" y="3844"/>
                  </a:lnTo>
                  <a:lnTo>
                    <a:pt x="50" y="3807"/>
                  </a:lnTo>
                  <a:lnTo>
                    <a:pt x="43" y="3768"/>
                  </a:lnTo>
                  <a:lnTo>
                    <a:pt x="37" y="3729"/>
                  </a:lnTo>
                  <a:lnTo>
                    <a:pt x="31" y="3690"/>
                  </a:lnTo>
                  <a:lnTo>
                    <a:pt x="26" y="3651"/>
                  </a:lnTo>
                  <a:lnTo>
                    <a:pt x="20" y="3611"/>
                  </a:lnTo>
                  <a:lnTo>
                    <a:pt x="16" y="3572"/>
                  </a:lnTo>
                  <a:lnTo>
                    <a:pt x="12" y="3531"/>
                  </a:lnTo>
                  <a:lnTo>
                    <a:pt x="9" y="3491"/>
                  </a:lnTo>
                  <a:lnTo>
                    <a:pt x="6" y="3450"/>
                  </a:lnTo>
                  <a:lnTo>
                    <a:pt x="4" y="3410"/>
                  </a:lnTo>
                  <a:lnTo>
                    <a:pt x="3" y="3368"/>
                  </a:lnTo>
                  <a:lnTo>
                    <a:pt x="1" y="3327"/>
                  </a:lnTo>
                  <a:lnTo>
                    <a:pt x="1" y="3285"/>
                  </a:lnTo>
                  <a:lnTo>
                    <a:pt x="0" y="3244"/>
                  </a:lnTo>
                  <a:lnTo>
                    <a:pt x="1" y="3173"/>
                  </a:lnTo>
                  <a:lnTo>
                    <a:pt x="3" y="3103"/>
                  </a:lnTo>
                  <a:lnTo>
                    <a:pt x="6" y="3034"/>
                  </a:lnTo>
                  <a:lnTo>
                    <a:pt x="11" y="2964"/>
                  </a:lnTo>
                  <a:lnTo>
                    <a:pt x="17" y="2897"/>
                  </a:lnTo>
                  <a:lnTo>
                    <a:pt x="26" y="2829"/>
                  </a:lnTo>
                  <a:lnTo>
                    <a:pt x="35" y="2761"/>
                  </a:lnTo>
                  <a:lnTo>
                    <a:pt x="45" y="2694"/>
                  </a:lnTo>
                  <a:lnTo>
                    <a:pt x="57" y="2627"/>
                  </a:lnTo>
                  <a:lnTo>
                    <a:pt x="70" y="2560"/>
                  </a:lnTo>
                  <a:lnTo>
                    <a:pt x="84" y="2495"/>
                  </a:lnTo>
                  <a:lnTo>
                    <a:pt x="100" y="2430"/>
                  </a:lnTo>
                  <a:lnTo>
                    <a:pt x="117" y="2365"/>
                  </a:lnTo>
                  <a:lnTo>
                    <a:pt x="136" y="2300"/>
                  </a:lnTo>
                  <a:lnTo>
                    <a:pt x="156" y="2236"/>
                  </a:lnTo>
                  <a:lnTo>
                    <a:pt x="177" y="2173"/>
                  </a:lnTo>
                  <a:lnTo>
                    <a:pt x="199" y="2110"/>
                  </a:lnTo>
                  <a:lnTo>
                    <a:pt x="223" y="2047"/>
                  </a:lnTo>
                  <a:lnTo>
                    <a:pt x="249" y="1986"/>
                  </a:lnTo>
                  <a:lnTo>
                    <a:pt x="276" y="1925"/>
                  </a:lnTo>
                  <a:lnTo>
                    <a:pt x="303" y="1865"/>
                  </a:lnTo>
                  <a:lnTo>
                    <a:pt x="333" y="1805"/>
                  </a:lnTo>
                  <a:lnTo>
                    <a:pt x="364" y="1746"/>
                  </a:lnTo>
                  <a:lnTo>
                    <a:pt x="395" y="1688"/>
                  </a:lnTo>
                  <a:lnTo>
                    <a:pt x="429" y="1630"/>
                  </a:lnTo>
                  <a:lnTo>
                    <a:pt x="463" y="1573"/>
                  </a:lnTo>
                  <a:lnTo>
                    <a:pt x="498" y="1518"/>
                  </a:lnTo>
                  <a:lnTo>
                    <a:pt x="536" y="1462"/>
                  </a:lnTo>
                  <a:lnTo>
                    <a:pt x="574" y="1406"/>
                  </a:lnTo>
                  <a:lnTo>
                    <a:pt x="613" y="1353"/>
                  </a:lnTo>
                  <a:lnTo>
                    <a:pt x="655" y="1299"/>
                  </a:lnTo>
                  <a:lnTo>
                    <a:pt x="697" y="1245"/>
                  </a:lnTo>
                  <a:lnTo>
                    <a:pt x="728" y="1208"/>
                  </a:lnTo>
                  <a:lnTo>
                    <a:pt x="759" y="1170"/>
                  </a:lnTo>
                  <a:lnTo>
                    <a:pt x="791" y="1134"/>
                  </a:lnTo>
                  <a:lnTo>
                    <a:pt x="824" y="1098"/>
                  </a:lnTo>
                  <a:lnTo>
                    <a:pt x="856" y="1062"/>
                  </a:lnTo>
                  <a:lnTo>
                    <a:pt x="889" y="1027"/>
                  </a:lnTo>
                  <a:lnTo>
                    <a:pt x="923" y="992"/>
                  </a:lnTo>
                  <a:lnTo>
                    <a:pt x="957" y="958"/>
                  </a:lnTo>
                  <a:lnTo>
                    <a:pt x="991" y="925"/>
                  </a:lnTo>
                  <a:lnTo>
                    <a:pt x="1026" y="892"/>
                  </a:lnTo>
                  <a:lnTo>
                    <a:pt x="1061" y="860"/>
                  </a:lnTo>
                  <a:lnTo>
                    <a:pt x="1096" y="828"/>
                  </a:lnTo>
                  <a:lnTo>
                    <a:pt x="1133" y="798"/>
                  </a:lnTo>
                  <a:lnTo>
                    <a:pt x="1169" y="766"/>
                  </a:lnTo>
                  <a:lnTo>
                    <a:pt x="1205" y="737"/>
                  </a:lnTo>
                  <a:lnTo>
                    <a:pt x="1243" y="708"/>
                  </a:lnTo>
                  <a:lnTo>
                    <a:pt x="1280" y="679"/>
                  </a:lnTo>
                  <a:lnTo>
                    <a:pt x="1318" y="651"/>
                  </a:lnTo>
                  <a:lnTo>
                    <a:pt x="1357" y="624"/>
                  </a:lnTo>
                  <a:lnTo>
                    <a:pt x="1396" y="596"/>
                  </a:lnTo>
                  <a:lnTo>
                    <a:pt x="1435" y="570"/>
                  </a:lnTo>
                  <a:lnTo>
                    <a:pt x="1475" y="544"/>
                  </a:lnTo>
                  <a:lnTo>
                    <a:pt x="1514" y="518"/>
                  </a:lnTo>
                  <a:lnTo>
                    <a:pt x="1556" y="494"/>
                  </a:lnTo>
                  <a:lnTo>
                    <a:pt x="1596" y="470"/>
                  </a:lnTo>
                  <a:lnTo>
                    <a:pt x="1638" y="447"/>
                  </a:lnTo>
                  <a:lnTo>
                    <a:pt x="1679" y="423"/>
                  </a:lnTo>
                  <a:lnTo>
                    <a:pt x="1722" y="401"/>
                  </a:lnTo>
                  <a:lnTo>
                    <a:pt x="1764" y="379"/>
                  </a:lnTo>
                  <a:lnTo>
                    <a:pt x="1807" y="357"/>
                  </a:lnTo>
                  <a:lnTo>
                    <a:pt x="1851" y="337"/>
                  </a:lnTo>
                  <a:lnTo>
                    <a:pt x="1894" y="317"/>
                  </a:lnTo>
                  <a:lnTo>
                    <a:pt x="1939" y="297"/>
                  </a:lnTo>
                  <a:lnTo>
                    <a:pt x="1983" y="279"/>
                  </a:lnTo>
                  <a:lnTo>
                    <a:pt x="2028" y="260"/>
                  </a:lnTo>
                  <a:lnTo>
                    <a:pt x="2073" y="242"/>
                  </a:lnTo>
                  <a:lnTo>
                    <a:pt x="2119" y="226"/>
                  </a:lnTo>
                  <a:lnTo>
                    <a:pt x="2164" y="209"/>
                  </a:lnTo>
                  <a:lnTo>
                    <a:pt x="2210" y="193"/>
                  </a:lnTo>
                  <a:lnTo>
                    <a:pt x="2257" y="178"/>
                  </a:lnTo>
                  <a:lnTo>
                    <a:pt x="2303" y="164"/>
                  </a:lnTo>
                  <a:lnTo>
                    <a:pt x="2350" y="150"/>
                  </a:lnTo>
                  <a:lnTo>
                    <a:pt x="2396" y="137"/>
                  </a:lnTo>
                  <a:lnTo>
                    <a:pt x="2444" y="124"/>
                  </a:lnTo>
                  <a:lnTo>
                    <a:pt x="2492" y="111"/>
                  </a:lnTo>
                  <a:lnTo>
                    <a:pt x="2540" y="100"/>
                  </a:lnTo>
                  <a:lnTo>
                    <a:pt x="2588" y="89"/>
                  </a:lnTo>
                  <a:lnTo>
                    <a:pt x="2637" y="79"/>
                  </a:lnTo>
                  <a:lnTo>
                    <a:pt x="2685" y="70"/>
                  </a:lnTo>
                  <a:lnTo>
                    <a:pt x="2735" y="61"/>
                  </a:lnTo>
                  <a:lnTo>
                    <a:pt x="2784" y="52"/>
                  </a:lnTo>
                  <a:lnTo>
                    <a:pt x="2834" y="45"/>
                  </a:lnTo>
                  <a:lnTo>
                    <a:pt x="2884" y="38"/>
                  </a:lnTo>
                  <a:lnTo>
                    <a:pt x="2935" y="30"/>
                  </a:lnTo>
                  <a:lnTo>
                    <a:pt x="2985" y="24"/>
                  </a:lnTo>
                  <a:lnTo>
                    <a:pt x="3036" y="19"/>
                  </a:lnTo>
                  <a:lnTo>
                    <a:pt x="3087" y="15"/>
                  </a:lnTo>
                  <a:lnTo>
                    <a:pt x="3139" y="11"/>
                  </a:lnTo>
                  <a:lnTo>
                    <a:pt x="3190" y="7"/>
                  </a:lnTo>
                  <a:lnTo>
                    <a:pt x="3242" y="4"/>
                  </a:lnTo>
                  <a:lnTo>
                    <a:pt x="3294" y="2"/>
                  </a:lnTo>
                  <a:lnTo>
                    <a:pt x="3347" y="1"/>
                  </a:lnTo>
                  <a:lnTo>
                    <a:pt x="3400" y="0"/>
                  </a:lnTo>
                  <a:lnTo>
                    <a:pt x="3453" y="0"/>
                  </a:lnTo>
                  <a:lnTo>
                    <a:pt x="3524" y="0"/>
                  </a:lnTo>
                  <a:lnTo>
                    <a:pt x="3593" y="2"/>
                  </a:lnTo>
                  <a:lnTo>
                    <a:pt x="3663" y="5"/>
                  </a:lnTo>
                  <a:lnTo>
                    <a:pt x="3733" y="9"/>
                  </a:lnTo>
                  <a:lnTo>
                    <a:pt x="3800" y="15"/>
                  </a:lnTo>
                  <a:lnTo>
                    <a:pt x="3869" y="21"/>
                  </a:lnTo>
                  <a:lnTo>
                    <a:pt x="3936" y="29"/>
                  </a:lnTo>
                  <a:lnTo>
                    <a:pt x="4002" y="39"/>
                  </a:lnTo>
                  <a:lnTo>
                    <a:pt x="4069" y="49"/>
                  </a:lnTo>
                  <a:lnTo>
                    <a:pt x="4135" y="60"/>
                  </a:lnTo>
                  <a:lnTo>
                    <a:pt x="4200" y="73"/>
                  </a:lnTo>
                  <a:lnTo>
                    <a:pt x="4265" y="86"/>
                  </a:lnTo>
                  <a:lnTo>
                    <a:pt x="4330" y="101"/>
                  </a:lnTo>
                  <a:lnTo>
                    <a:pt x="4393" y="118"/>
                  </a:lnTo>
                  <a:lnTo>
                    <a:pt x="4456" y="135"/>
                  </a:lnTo>
                  <a:lnTo>
                    <a:pt x="4520" y="154"/>
                  </a:lnTo>
                  <a:lnTo>
                    <a:pt x="4581" y="173"/>
                  </a:lnTo>
                  <a:lnTo>
                    <a:pt x="4642" y="194"/>
                  </a:lnTo>
                  <a:lnTo>
                    <a:pt x="4702" y="216"/>
                  </a:lnTo>
                  <a:lnTo>
                    <a:pt x="4761" y="239"/>
                  </a:lnTo>
                  <a:lnTo>
                    <a:pt x="4819" y="262"/>
                  </a:lnTo>
                  <a:lnTo>
                    <a:pt x="4875" y="288"/>
                  </a:lnTo>
                  <a:lnTo>
                    <a:pt x="4931" y="314"/>
                  </a:lnTo>
                  <a:lnTo>
                    <a:pt x="4986" y="341"/>
                  </a:lnTo>
                  <a:lnTo>
                    <a:pt x="5040" y="369"/>
                  </a:lnTo>
                  <a:lnTo>
                    <a:pt x="5092" y="398"/>
                  </a:lnTo>
                  <a:lnTo>
                    <a:pt x="5144" y="428"/>
                  </a:lnTo>
                  <a:lnTo>
                    <a:pt x="5194" y="460"/>
                  </a:lnTo>
                  <a:lnTo>
                    <a:pt x="5244" y="492"/>
                  </a:lnTo>
                  <a:lnTo>
                    <a:pt x="5292" y="526"/>
                  </a:lnTo>
                  <a:lnTo>
                    <a:pt x="5340" y="559"/>
                  </a:lnTo>
                  <a:lnTo>
                    <a:pt x="5386" y="594"/>
                  </a:lnTo>
                  <a:lnTo>
                    <a:pt x="5442" y="640"/>
                  </a:lnTo>
                  <a:lnTo>
                    <a:pt x="5496" y="685"/>
                  </a:lnTo>
                  <a:lnTo>
                    <a:pt x="5548" y="732"/>
                  </a:lnTo>
                  <a:lnTo>
                    <a:pt x="5598" y="780"/>
                  </a:lnTo>
                  <a:lnTo>
                    <a:pt x="5647" y="828"/>
                  </a:lnTo>
                  <a:lnTo>
                    <a:pt x="5693" y="877"/>
                  </a:lnTo>
                  <a:lnTo>
                    <a:pt x="5739" y="926"/>
                  </a:lnTo>
                  <a:lnTo>
                    <a:pt x="5782" y="976"/>
                  </a:lnTo>
                  <a:lnTo>
                    <a:pt x="5824" y="1028"/>
                  </a:lnTo>
                  <a:lnTo>
                    <a:pt x="5863" y="1079"/>
                  </a:lnTo>
                  <a:lnTo>
                    <a:pt x="5901" y="1132"/>
                  </a:lnTo>
                  <a:lnTo>
                    <a:pt x="5937" y="1186"/>
                  </a:lnTo>
                  <a:lnTo>
                    <a:pt x="5971" y="1239"/>
                  </a:lnTo>
                  <a:lnTo>
                    <a:pt x="6004" y="1295"/>
                  </a:lnTo>
                  <a:lnTo>
                    <a:pt x="6034" y="1351"/>
                  </a:lnTo>
                  <a:lnTo>
                    <a:pt x="6063" y="1406"/>
                  </a:lnTo>
                  <a:lnTo>
                    <a:pt x="6090" y="1464"/>
                  </a:lnTo>
                  <a:lnTo>
                    <a:pt x="6116" y="1522"/>
                  </a:lnTo>
                  <a:lnTo>
                    <a:pt x="6139" y="1580"/>
                  </a:lnTo>
                  <a:lnTo>
                    <a:pt x="6161" y="1640"/>
                  </a:lnTo>
                  <a:lnTo>
                    <a:pt x="6180" y="1701"/>
                  </a:lnTo>
                  <a:lnTo>
                    <a:pt x="6200" y="1763"/>
                  </a:lnTo>
                  <a:lnTo>
                    <a:pt x="6216" y="1825"/>
                  </a:lnTo>
                  <a:lnTo>
                    <a:pt x="6231" y="1889"/>
                  </a:lnTo>
                  <a:lnTo>
                    <a:pt x="6243" y="1953"/>
                  </a:lnTo>
                  <a:lnTo>
                    <a:pt x="6255" y="2019"/>
                  </a:lnTo>
                  <a:lnTo>
                    <a:pt x="6264" y="2085"/>
                  </a:lnTo>
                  <a:lnTo>
                    <a:pt x="6272" y="2151"/>
                  </a:lnTo>
                  <a:lnTo>
                    <a:pt x="6278" y="2219"/>
                  </a:lnTo>
                  <a:lnTo>
                    <a:pt x="6282" y="2288"/>
                  </a:lnTo>
                  <a:lnTo>
                    <a:pt x="6285" y="2358"/>
                  </a:lnTo>
                  <a:lnTo>
                    <a:pt x="6286" y="2428"/>
                  </a:lnTo>
                  <a:lnTo>
                    <a:pt x="6285" y="2498"/>
                  </a:lnTo>
                  <a:lnTo>
                    <a:pt x="6282" y="2566"/>
                  </a:lnTo>
                  <a:lnTo>
                    <a:pt x="6278" y="2634"/>
                  </a:lnTo>
                  <a:lnTo>
                    <a:pt x="6272" y="2701"/>
                  </a:lnTo>
                  <a:lnTo>
                    <a:pt x="6264" y="2768"/>
                  </a:lnTo>
                  <a:lnTo>
                    <a:pt x="6255" y="2834"/>
                  </a:lnTo>
                  <a:lnTo>
                    <a:pt x="6244" y="2899"/>
                  </a:lnTo>
                  <a:lnTo>
                    <a:pt x="6232" y="2963"/>
                  </a:lnTo>
                  <a:lnTo>
                    <a:pt x="6217" y="3027"/>
                  </a:lnTo>
                  <a:lnTo>
                    <a:pt x="6201" y="3091"/>
                  </a:lnTo>
                  <a:lnTo>
                    <a:pt x="6182" y="3153"/>
                  </a:lnTo>
                  <a:lnTo>
                    <a:pt x="6163" y="3214"/>
                  </a:lnTo>
                  <a:lnTo>
                    <a:pt x="6142" y="3275"/>
                  </a:lnTo>
                  <a:lnTo>
                    <a:pt x="6119" y="3336"/>
                  </a:lnTo>
                  <a:lnTo>
                    <a:pt x="6094" y="3396"/>
                  </a:lnTo>
                  <a:lnTo>
                    <a:pt x="6067" y="3454"/>
                  </a:lnTo>
                  <a:lnTo>
                    <a:pt x="6040" y="3512"/>
                  </a:lnTo>
                  <a:lnTo>
                    <a:pt x="6010" y="3569"/>
                  </a:lnTo>
                  <a:lnTo>
                    <a:pt x="5978" y="3625"/>
                  </a:lnTo>
                  <a:lnTo>
                    <a:pt x="5946" y="3680"/>
                  </a:lnTo>
                  <a:lnTo>
                    <a:pt x="5912" y="3734"/>
                  </a:lnTo>
                  <a:lnTo>
                    <a:pt x="5876" y="3786"/>
                  </a:lnTo>
                  <a:lnTo>
                    <a:pt x="5839" y="3838"/>
                  </a:lnTo>
                  <a:lnTo>
                    <a:pt x="5799" y="3889"/>
                  </a:lnTo>
                  <a:lnTo>
                    <a:pt x="5759" y="3938"/>
                  </a:lnTo>
                  <a:lnTo>
                    <a:pt x="5718" y="3987"/>
                  </a:lnTo>
                  <a:lnTo>
                    <a:pt x="5673" y="4034"/>
                  </a:lnTo>
                  <a:lnTo>
                    <a:pt x="5629" y="4081"/>
                  </a:lnTo>
                  <a:lnTo>
                    <a:pt x="5582" y="4127"/>
                  </a:lnTo>
                  <a:lnTo>
                    <a:pt x="5534" y="4170"/>
                  </a:lnTo>
                  <a:lnTo>
                    <a:pt x="5484" y="4214"/>
                  </a:lnTo>
                  <a:lnTo>
                    <a:pt x="5433" y="4256"/>
                  </a:lnTo>
                  <a:lnTo>
                    <a:pt x="5404" y="4278"/>
                  </a:lnTo>
                  <a:lnTo>
                    <a:pt x="5374" y="4301"/>
                  </a:lnTo>
                  <a:lnTo>
                    <a:pt x="5345" y="4323"/>
                  </a:lnTo>
                  <a:lnTo>
                    <a:pt x="5315" y="4343"/>
                  </a:lnTo>
                  <a:lnTo>
                    <a:pt x="5283" y="4364"/>
                  </a:lnTo>
                  <a:lnTo>
                    <a:pt x="5253" y="4384"/>
                  </a:lnTo>
                  <a:lnTo>
                    <a:pt x="5222" y="4403"/>
                  </a:lnTo>
                  <a:lnTo>
                    <a:pt x="5189" y="4420"/>
                  </a:lnTo>
                  <a:lnTo>
                    <a:pt x="5157" y="4438"/>
                  </a:lnTo>
                  <a:lnTo>
                    <a:pt x="5125" y="4455"/>
                  </a:lnTo>
                  <a:lnTo>
                    <a:pt x="5091" y="4471"/>
                  </a:lnTo>
                  <a:lnTo>
                    <a:pt x="5058" y="4486"/>
                  </a:lnTo>
                  <a:lnTo>
                    <a:pt x="5024" y="4501"/>
                  </a:lnTo>
                  <a:lnTo>
                    <a:pt x="4989" y="4515"/>
                  </a:lnTo>
                  <a:lnTo>
                    <a:pt x="4955" y="4528"/>
                  </a:lnTo>
                  <a:lnTo>
                    <a:pt x="4920" y="4541"/>
                  </a:lnTo>
                  <a:lnTo>
                    <a:pt x="4884" y="4553"/>
                  </a:lnTo>
                  <a:lnTo>
                    <a:pt x="4849" y="4564"/>
                  </a:lnTo>
                  <a:lnTo>
                    <a:pt x="4813" y="4575"/>
                  </a:lnTo>
                  <a:lnTo>
                    <a:pt x="4777" y="4584"/>
                  </a:lnTo>
                  <a:lnTo>
                    <a:pt x="4741" y="4593"/>
                  </a:lnTo>
                  <a:lnTo>
                    <a:pt x="4704" y="4601"/>
                  </a:lnTo>
                  <a:lnTo>
                    <a:pt x="4668" y="4608"/>
                  </a:lnTo>
                  <a:lnTo>
                    <a:pt x="4632" y="4616"/>
                  </a:lnTo>
                  <a:lnTo>
                    <a:pt x="4594" y="4621"/>
                  </a:lnTo>
                  <a:lnTo>
                    <a:pt x="4558" y="4626"/>
                  </a:lnTo>
                  <a:lnTo>
                    <a:pt x="4521" y="4631"/>
                  </a:lnTo>
                  <a:lnTo>
                    <a:pt x="4483" y="4634"/>
                  </a:lnTo>
                  <a:lnTo>
                    <a:pt x="4446" y="4637"/>
                  </a:lnTo>
                  <a:lnTo>
                    <a:pt x="4409" y="4639"/>
                  </a:lnTo>
                  <a:lnTo>
                    <a:pt x="4370" y="4640"/>
                  </a:lnTo>
                  <a:lnTo>
                    <a:pt x="4333" y="4640"/>
                  </a:lnTo>
                  <a:lnTo>
                    <a:pt x="4289" y="4640"/>
                  </a:lnTo>
                  <a:lnTo>
                    <a:pt x="4247" y="4638"/>
                  </a:lnTo>
                  <a:lnTo>
                    <a:pt x="4206" y="4636"/>
                  </a:lnTo>
                  <a:lnTo>
                    <a:pt x="4167" y="4632"/>
                  </a:lnTo>
                  <a:lnTo>
                    <a:pt x="4129" y="4627"/>
                  </a:lnTo>
                  <a:lnTo>
                    <a:pt x="4091" y="4622"/>
                  </a:lnTo>
                  <a:lnTo>
                    <a:pt x="4056" y="4615"/>
                  </a:lnTo>
                  <a:lnTo>
                    <a:pt x="4022" y="4606"/>
                  </a:lnTo>
                  <a:lnTo>
                    <a:pt x="3989" y="4598"/>
                  </a:lnTo>
                  <a:lnTo>
                    <a:pt x="3958" y="4588"/>
                  </a:lnTo>
                  <a:lnTo>
                    <a:pt x="3928" y="4577"/>
                  </a:lnTo>
                  <a:lnTo>
                    <a:pt x="3898" y="4565"/>
                  </a:lnTo>
                  <a:lnTo>
                    <a:pt x="3871" y="4552"/>
                  </a:lnTo>
                  <a:lnTo>
                    <a:pt x="3845" y="4538"/>
                  </a:lnTo>
                  <a:lnTo>
                    <a:pt x="3821" y="4522"/>
                  </a:lnTo>
                  <a:lnTo>
                    <a:pt x="3797" y="4506"/>
                  </a:lnTo>
                  <a:lnTo>
                    <a:pt x="3774" y="4490"/>
                  </a:lnTo>
                  <a:lnTo>
                    <a:pt x="3754" y="4472"/>
                  </a:lnTo>
                  <a:lnTo>
                    <a:pt x="3734" y="4452"/>
                  </a:lnTo>
                  <a:lnTo>
                    <a:pt x="3716" y="4431"/>
                  </a:lnTo>
                  <a:lnTo>
                    <a:pt x="3698" y="4410"/>
                  </a:lnTo>
                  <a:lnTo>
                    <a:pt x="3682" y="4388"/>
                  </a:lnTo>
                  <a:lnTo>
                    <a:pt x="3668" y="4364"/>
                  </a:lnTo>
                  <a:lnTo>
                    <a:pt x="3655" y="4340"/>
                  </a:lnTo>
                  <a:lnTo>
                    <a:pt x="3643" y="4314"/>
                  </a:lnTo>
                  <a:lnTo>
                    <a:pt x="3633" y="4288"/>
                  </a:lnTo>
                  <a:lnTo>
                    <a:pt x="3624" y="4260"/>
                  </a:lnTo>
                  <a:lnTo>
                    <a:pt x="3616" y="4231"/>
                  </a:lnTo>
                  <a:lnTo>
                    <a:pt x="3608" y="4201"/>
                  </a:lnTo>
                  <a:lnTo>
                    <a:pt x="3603" y="4170"/>
                  </a:lnTo>
                  <a:lnTo>
                    <a:pt x="3599" y="4139"/>
                  </a:lnTo>
                  <a:lnTo>
                    <a:pt x="3596" y="4105"/>
                  </a:lnTo>
                  <a:close/>
                  <a:moveTo>
                    <a:pt x="3720" y="2655"/>
                  </a:moveTo>
                  <a:lnTo>
                    <a:pt x="3716" y="2624"/>
                  </a:lnTo>
                  <a:lnTo>
                    <a:pt x="3711" y="2594"/>
                  </a:lnTo>
                  <a:lnTo>
                    <a:pt x="3704" y="2564"/>
                  </a:lnTo>
                  <a:lnTo>
                    <a:pt x="3698" y="2536"/>
                  </a:lnTo>
                  <a:lnTo>
                    <a:pt x="3690" y="2509"/>
                  </a:lnTo>
                  <a:lnTo>
                    <a:pt x="3682" y="2481"/>
                  </a:lnTo>
                  <a:lnTo>
                    <a:pt x="3673" y="2456"/>
                  </a:lnTo>
                  <a:lnTo>
                    <a:pt x="3663" y="2431"/>
                  </a:lnTo>
                  <a:lnTo>
                    <a:pt x="3653" y="2408"/>
                  </a:lnTo>
                  <a:lnTo>
                    <a:pt x="3641" y="2384"/>
                  </a:lnTo>
                  <a:lnTo>
                    <a:pt x="3629" y="2363"/>
                  </a:lnTo>
                  <a:lnTo>
                    <a:pt x="3615" y="2342"/>
                  </a:lnTo>
                  <a:lnTo>
                    <a:pt x="3600" y="2321"/>
                  </a:lnTo>
                  <a:lnTo>
                    <a:pt x="3586" y="2302"/>
                  </a:lnTo>
                  <a:lnTo>
                    <a:pt x="3570" y="2285"/>
                  </a:lnTo>
                  <a:lnTo>
                    <a:pt x="3553" y="2268"/>
                  </a:lnTo>
                  <a:lnTo>
                    <a:pt x="3536" y="2252"/>
                  </a:lnTo>
                  <a:lnTo>
                    <a:pt x="3518" y="2236"/>
                  </a:lnTo>
                  <a:lnTo>
                    <a:pt x="3498" y="2222"/>
                  </a:lnTo>
                  <a:lnTo>
                    <a:pt x="3479" y="2209"/>
                  </a:lnTo>
                  <a:lnTo>
                    <a:pt x="3459" y="2197"/>
                  </a:lnTo>
                  <a:lnTo>
                    <a:pt x="3438" y="2186"/>
                  </a:lnTo>
                  <a:lnTo>
                    <a:pt x="3416" y="2177"/>
                  </a:lnTo>
                  <a:lnTo>
                    <a:pt x="3393" y="2168"/>
                  </a:lnTo>
                  <a:lnTo>
                    <a:pt x="3370" y="2159"/>
                  </a:lnTo>
                  <a:lnTo>
                    <a:pt x="3346" y="2152"/>
                  </a:lnTo>
                  <a:lnTo>
                    <a:pt x="3322" y="2147"/>
                  </a:lnTo>
                  <a:lnTo>
                    <a:pt x="3295" y="2142"/>
                  </a:lnTo>
                  <a:lnTo>
                    <a:pt x="3270" y="2139"/>
                  </a:lnTo>
                  <a:lnTo>
                    <a:pt x="3243" y="2136"/>
                  </a:lnTo>
                  <a:lnTo>
                    <a:pt x="3216" y="2134"/>
                  </a:lnTo>
                  <a:lnTo>
                    <a:pt x="3187" y="2134"/>
                  </a:lnTo>
                  <a:lnTo>
                    <a:pt x="3166" y="2134"/>
                  </a:lnTo>
                  <a:lnTo>
                    <a:pt x="3144" y="2135"/>
                  </a:lnTo>
                  <a:lnTo>
                    <a:pt x="3123" y="2137"/>
                  </a:lnTo>
                  <a:lnTo>
                    <a:pt x="3102" y="2140"/>
                  </a:lnTo>
                  <a:lnTo>
                    <a:pt x="3081" y="2144"/>
                  </a:lnTo>
                  <a:lnTo>
                    <a:pt x="3061" y="2148"/>
                  </a:lnTo>
                  <a:lnTo>
                    <a:pt x="3041" y="2153"/>
                  </a:lnTo>
                  <a:lnTo>
                    <a:pt x="3020" y="2159"/>
                  </a:lnTo>
                  <a:lnTo>
                    <a:pt x="2999" y="2167"/>
                  </a:lnTo>
                  <a:lnTo>
                    <a:pt x="2980" y="2174"/>
                  </a:lnTo>
                  <a:lnTo>
                    <a:pt x="2960" y="2182"/>
                  </a:lnTo>
                  <a:lnTo>
                    <a:pt x="2941" y="2191"/>
                  </a:lnTo>
                  <a:lnTo>
                    <a:pt x="2921" y="2201"/>
                  </a:lnTo>
                  <a:lnTo>
                    <a:pt x="2901" y="2212"/>
                  </a:lnTo>
                  <a:lnTo>
                    <a:pt x="2882" y="2223"/>
                  </a:lnTo>
                  <a:lnTo>
                    <a:pt x="2864" y="2235"/>
                  </a:lnTo>
                  <a:lnTo>
                    <a:pt x="2845" y="2249"/>
                  </a:lnTo>
                  <a:lnTo>
                    <a:pt x="2826" y="2263"/>
                  </a:lnTo>
                  <a:lnTo>
                    <a:pt x="2807" y="2277"/>
                  </a:lnTo>
                  <a:lnTo>
                    <a:pt x="2789" y="2293"/>
                  </a:lnTo>
                  <a:lnTo>
                    <a:pt x="2771" y="2309"/>
                  </a:lnTo>
                  <a:lnTo>
                    <a:pt x="2753" y="2327"/>
                  </a:lnTo>
                  <a:lnTo>
                    <a:pt x="2735" y="2344"/>
                  </a:lnTo>
                  <a:lnTo>
                    <a:pt x="2718" y="2363"/>
                  </a:lnTo>
                  <a:lnTo>
                    <a:pt x="2700" y="2382"/>
                  </a:lnTo>
                  <a:lnTo>
                    <a:pt x="2682" y="2402"/>
                  </a:lnTo>
                  <a:lnTo>
                    <a:pt x="2665" y="2424"/>
                  </a:lnTo>
                  <a:lnTo>
                    <a:pt x="2649" y="2445"/>
                  </a:lnTo>
                  <a:lnTo>
                    <a:pt x="2632" y="2467"/>
                  </a:lnTo>
                  <a:lnTo>
                    <a:pt x="2615" y="2491"/>
                  </a:lnTo>
                  <a:lnTo>
                    <a:pt x="2598" y="2515"/>
                  </a:lnTo>
                  <a:lnTo>
                    <a:pt x="2582" y="2540"/>
                  </a:lnTo>
                  <a:lnTo>
                    <a:pt x="2566" y="2565"/>
                  </a:lnTo>
                  <a:lnTo>
                    <a:pt x="2550" y="2592"/>
                  </a:lnTo>
                  <a:lnTo>
                    <a:pt x="2535" y="2617"/>
                  </a:lnTo>
                  <a:lnTo>
                    <a:pt x="2521" y="2644"/>
                  </a:lnTo>
                  <a:lnTo>
                    <a:pt x="2506" y="2671"/>
                  </a:lnTo>
                  <a:lnTo>
                    <a:pt x="2493" y="2698"/>
                  </a:lnTo>
                  <a:lnTo>
                    <a:pt x="2480" y="2725"/>
                  </a:lnTo>
                  <a:lnTo>
                    <a:pt x="2467" y="2753"/>
                  </a:lnTo>
                  <a:lnTo>
                    <a:pt x="2456" y="2780"/>
                  </a:lnTo>
                  <a:lnTo>
                    <a:pt x="2444" y="2808"/>
                  </a:lnTo>
                  <a:lnTo>
                    <a:pt x="2433" y="2837"/>
                  </a:lnTo>
                  <a:lnTo>
                    <a:pt x="2423" y="2865"/>
                  </a:lnTo>
                  <a:lnTo>
                    <a:pt x="2412" y="2894"/>
                  </a:lnTo>
                  <a:lnTo>
                    <a:pt x="2403" y="2924"/>
                  </a:lnTo>
                  <a:lnTo>
                    <a:pt x="2394" y="2953"/>
                  </a:lnTo>
                  <a:lnTo>
                    <a:pt x="2386" y="2983"/>
                  </a:lnTo>
                  <a:lnTo>
                    <a:pt x="2378" y="3013"/>
                  </a:lnTo>
                  <a:lnTo>
                    <a:pt x="2370" y="3043"/>
                  </a:lnTo>
                  <a:lnTo>
                    <a:pt x="2363" y="3074"/>
                  </a:lnTo>
                  <a:lnTo>
                    <a:pt x="2357" y="3105"/>
                  </a:lnTo>
                  <a:lnTo>
                    <a:pt x="2351" y="3136"/>
                  </a:lnTo>
                  <a:lnTo>
                    <a:pt x="2346" y="3168"/>
                  </a:lnTo>
                  <a:lnTo>
                    <a:pt x="2341" y="3199"/>
                  </a:lnTo>
                  <a:lnTo>
                    <a:pt x="2337" y="3232"/>
                  </a:lnTo>
                  <a:lnTo>
                    <a:pt x="2333" y="3264"/>
                  </a:lnTo>
                  <a:lnTo>
                    <a:pt x="2330" y="3296"/>
                  </a:lnTo>
                  <a:lnTo>
                    <a:pt x="2327" y="3329"/>
                  </a:lnTo>
                  <a:lnTo>
                    <a:pt x="2325" y="3362"/>
                  </a:lnTo>
                  <a:lnTo>
                    <a:pt x="2323" y="3396"/>
                  </a:lnTo>
                  <a:lnTo>
                    <a:pt x="2322" y="3429"/>
                  </a:lnTo>
                  <a:lnTo>
                    <a:pt x="2321" y="3463"/>
                  </a:lnTo>
                  <a:lnTo>
                    <a:pt x="2321" y="3498"/>
                  </a:lnTo>
                  <a:lnTo>
                    <a:pt x="2321" y="3532"/>
                  </a:lnTo>
                  <a:lnTo>
                    <a:pt x="2322" y="3565"/>
                  </a:lnTo>
                  <a:lnTo>
                    <a:pt x="2325" y="3597"/>
                  </a:lnTo>
                  <a:lnTo>
                    <a:pt x="2328" y="3628"/>
                  </a:lnTo>
                  <a:lnTo>
                    <a:pt x="2332" y="3659"/>
                  </a:lnTo>
                  <a:lnTo>
                    <a:pt x="2337" y="3688"/>
                  </a:lnTo>
                  <a:lnTo>
                    <a:pt x="2343" y="3717"/>
                  </a:lnTo>
                  <a:lnTo>
                    <a:pt x="2350" y="3744"/>
                  </a:lnTo>
                  <a:lnTo>
                    <a:pt x="2357" y="3770"/>
                  </a:lnTo>
                  <a:lnTo>
                    <a:pt x="2366" y="3795"/>
                  </a:lnTo>
                  <a:lnTo>
                    <a:pt x="2375" y="3820"/>
                  </a:lnTo>
                  <a:lnTo>
                    <a:pt x="2386" y="3843"/>
                  </a:lnTo>
                  <a:lnTo>
                    <a:pt x="2397" y="3866"/>
                  </a:lnTo>
                  <a:lnTo>
                    <a:pt x="2409" y="3888"/>
                  </a:lnTo>
                  <a:lnTo>
                    <a:pt x="2424" y="3908"/>
                  </a:lnTo>
                  <a:lnTo>
                    <a:pt x="2438" y="3927"/>
                  </a:lnTo>
                  <a:lnTo>
                    <a:pt x="2452" y="3946"/>
                  </a:lnTo>
                  <a:lnTo>
                    <a:pt x="2468" y="3964"/>
                  </a:lnTo>
                  <a:lnTo>
                    <a:pt x="2484" y="3979"/>
                  </a:lnTo>
                  <a:lnTo>
                    <a:pt x="2501" y="3994"/>
                  </a:lnTo>
                  <a:lnTo>
                    <a:pt x="2520" y="4008"/>
                  </a:lnTo>
                  <a:lnTo>
                    <a:pt x="2538" y="4020"/>
                  </a:lnTo>
                  <a:lnTo>
                    <a:pt x="2557" y="4031"/>
                  </a:lnTo>
                  <a:lnTo>
                    <a:pt x="2577" y="4042"/>
                  </a:lnTo>
                  <a:lnTo>
                    <a:pt x="2598" y="4051"/>
                  </a:lnTo>
                  <a:lnTo>
                    <a:pt x="2620" y="4058"/>
                  </a:lnTo>
                  <a:lnTo>
                    <a:pt x="2642" y="4065"/>
                  </a:lnTo>
                  <a:lnTo>
                    <a:pt x="2665" y="4070"/>
                  </a:lnTo>
                  <a:lnTo>
                    <a:pt x="2688" y="4074"/>
                  </a:lnTo>
                  <a:lnTo>
                    <a:pt x="2712" y="4077"/>
                  </a:lnTo>
                  <a:lnTo>
                    <a:pt x="2738" y="4079"/>
                  </a:lnTo>
                  <a:lnTo>
                    <a:pt x="2764" y="4079"/>
                  </a:lnTo>
                  <a:lnTo>
                    <a:pt x="2798" y="4078"/>
                  </a:lnTo>
                  <a:lnTo>
                    <a:pt x="2833" y="4076"/>
                  </a:lnTo>
                  <a:lnTo>
                    <a:pt x="2866" y="4072"/>
                  </a:lnTo>
                  <a:lnTo>
                    <a:pt x="2899" y="4067"/>
                  </a:lnTo>
                  <a:lnTo>
                    <a:pt x="2932" y="4060"/>
                  </a:lnTo>
                  <a:lnTo>
                    <a:pt x="2964" y="4052"/>
                  </a:lnTo>
                  <a:lnTo>
                    <a:pt x="2995" y="4042"/>
                  </a:lnTo>
                  <a:lnTo>
                    <a:pt x="3027" y="4029"/>
                  </a:lnTo>
                  <a:lnTo>
                    <a:pt x="3057" y="4016"/>
                  </a:lnTo>
                  <a:lnTo>
                    <a:pt x="3087" y="4002"/>
                  </a:lnTo>
                  <a:lnTo>
                    <a:pt x="3117" y="3986"/>
                  </a:lnTo>
                  <a:lnTo>
                    <a:pt x="3146" y="3968"/>
                  </a:lnTo>
                  <a:lnTo>
                    <a:pt x="3174" y="3948"/>
                  </a:lnTo>
                  <a:lnTo>
                    <a:pt x="3202" y="3928"/>
                  </a:lnTo>
                  <a:lnTo>
                    <a:pt x="3230" y="3906"/>
                  </a:lnTo>
                  <a:lnTo>
                    <a:pt x="3257" y="3882"/>
                  </a:lnTo>
                  <a:lnTo>
                    <a:pt x="3282" y="3857"/>
                  </a:lnTo>
                  <a:lnTo>
                    <a:pt x="3307" y="3831"/>
                  </a:lnTo>
                  <a:lnTo>
                    <a:pt x="3332" y="3804"/>
                  </a:lnTo>
                  <a:lnTo>
                    <a:pt x="3355" y="3775"/>
                  </a:lnTo>
                  <a:lnTo>
                    <a:pt x="3377" y="3746"/>
                  </a:lnTo>
                  <a:lnTo>
                    <a:pt x="3397" y="3716"/>
                  </a:lnTo>
                  <a:lnTo>
                    <a:pt x="3418" y="3684"/>
                  </a:lnTo>
                  <a:lnTo>
                    <a:pt x="3437" y="3652"/>
                  </a:lnTo>
                  <a:lnTo>
                    <a:pt x="3454" y="3617"/>
                  </a:lnTo>
                  <a:lnTo>
                    <a:pt x="3471" y="3583"/>
                  </a:lnTo>
                  <a:lnTo>
                    <a:pt x="3486" y="3547"/>
                  </a:lnTo>
                  <a:lnTo>
                    <a:pt x="3501" y="3511"/>
                  </a:lnTo>
                  <a:lnTo>
                    <a:pt x="3516" y="3474"/>
                  </a:lnTo>
                  <a:lnTo>
                    <a:pt x="3528" y="3434"/>
                  </a:lnTo>
                  <a:lnTo>
                    <a:pt x="3540" y="3395"/>
                  </a:lnTo>
                  <a:lnTo>
                    <a:pt x="3550" y="3354"/>
                  </a:lnTo>
                  <a:lnTo>
                    <a:pt x="3720" y="265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1"/>
            <p:cNvSpPr>
              <a:spLocks noEditPoints="1"/>
            </p:cNvSpPr>
            <p:nvPr/>
          </p:nvSpPr>
          <p:spPr bwMode="auto">
            <a:xfrm>
              <a:off x="3147" y="1369"/>
              <a:ext cx="242" cy="232"/>
            </a:xfrm>
            <a:custGeom>
              <a:avLst/>
              <a:gdLst>
                <a:gd name="T0" fmla="*/ 121 w 6285"/>
                <a:gd name="T1" fmla="*/ 174 h 6039"/>
                <a:gd name="T2" fmla="*/ 97 w 6285"/>
                <a:gd name="T3" fmla="*/ 178 h 6039"/>
                <a:gd name="T4" fmla="*/ 78 w 6285"/>
                <a:gd name="T5" fmla="*/ 173 h 6039"/>
                <a:gd name="T6" fmla="*/ 65 w 6285"/>
                <a:gd name="T7" fmla="*/ 161 h 6039"/>
                <a:gd name="T8" fmla="*/ 59 w 6285"/>
                <a:gd name="T9" fmla="*/ 143 h 6039"/>
                <a:gd name="T10" fmla="*/ 60 w 6285"/>
                <a:gd name="T11" fmla="*/ 114 h 6039"/>
                <a:gd name="T12" fmla="*/ 73 w 6285"/>
                <a:gd name="T13" fmla="*/ 86 h 6039"/>
                <a:gd name="T14" fmla="*/ 95 w 6285"/>
                <a:gd name="T15" fmla="*/ 67 h 6039"/>
                <a:gd name="T16" fmla="*/ 122 w 6285"/>
                <a:gd name="T17" fmla="*/ 61 h 6039"/>
                <a:gd name="T18" fmla="*/ 141 w 6285"/>
                <a:gd name="T19" fmla="*/ 66 h 6039"/>
                <a:gd name="T20" fmla="*/ 164 w 6285"/>
                <a:gd name="T21" fmla="*/ 144 h 6039"/>
                <a:gd name="T22" fmla="*/ 166 w 6285"/>
                <a:gd name="T23" fmla="*/ 153 h 6039"/>
                <a:gd name="T24" fmla="*/ 178 w 6285"/>
                <a:gd name="T25" fmla="*/ 154 h 6039"/>
                <a:gd name="T26" fmla="*/ 195 w 6285"/>
                <a:gd name="T27" fmla="*/ 145 h 6039"/>
                <a:gd name="T28" fmla="*/ 209 w 6285"/>
                <a:gd name="T29" fmla="*/ 125 h 6039"/>
                <a:gd name="T30" fmla="*/ 216 w 6285"/>
                <a:gd name="T31" fmla="*/ 100 h 6039"/>
                <a:gd name="T32" fmla="*/ 211 w 6285"/>
                <a:gd name="T33" fmla="*/ 69 h 6039"/>
                <a:gd name="T34" fmla="*/ 193 w 6285"/>
                <a:gd name="T35" fmla="*/ 43 h 6039"/>
                <a:gd name="T36" fmla="*/ 162 w 6285"/>
                <a:gd name="T37" fmla="*/ 28 h 6039"/>
                <a:gd name="T38" fmla="*/ 123 w 6285"/>
                <a:gd name="T39" fmla="*/ 24 h 6039"/>
                <a:gd name="T40" fmla="*/ 86 w 6285"/>
                <a:gd name="T41" fmla="*/ 33 h 6039"/>
                <a:gd name="T42" fmla="*/ 59 w 6285"/>
                <a:gd name="T43" fmla="*/ 50 h 6039"/>
                <a:gd name="T44" fmla="*/ 42 w 6285"/>
                <a:gd name="T45" fmla="*/ 70 h 6039"/>
                <a:gd name="T46" fmla="*/ 31 w 6285"/>
                <a:gd name="T47" fmla="*/ 94 h 6039"/>
                <a:gd name="T48" fmla="*/ 27 w 6285"/>
                <a:gd name="T49" fmla="*/ 121 h 6039"/>
                <a:gd name="T50" fmla="*/ 33 w 6285"/>
                <a:gd name="T51" fmla="*/ 159 h 6039"/>
                <a:gd name="T52" fmla="*/ 56 w 6285"/>
                <a:gd name="T53" fmla="*/ 188 h 6039"/>
                <a:gd name="T54" fmla="*/ 92 w 6285"/>
                <a:gd name="T55" fmla="*/ 205 h 6039"/>
                <a:gd name="T56" fmla="*/ 138 w 6285"/>
                <a:gd name="T57" fmla="*/ 208 h 6039"/>
                <a:gd name="T58" fmla="*/ 182 w 6285"/>
                <a:gd name="T59" fmla="*/ 195 h 6039"/>
                <a:gd name="T60" fmla="*/ 188 w 6285"/>
                <a:gd name="T61" fmla="*/ 217 h 6039"/>
                <a:gd name="T62" fmla="*/ 137 w 6285"/>
                <a:gd name="T63" fmla="*/ 231 h 6039"/>
                <a:gd name="T64" fmla="*/ 85 w 6285"/>
                <a:gd name="T65" fmla="*/ 228 h 6039"/>
                <a:gd name="T66" fmla="*/ 42 w 6285"/>
                <a:gd name="T67" fmla="*/ 209 h 6039"/>
                <a:gd name="T68" fmla="*/ 21 w 6285"/>
                <a:gd name="T69" fmla="*/ 189 h 6039"/>
                <a:gd name="T70" fmla="*/ 8 w 6285"/>
                <a:gd name="T71" fmla="*/ 167 h 6039"/>
                <a:gd name="T72" fmla="*/ 1 w 6285"/>
                <a:gd name="T73" fmla="*/ 142 h 6039"/>
                <a:gd name="T74" fmla="*/ 1 w 6285"/>
                <a:gd name="T75" fmla="*/ 106 h 6039"/>
                <a:gd name="T76" fmla="*/ 16 w 6285"/>
                <a:gd name="T77" fmla="*/ 63 h 6039"/>
                <a:gd name="T78" fmla="*/ 41 w 6285"/>
                <a:gd name="T79" fmla="*/ 33 h 6039"/>
                <a:gd name="T80" fmla="*/ 68 w 6285"/>
                <a:gd name="T81" fmla="*/ 15 h 6039"/>
                <a:gd name="T82" fmla="*/ 100 w 6285"/>
                <a:gd name="T83" fmla="*/ 3 h 6039"/>
                <a:gd name="T84" fmla="*/ 136 w 6285"/>
                <a:gd name="T85" fmla="*/ 0 h 6039"/>
                <a:gd name="T86" fmla="*/ 181 w 6285"/>
                <a:gd name="T87" fmla="*/ 8 h 6039"/>
                <a:gd name="T88" fmla="*/ 217 w 6285"/>
                <a:gd name="T89" fmla="*/ 32 h 6039"/>
                <a:gd name="T90" fmla="*/ 239 w 6285"/>
                <a:gd name="T91" fmla="*/ 70 h 6039"/>
                <a:gd name="T92" fmla="*/ 239 w 6285"/>
                <a:gd name="T93" fmla="*/ 116 h 6039"/>
                <a:gd name="T94" fmla="*/ 218 w 6285"/>
                <a:gd name="T95" fmla="*/ 155 h 6039"/>
                <a:gd name="T96" fmla="*/ 193 w 6285"/>
                <a:gd name="T97" fmla="*/ 173 h 6039"/>
                <a:gd name="T98" fmla="*/ 168 w 6285"/>
                <a:gd name="T99" fmla="*/ 178 h 6039"/>
                <a:gd name="T100" fmla="*/ 145 w 6285"/>
                <a:gd name="T101" fmla="*/ 172 h 6039"/>
                <a:gd name="T102" fmla="*/ 143 w 6285"/>
                <a:gd name="T103" fmla="*/ 100 h 6039"/>
                <a:gd name="T104" fmla="*/ 134 w 6285"/>
                <a:gd name="T105" fmla="*/ 85 h 6039"/>
                <a:gd name="T106" fmla="*/ 118 w 6285"/>
                <a:gd name="T107" fmla="*/ 83 h 6039"/>
                <a:gd name="T108" fmla="*/ 105 w 6285"/>
                <a:gd name="T109" fmla="*/ 91 h 6039"/>
                <a:gd name="T110" fmla="*/ 94 w 6285"/>
                <a:gd name="T111" fmla="*/ 108 h 6039"/>
                <a:gd name="T112" fmla="*/ 89 w 6285"/>
                <a:gd name="T113" fmla="*/ 129 h 6039"/>
                <a:gd name="T114" fmla="*/ 93 w 6285"/>
                <a:gd name="T115" fmla="*/ 149 h 6039"/>
                <a:gd name="T116" fmla="*/ 106 w 6285"/>
                <a:gd name="T117" fmla="*/ 157 h 6039"/>
                <a:gd name="T118" fmla="*/ 127 w 6285"/>
                <a:gd name="T119" fmla="*/ 147 h 60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285" h="6039">
                  <a:moveTo>
                    <a:pt x="3596" y="4105"/>
                  </a:moveTo>
                  <a:lnTo>
                    <a:pt x="3572" y="4139"/>
                  </a:lnTo>
                  <a:lnTo>
                    <a:pt x="3548" y="4172"/>
                  </a:lnTo>
                  <a:lnTo>
                    <a:pt x="3524" y="4204"/>
                  </a:lnTo>
                  <a:lnTo>
                    <a:pt x="3499" y="4233"/>
                  </a:lnTo>
                  <a:lnTo>
                    <a:pt x="3474" y="4262"/>
                  </a:lnTo>
                  <a:lnTo>
                    <a:pt x="3449" y="4291"/>
                  </a:lnTo>
                  <a:lnTo>
                    <a:pt x="3423" y="4317"/>
                  </a:lnTo>
                  <a:lnTo>
                    <a:pt x="3397" y="4343"/>
                  </a:lnTo>
                  <a:lnTo>
                    <a:pt x="3370" y="4368"/>
                  </a:lnTo>
                  <a:lnTo>
                    <a:pt x="3344" y="4391"/>
                  </a:lnTo>
                  <a:lnTo>
                    <a:pt x="3316" y="4413"/>
                  </a:lnTo>
                  <a:lnTo>
                    <a:pt x="3288" y="4435"/>
                  </a:lnTo>
                  <a:lnTo>
                    <a:pt x="3260" y="4455"/>
                  </a:lnTo>
                  <a:lnTo>
                    <a:pt x="3232" y="4473"/>
                  </a:lnTo>
                  <a:lnTo>
                    <a:pt x="3203" y="4490"/>
                  </a:lnTo>
                  <a:lnTo>
                    <a:pt x="3174" y="4507"/>
                  </a:lnTo>
                  <a:lnTo>
                    <a:pt x="3144" y="4523"/>
                  </a:lnTo>
                  <a:lnTo>
                    <a:pt x="3114" y="4537"/>
                  </a:lnTo>
                  <a:lnTo>
                    <a:pt x="3083" y="4550"/>
                  </a:lnTo>
                  <a:lnTo>
                    <a:pt x="3051" y="4562"/>
                  </a:lnTo>
                  <a:lnTo>
                    <a:pt x="3019" y="4574"/>
                  </a:lnTo>
                  <a:lnTo>
                    <a:pt x="2985" y="4584"/>
                  </a:lnTo>
                  <a:lnTo>
                    <a:pt x="2951" y="4593"/>
                  </a:lnTo>
                  <a:lnTo>
                    <a:pt x="2917" y="4602"/>
                  </a:lnTo>
                  <a:lnTo>
                    <a:pt x="2881" y="4610"/>
                  </a:lnTo>
                  <a:lnTo>
                    <a:pt x="2845" y="4616"/>
                  </a:lnTo>
                  <a:lnTo>
                    <a:pt x="2808" y="4622"/>
                  </a:lnTo>
                  <a:lnTo>
                    <a:pt x="2770" y="4626"/>
                  </a:lnTo>
                  <a:lnTo>
                    <a:pt x="2732" y="4629"/>
                  </a:lnTo>
                  <a:lnTo>
                    <a:pt x="2693" y="4632"/>
                  </a:lnTo>
                  <a:lnTo>
                    <a:pt x="2653" y="4633"/>
                  </a:lnTo>
                  <a:lnTo>
                    <a:pt x="2614" y="4634"/>
                  </a:lnTo>
                  <a:lnTo>
                    <a:pt x="2579" y="4633"/>
                  </a:lnTo>
                  <a:lnTo>
                    <a:pt x="2546" y="4633"/>
                  </a:lnTo>
                  <a:lnTo>
                    <a:pt x="2514" y="4631"/>
                  </a:lnTo>
                  <a:lnTo>
                    <a:pt x="2481" y="4629"/>
                  </a:lnTo>
                  <a:lnTo>
                    <a:pt x="2449" y="4627"/>
                  </a:lnTo>
                  <a:lnTo>
                    <a:pt x="2419" y="4624"/>
                  </a:lnTo>
                  <a:lnTo>
                    <a:pt x="2387" y="4620"/>
                  </a:lnTo>
                  <a:lnTo>
                    <a:pt x="2358" y="4616"/>
                  </a:lnTo>
                  <a:lnTo>
                    <a:pt x="2328" y="4611"/>
                  </a:lnTo>
                  <a:lnTo>
                    <a:pt x="2298" y="4606"/>
                  </a:lnTo>
                  <a:lnTo>
                    <a:pt x="2270" y="4600"/>
                  </a:lnTo>
                  <a:lnTo>
                    <a:pt x="2242" y="4592"/>
                  </a:lnTo>
                  <a:lnTo>
                    <a:pt x="2215" y="4585"/>
                  </a:lnTo>
                  <a:lnTo>
                    <a:pt x="2187" y="4578"/>
                  </a:lnTo>
                  <a:lnTo>
                    <a:pt x="2161" y="4569"/>
                  </a:lnTo>
                  <a:lnTo>
                    <a:pt x="2135" y="4561"/>
                  </a:lnTo>
                  <a:lnTo>
                    <a:pt x="2109" y="4552"/>
                  </a:lnTo>
                  <a:lnTo>
                    <a:pt x="2084" y="4542"/>
                  </a:lnTo>
                  <a:lnTo>
                    <a:pt x="2060" y="4531"/>
                  </a:lnTo>
                  <a:lnTo>
                    <a:pt x="2037" y="4520"/>
                  </a:lnTo>
                  <a:lnTo>
                    <a:pt x="2013" y="4508"/>
                  </a:lnTo>
                  <a:lnTo>
                    <a:pt x="1990" y="4496"/>
                  </a:lnTo>
                  <a:lnTo>
                    <a:pt x="1968" y="4483"/>
                  </a:lnTo>
                  <a:lnTo>
                    <a:pt x="1946" y="4470"/>
                  </a:lnTo>
                  <a:lnTo>
                    <a:pt x="1925" y="4456"/>
                  </a:lnTo>
                  <a:lnTo>
                    <a:pt x="1903" y="4442"/>
                  </a:lnTo>
                  <a:lnTo>
                    <a:pt x="1883" y="4426"/>
                  </a:lnTo>
                  <a:lnTo>
                    <a:pt x="1863" y="4410"/>
                  </a:lnTo>
                  <a:lnTo>
                    <a:pt x="1844" y="4394"/>
                  </a:lnTo>
                  <a:lnTo>
                    <a:pt x="1826" y="4377"/>
                  </a:lnTo>
                  <a:lnTo>
                    <a:pt x="1807" y="4360"/>
                  </a:lnTo>
                  <a:lnTo>
                    <a:pt x="1789" y="4341"/>
                  </a:lnTo>
                  <a:lnTo>
                    <a:pt x="1772" y="4323"/>
                  </a:lnTo>
                  <a:lnTo>
                    <a:pt x="1756" y="4304"/>
                  </a:lnTo>
                  <a:lnTo>
                    <a:pt x="1740" y="4285"/>
                  </a:lnTo>
                  <a:lnTo>
                    <a:pt x="1724" y="4264"/>
                  </a:lnTo>
                  <a:lnTo>
                    <a:pt x="1708" y="4244"/>
                  </a:lnTo>
                  <a:lnTo>
                    <a:pt x="1694" y="4222"/>
                  </a:lnTo>
                  <a:lnTo>
                    <a:pt x="1680" y="4201"/>
                  </a:lnTo>
                  <a:lnTo>
                    <a:pt x="1667" y="4178"/>
                  </a:lnTo>
                  <a:lnTo>
                    <a:pt x="1654" y="4155"/>
                  </a:lnTo>
                  <a:lnTo>
                    <a:pt x="1642" y="4132"/>
                  </a:lnTo>
                  <a:lnTo>
                    <a:pt x="1630" y="4109"/>
                  </a:lnTo>
                  <a:lnTo>
                    <a:pt x="1619" y="4083"/>
                  </a:lnTo>
                  <a:lnTo>
                    <a:pt x="1608" y="4059"/>
                  </a:lnTo>
                  <a:lnTo>
                    <a:pt x="1598" y="4033"/>
                  </a:lnTo>
                  <a:lnTo>
                    <a:pt x="1588" y="4007"/>
                  </a:lnTo>
                  <a:lnTo>
                    <a:pt x="1579" y="3980"/>
                  </a:lnTo>
                  <a:lnTo>
                    <a:pt x="1571" y="3953"/>
                  </a:lnTo>
                  <a:lnTo>
                    <a:pt x="1563" y="3925"/>
                  </a:lnTo>
                  <a:lnTo>
                    <a:pt x="1556" y="3897"/>
                  </a:lnTo>
                  <a:lnTo>
                    <a:pt x="1549" y="3869"/>
                  </a:lnTo>
                  <a:lnTo>
                    <a:pt x="1543" y="3839"/>
                  </a:lnTo>
                  <a:lnTo>
                    <a:pt x="1537" y="3809"/>
                  </a:lnTo>
                  <a:lnTo>
                    <a:pt x="1532" y="3778"/>
                  </a:lnTo>
                  <a:lnTo>
                    <a:pt x="1527" y="3748"/>
                  </a:lnTo>
                  <a:lnTo>
                    <a:pt x="1523" y="3717"/>
                  </a:lnTo>
                  <a:lnTo>
                    <a:pt x="1520" y="3684"/>
                  </a:lnTo>
                  <a:lnTo>
                    <a:pt x="1517" y="3652"/>
                  </a:lnTo>
                  <a:lnTo>
                    <a:pt x="1514" y="3619"/>
                  </a:lnTo>
                  <a:lnTo>
                    <a:pt x="1513" y="3585"/>
                  </a:lnTo>
                  <a:lnTo>
                    <a:pt x="1510" y="3551"/>
                  </a:lnTo>
                  <a:lnTo>
                    <a:pt x="1509" y="3516"/>
                  </a:lnTo>
                  <a:lnTo>
                    <a:pt x="1509" y="3481"/>
                  </a:lnTo>
                  <a:lnTo>
                    <a:pt x="1510" y="3431"/>
                  </a:lnTo>
                  <a:lnTo>
                    <a:pt x="1511" y="3382"/>
                  </a:lnTo>
                  <a:lnTo>
                    <a:pt x="1514" y="3332"/>
                  </a:lnTo>
                  <a:lnTo>
                    <a:pt x="1517" y="3283"/>
                  </a:lnTo>
                  <a:lnTo>
                    <a:pt x="1521" y="3236"/>
                  </a:lnTo>
                  <a:lnTo>
                    <a:pt x="1526" y="3188"/>
                  </a:lnTo>
                  <a:lnTo>
                    <a:pt x="1532" y="3141"/>
                  </a:lnTo>
                  <a:lnTo>
                    <a:pt x="1539" y="3094"/>
                  </a:lnTo>
                  <a:lnTo>
                    <a:pt x="1547" y="3049"/>
                  </a:lnTo>
                  <a:lnTo>
                    <a:pt x="1556" y="3003"/>
                  </a:lnTo>
                  <a:lnTo>
                    <a:pt x="1565" y="2958"/>
                  </a:lnTo>
                  <a:lnTo>
                    <a:pt x="1576" y="2914"/>
                  </a:lnTo>
                  <a:lnTo>
                    <a:pt x="1587" y="2870"/>
                  </a:lnTo>
                  <a:lnTo>
                    <a:pt x="1599" y="2827"/>
                  </a:lnTo>
                  <a:lnTo>
                    <a:pt x="1613" y="2783"/>
                  </a:lnTo>
                  <a:lnTo>
                    <a:pt x="1628" y="2741"/>
                  </a:lnTo>
                  <a:lnTo>
                    <a:pt x="1643" y="2699"/>
                  </a:lnTo>
                  <a:lnTo>
                    <a:pt x="1659" y="2658"/>
                  </a:lnTo>
                  <a:lnTo>
                    <a:pt x="1675" y="2617"/>
                  </a:lnTo>
                  <a:lnTo>
                    <a:pt x="1693" y="2577"/>
                  </a:lnTo>
                  <a:lnTo>
                    <a:pt x="1713" y="2537"/>
                  </a:lnTo>
                  <a:lnTo>
                    <a:pt x="1732" y="2498"/>
                  </a:lnTo>
                  <a:lnTo>
                    <a:pt x="1753" y="2458"/>
                  </a:lnTo>
                  <a:lnTo>
                    <a:pt x="1774" y="2420"/>
                  </a:lnTo>
                  <a:lnTo>
                    <a:pt x="1797" y="2382"/>
                  </a:lnTo>
                  <a:lnTo>
                    <a:pt x="1821" y="2345"/>
                  </a:lnTo>
                  <a:lnTo>
                    <a:pt x="1845" y="2309"/>
                  </a:lnTo>
                  <a:lnTo>
                    <a:pt x="1870" y="2272"/>
                  </a:lnTo>
                  <a:lnTo>
                    <a:pt x="1896" y="2237"/>
                  </a:lnTo>
                  <a:lnTo>
                    <a:pt x="1924" y="2201"/>
                  </a:lnTo>
                  <a:lnTo>
                    <a:pt x="1952" y="2167"/>
                  </a:lnTo>
                  <a:lnTo>
                    <a:pt x="1980" y="2132"/>
                  </a:lnTo>
                  <a:lnTo>
                    <a:pt x="2011" y="2099"/>
                  </a:lnTo>
                  <a:lnTo>
                    <a:pt x="2041" y="2067"/>
                  </a:lnTo>
                  <a:lnTo>
                    <a:pt x="2071" y="2035"/>
                  </a:lnTo>
                  <a:lnTo>
                    <a:pt x="2102" y="2005"/>
                  </a:lnTo>
                  <a:lnTo>
                    <a:pt x="2134" y="1975"/>
                  </a:lnTo>
                  <a:lnTo>
                    <a:pt x="2165" y="1947"/>
                  </a:lnTo>
                  <a:lnTo>
                    <a:pt x="2197" y="1920"/>
                  </a:lnTo>
                  <a:lnTo>
                    <a:pt x="2231" y="1893"/>
                  </a:lnTo>
                  <a:lnTo>
                    <a:pt x="2264" y="1868"/>
                  </a:lnTo>
                  <a:lnTo>
                    <a:pt x="2297" y="1845"/>
                  </a:lnTo>
                  <a:lnTo>
                    <a:pt x="2332" y="1822"/>
                  </a:lnTo>
                  <a:lnTo>
                    <a:pt x="2366" y="1800"/>
                  </a:lnTo>
                  <a:lnTo>
                    <a:pt x="2400" y="1779"/>
                  </a:lnTo>
                  <a:lnTo>
                    <a:pt x="2436" y="1760"/>
                  </a:lnTo>
                  <a:lnTo>
                    <a:pt x="2472" y="1741"/>
                  </a:lnTo>
                  <a:lnTo>
                    <a:pt x="2509" y="1723"/>
                  </a:lnTo>
                  <a:lnTo>
                    <a:pt x="2545" y="1707"/>
                  </a:lnTo>
                  <a:lnTo>
                    <a:pt x="2581" y="1691"/>
                  </a:lnTo>
                  <a:lnTo>
                    <a:pt x="2619" y="1677"/>
                  </a:lnTo>
                  <a:lnTo>
                    <a:pt x="2657" y="1664"/>
                  </a:lnTo>
                  <a:lnTo>
                    <a:pt x="2695" y="1651"/>
                  </a:lnTo>
                  <a:lnTo>
                    <a:pt x="2734" y="1640"/>
                  </a:lnTo>
                  <a:lnTo>
                    <a:pt x="2773" y="1630"/>
                  </a:lnTo>
                  <a:lnTo>
                    <a:pt x="2813" y="1621"/>
                  </a:lnTo>
                  <a:lnTo>
                    <a:pt x="2853" y="1613"/>
                  </a:lnTo>
                  <a:lnTo>
                    <a:pt x="2893" y="1606"/>
                  </a:lnTo>
                  <a:lnTo>
                    <a:pt x="2935" y="1601"/>
                  </a:lnTo>
                  <a:lnTo>
                    <a:pt x="2976" y="1596"/>
                  </a:lnTo>
                  <a:lnTo>
                    <a:pt x="3018" y="1592"/>
                  </a:lnTo>
                  <a:lnTo>
                    <a:pt x="3060" y="1590"/>
                  </a:lnTo>
                  <a:lnTo>
                    <a:pt x="3102" y="1588"/>
                  </a:lnTo>
                  <a:lnTo>
                    <a:pt x="3146" y="1587"/>
                  </a:lnTo>
                  <a:lnTo>
                    <a:pt x="3177" y="1588"/>
                  </a:lnTo>
                  <a:lnTo>
                    <a:pt x="3209" y="1589"/>
                  </a:lnTo>
                  <a:lnTo>
                    <a:pt x="3240" y="1591"/>
                  </a:lnTo>
                  <a:lnTo>
                    <a:pt x="3270" y="1594"/>
                  </a:lnTo>
                  <a:lnTo>
                    <a:pt x="3299" y="1597"/>
                  </a:lnTo>
                  <a:lnTo>
                    <a:pt x="3329" y="1602"/>
                  </a:lnTo>
                  <a:lnTo>
                    <a:pt x="3358" y="1607"/>
                  </a:lnTo>
                  <a:lnTo>
                    <a:pt x="3386" y="1613"/>
                  </a:lnTo>
                  <a:lnTo>
                    <a:pt x="3414" y="1619"/>
                  </a:lnTo>
                  <a:lnTo>
                    <a:pt x="3441" y="1627"/>
                  </a:lnTo>
                  <a:lnTo>
                    <a:pt x="3467" y="1635"/>
                  </a:lnTo>
                  <a:lnTo>
                    <a:pt x="3493" y="1644"/>
                  </a:lnTo>
                  <a:lnTo>
                    <a:pt x="3519" y="1655"/>
                  </a:lnTo>
                  <a:lnTo>
                    <a:pt x="3544" y="1665"/>
                  </a:lnTo>
                  <a:lnTo>
                    <a:pt x="3568" y="1677"/>
                  </a:lnTo>
                  <a:lnTo>
                    <a:pt x="3592" y="1689"/>
                  </a:lnTo>
                  <a:lnTo>
                    <a:pt x="3616" y="1702"/>
                  </a:lnTo>
                  <a:lnTo>
                    <a:pt x="3639" y="1716"/>
                  </a:lnTo>
                  <a:lnTo>
                    <a:pt x="3661" y="1730"/>
                  </a:lnTo>
                  <a:lnTo>
                    <a:pt x="3683" y="1747"/>
                  </a:lnTo>
                  <a:lnTo>
                    <a:pt x="3705" y="1763"/>
                  </a:lnTo>
                  <a:lnTo>
                    <a:pt x="3726" y="1780"/>
                  </a:lnTo>
                  <a:lnTo>
                    <a:pt x="3746" y="1798"/>
                  </a:lnTo>
                  <a:lnTo>
                    <a:pt x="3766" y="1817"/>
                  </a:lnTo>
                  <a:lnTo>
                    <a:pt x="3786" y="1837"/>
                  </a:lnTo>
                  <a:lnTo>
                    <a:pt x="3805" y="1857"/>
                  </a:lnTo>
                  <a:lnTo>
                    <a:pt x="3824" y="1878"/>
                  </a:lnTo>
                  <a:lnTo>
                    <a:pt x="3842" y="1901"/>
                  </a:lnTo>
                  <a:lnTo>
                    <a:pt x="3859" y="1924"/>
                  </a:lnTo>
                  <a:lnTo>
                    <a:pt x="3876" y="1947"/>
                  </a:lnTo>
                  <a:lnTo>
                    <a:pt x="3892" y="1972"/>
                  </a:lnTo>
                  <a:lnTo>
                    <a:pt x="3909" y="1998"/>
                  </a:lnTo>
                  <a:lnTo>
                    <a:pt x="4082" y="1691"/>
                  </a:lnTo>
                  <a:lnTo>
                    <a:pt x="4769" y="1691"/>
                  </a:lnTo>
                  <a:lnTo>
                    <a:pt x="4259" y="3728"/>
                  </a:lnTo>
                  <a:lnTo>
                    <a:pt x="4258" y="3737"/>
                  </a:lnTo>
                  <a:lnTo>
                    <a:pt x="4256" y="3749"/>
                  </a:lnTo>
                  <a:lnTo>
                    <a:pt x="4251" y="3776"/>
                  </a:lnTo>
                  <a:lnTo>
                    <a:pt x="4248" y="3801"/>
                  </a:lnTo>
                  <a:lnTo>
                    <a:pt x="4246" y="3822"/>
                  </a:lnTo>
                  <a:lnTo>
                    <a:pt x="4246" y="3839"/>
                  </a:lnTo>
                  <a:lnTo>
                    <a:pt x="4246" y="3864"/>
                  </a:lnTo>
                  <a:lnTo>
                    <a:pt x="4249" y="3886"/>
                  </a:lnTo>
                  <a:lnTo>
                    <a:pt x="4251" y="3897"/>
                  </a:lnTo>
                  <a:lnTo>
                    <a:pt x="4253" y="3907"/>
                  </a:lnTo>
                  <a:lnTo>
                    <a:pt x="4256" y="3917"/>
                  </a:lnTo>
                  <a:lnTo>
                    <a:pt x="4259" y="3926"/>
                  </a:lnTo>
                  <a:lnTo>
                    <a:pt x="4263" y="3935"/>
                  </a:lnTo>
                  <a:lnTo>
                    <a:pt x="4266" y="3944"/>
                  </a:lnTo>
                  <a:lnTo>
                    <a:pt x="4271" y="3953"/>
                  </a:lnTo>
                  <a:lnTo>
                    <a:pt x="4276" y="3960"/>
                  </a:lnTo>
                  <a:lnTo>
                    <a:pt x="4281" y="3968"/>
                  </a:lnTo>
                  <a:lnTo>
                    <a:pt x="4286" y="3975"/>
                  </a:lnTo>
                  <a:lnTo>
                    <a:pt x="4292" y="3981"/>
                  </a:lnTo>
                  <a:lnTo>
                    <a:pt x="4299" y="3987"/>
                  </a:lnTo>
                  <a:lnTo>
                    <a:pt x="4306" y="3993"/>
                  </a:lnTo>
                  <a:lnTo>
                    <a:pt x="4313" y="3999"/>
                  </a:lnTo>
                  <a:lnTo>
                    <a:pt x="4321" y="4004"/>
                  </a:lnTo>
                  <a:lnTo>
                    <a:pt x="4329" y="4008"/>
                  </a:lnTo>
                  <a:lnTo>
                    <a:pt x="4337" y="4013"/>
                  </a:lnTo>
                  <a:lnTo>
                    <a:pt x="4346" y="4017"/>
                  </a:lnTo>
                  <a:lnTo>
                    <a:pt x="4355" y="4020"/>
                  </a:lnTo>
                  <a:lnTo>
                    <a:pt x="4364" y="4024"/>
                  </a:lnTo>
                  <a:lnTo>
                    <a:pt x="4385" y="4030"/>
                  </a:lnTo>
                  <a:lnTo>
                    <a:pt x="4407" y="4034"/>
                  </a:lnTo>
                  <a:lnTo>
                    <a:pt x="4430" y="4036"/>
                  </a:lnTo>
                  <a:lnTo>
                    <a:pt x="4455" y="4036"/>
                  </a:lnTo>
                  <a:lnTo>
                    <a:pt x="4483" y="4036"/>
                  </a:lnTo>
                  <a:lnTo>
                    <a:pt x="4512" y="4035"/>
                  </a:lnTo>
                  <a:lnTo>
                    <a:pt x="4540" y="4032"/>
                  </a:lnTo>
                  <a:lnTo>
                    <a:pt x="4567" y="4029"/>
                  </a:lnTo>
                  <a:lnTo>
                    <a:pt x="4595" y="4024"/>
                  </a:lnTo>
                  <a:lnTo>
                    <a:pt x="4623" y="4019"/>
                  </a:lnTo>
                  <a:lnTo>
                    <a:pt x="4650" y="4013"/>
                  </a:lnTo>
                  <a:lnTo>
                    <a:pt x="4676" y="4006"/>
                  </a:lnTo>
                  <a:lnTo>
                    <a:pt x="4704" y="3998"/>
                  </a:lnTo>
                  <a:lnTo>
                    <a:pt x="4730" y="3989"/>
                  </a:lnTo>
                  <a:lnTo>
                    <a:pt x="4756" y="3980"/>
                  </a:lnTo>
                  <a:lnTo>
                    <a:pt x="4782" y="3969"/>
                  </a:lnTo>
                  <a:lnTo>
                    <a:pt x="4808" y="3957"/>
                  </a:lnTo>
                  <a:lnTo>
                    <a:pt x="4834" y="3945"/>
                  </a:lnTo>
                  <a:lnTo>
                    <a:pt x="4859" y="3931"/>
                  </a:lnTo>
                  <a:lnTo>
                    <a:pt x="4884" y="3916"/>
                  </a:lnTo>
                  <a:lnTo>
                    <a:pt x="4909" y="3901"/>
                  </a:lnTo>
                  <a:lnTo>
                    <a:pt x="4934" y="3885"/>
                  </a:lnTo>
                  <a:lnTo>
                    <a:pt x="4958" y="3868"/>
                  </a:lnTo>
                  <a:lnTo>
                    <a:pt x="4982" y="3848"/>
                  </a:lnTo>
                  <a:lnTo>
                    <a:pt x="5007" y="3830"/>
                  </a:lnTo>
                  <a:lnTo>
                    <a:pt x="5031" y="3810"/>
                  </a:lnTo>
                  <a:lnTo>
                    <a:pt x="5054" y="3789"/>
                  </a:lnTo>
                  <a:lnTo>
                    <a:pt x="5077" y="3766"/>
                  </a:lnTo>
                  <a:lnTo>
                    <a:pt x="5101" y="3743"/>
                  </a:lnTo>
                  <a:lnTo>
                    <a:pt x="5124" y="3720"/>
                  </a:lnTo>
                  <a:lnTo>
                    <a:pt x="5146" y="3694"/>
                  </a:lnTo>
                  <a:lnTo>
                    <a:pt x="5169" y="3669"/>
                  </a:lnTo>
                  <a:lnTo>
                    <a:pt x="5191" y="3642"/>
                  </a:lnTo>
                  <a:lnTo>
                    <a:pt x="5214" y="3614"/>
                  </a:lnTo>
                  <a:lnTo>
                    <a:pt x="5235" y="3586"/>
                  </a:lnTo>
                  <a:lnTo>
                    <a:pt x="5257" y="3556"/>
                  </a:lnTo>
                  <a:lnTo>
                    <a:pt x="5278" y="3526"/>
                  </a:lnTo>
                  <a:lnTo>
                    <a:pt x="5299" y="3496"/>
                  </a:lnTo>
                  <a:lnTo>
                    <a:pt x="5319" y="3465"/>
                  </a:lnTo>
                  <a:lnTo>
                    <a:pt x="5338" y="3434"/>
                  </a:lnTo>
                  <a:lnTo>
                    <a:pt x="5356" y="3403"/>
                  </a:lnTo>
                  <a:lnTo>
                    <a:pt x="5374" y="3371"/>
                  </a:lnTo>
                  <a:lnTo>
                    <a:pt x="5391" y="3339"/>
                  </a:lnTo>
                  <a:lnTo>
                    <a:pt x="5408" y="3307"/>
                  </a:lnTo>
                  <a:lnTo>
                    <a:pt x="5424" y="3274"/>
                  </a:lnTo>
                  <a:lnTo>
                    <a:pt x="5439" y="3241"/>
                  </a:lnTo>
                  <a:lnTo>
                    <a:pt x="5453" y="3208"/>
                  </a:lnTo>
                  <a:lnTo>
                    <a:pt x="5467" y="3174"/>
                  </a:lnTo>
                  <a:lnTo>
                    <a:pt x="5480" y="3141"/>
                  </a:lnTo>
                  <a:lnTo>
                    <a:pt x="5492" y="3106"/>
                  </a:lnTo>
                  <a:lnTo>
                    <a:pt x="5505" y="3072"/>
                  </a:lnTo>
                  <a:lnTo>
                    <a:pt x="5516" y="3036"/>
                  </a:lnTo>
                  <a:lnTo>
                    <a:pt x="5526" y="3001"/>
                  </a:lnTo>
                  <a:lnTo>
                    <a:pt x="5536" y="2966"/>
                  </a:lnTo>
                  <a:lnTo>
                    <a:pt x="5545" y="2930"/>
                  </a:lnTo>
                  <a:lnTo>
                    <a:pt x="5553" y="2894"/>
                  </a:lnTo>
                  <a:lnTo>
                    <a:pt x="5561" y="2857"/>
                  </a:lnTo>
                  <a:lnTo>
                    <a:pt x="5568" y="2821"/>
                  </a:lnTo>
                  <a:lnTo>
                    <a:pt x="5574" y="2783"/>
                  </a:lnTo>
                  <a:lnTo>
                    <a:pt x="5580" y="2746"/>
                  </a:lnTo>
                  <a:lnTo>
                    <a:pt x="5585" y="2708"/>
                  </a:lnTo>
                  <a:lnTo>
                    <a:pt x="5589" y="2670"/>
                  </a:lnTo>
                  <a:lnTo>
                    <a:pt x="5593" y="2632"/>
                  </a:lnTo>
                  <a:lnTo>
                    <a:pt x="5597" y="2593"/>
                  </a:lnTo>
                  <a:lnTo>
                    <a:pt x="5599" y="2555"/>
                  </a:lnTo>
                  <a:lnTo>
                    <a:pt x="5601" y="2515"/>
                  </a:lnTo>
                  <a:lnTo>
                    <a:pt x="5602" y="2476"/>
                  </a:lnTo>
                  <a:lnTo>
                    <a:pt x="5602" y="2435"/>
                  </a:lnTo>
                  <a:lnTo>
                    <a:pt x="5601" y="2385"/>
                  </a:lnTo>
                  <a:lnTo>
                    <a:pt x="5600" y="2337"/>
                  </a:lnTo>
                  <a:lnTo>
                    <a:pt x="5597" y="2288"/>
                  </a:lnTo>
                  <a:lnTo>
                    <a:pt x="5592" y="2241"/>
                  </a:lnTo>
                  <a:lnTo>
                    <a:pt x="5587" y="2193"/>
                  </a:lnTo>
                  <a:lnTo>
                    <a:pt x="5580" y="2147"/>
                  </a:lnTo>
                  <a:lnTo>
                    <a:pt x="5573" y="2100"/>
                  </a:lnTo>
                  <a:lnTo>
                    <a:pt x="5564" y="2054"/>
                  </a:lnTo>
                  <a:lnTo>
                    <a:pt x="5554" y="2010"/>
                  </a:lnTo>
                  <a:lnTo>
                    <a:pt x="5543" y="1965"/>
                  </a:lnTo>
                  <a:lnTo>
                    <a:pt x="5531" y="1921"/>
                  </a:lnTo>
                  <a:lnTo>
                    <a:pt x="5518" y="1878"/>
                  </a:lnTo>
                  <a:lnTo>
                    <a:pt x="5503" y="1835"/>
                  </a:lnTo>
                  <a:lnTo>
                    <a:pt x="5487" y="1793"/>
                  </a:lnTo>
                  <a:lnTo>
                    <a:pt x="5470" y="1752"/>
                  </a:lnTo>
                  <a:lnTo>
                    <a:pt x="5452" y="1710"/>
                  </a:lnTo>
                  <a:lnTo>
                    <a:pt x="5433" y="1670"/>
                  </a:lnTo>
                  <a:lnTo>
                    <a:pt x="5413" y="1630"/>
                  </a:lnTo>
                  <a:lnTo>
                    <a:pt x="5390" y="1591"/>
                  </a:lnTo>
                  <a:lnTo>
                    <a:pt x="5368" y="1552"/>
                  </a:lnTo>
                  <a:lnTo>
                    <a:pt x="5344" y="1514"/>
                  </a:lnTo>
                  <a:lnTo>
                    <a:pt x="5319" y="1476"/>
                  </a:lnTo>
                  <a:lnTo>
                    <a:pt x="5292" y="1439"/>
                  </a:lnTo>
                  <a:lnTo>
                    <a:pt x="5265" y="1402"/>
                  </a:lnTo>
                  <a:lnTo>
                    <a:pt x="5237" y="1367"/>
                  </a:lnTo>
                  <a:lnTo>
                    <a:pt x="5207" y="1332"/>
                  </a:lnTo>
                  <a:lnTo>
                    <a:pt x="5175" y="1297"/>
                  </a:lnTo>
                  <a:lnTo>
                    <a:pt x="5144" y="1263"/>
                  </a:lnTo>
                  <a:lnTo>
                    <a:pt x="5111" y="1229"/>
                  </a:lnTo>
                  <a:lnTo>
                    <a:pt x="5075" y="1197"/>
                  </a:lnTo>
                  <a:lnTo>
                    <a:pt x="5040" y="1165"/>
                  </a:lnTo>
                  <a:lnTo>
                    <a:pt x="5004" y="1132"/>
                  </a:lnTo>
                  <a:lnTo>
                    <a:pt x="4965" y="1101"/>
                  </a:lnTo>
                  <a:lnTo>
                    <a:pt x="4927" y="1071"/>
                  </a:lnTo>
                  <a:lnTo>
                    <a:pt x="4888" y="1042"/>
                  </a:lnTo>
                  <a:lnTo>
                    <a:pt x="4848" y="1014"/>
                  </a:lnTo>
                  <a:lnTo>
                    <a:pt x="4808" y="987"/>
                  </a:lnTo>
                  <a:lnTo>
                    <a:pt x="4766" y="961"/>
                  </a:lnTo>
                  <a:lnTo>
                    <a:pt x="4725" y="936"/>
                  </a:lnTo>
                  <a:lnTo>
                    <a:pt x="4681" y="911"/>
                  </a:lnTo>
                  <a:lnTo>
                    <a:pt x="4638" y="888"/>
                  </a:lnTo>
                  <a:lnTo>
                    <a:pt x="4594" y="866"/>
                  </a:lnTo>
                  <a:lnTo>
                    <a:pt x="4549" y="845"/>
                  </a:lnTo>
                  <a:lnTo>
                    <a:pt x="4504" y="825"/>
                  </a:lnTo>
                  <a:lnTo>
                    <a:pt x="4458" y="806"/>
                  </a:lnTo>
                  <a:lnTo>
                    <a:pt x="4411" y="788"/>
                  </a:lnTo>
                  <a:lnTo>
                    <a:pt x="4363" y="771"/>
                  </a:lnTo>
                  <a:lnTo>
                    <a:pt x="4315" y="755"/>
                  </a:lnTo>
                  <a:lnTo>
                    <a:pt x="4266" y="739"/>
                  </a:lnTo>
                  <a:lnTo>
                    <a:pt x="4217" y="724"/>
                  </a:lnTo>
                  <a:lnTo>
                    <a:pt x="4166" y="711"/>
                  </a:lnTo>
                  <a:lnTo>
                    <a:pt x="4115" y="699"/>
                  </a:lnTo>
                  <a:lnTo>
                    <a:pt x="4063" y="688"/>
                  </a:lnTo>
                  <a:lnTo>
                    <a:pt x="4011" y="678"/>
                  </a:lnTo>
                  <a:lnTo>
                    <a:pt x="3957" y="668"/>
                  </a:lnTo>
                  <a:lnTo>
                    <a:pt x="3903" y="659"/>
                  </a:lnTo>
                  <a:lnTo>
                    <a:pt x="3848" y="652"/>
                  </a:lnTo>
                  <a:lnTo>
                    <a:pt x="3792" y="646"/>
                  </a:lnTo>
                  <a:lnTo>
                    <a:pt x="3737" y="640"/>
                  </a:lnTo>
                  <a:lnTo>
                    <a:pt x="3680" y="636"/>
                  </a:lnTo>
                  <a:lnTo>
                    <a:pt x="3623" y="633"/>
                  </a:lnTo>
                  <a:lnTo>
                    <a:pt x="3564" y="630"/>
                  </a:lnTo>
                  <a:lnTo>
                    <a:pt x="3506" y="629"/>
                  </a:lnTo>
                  <a:lnTo>
                    <a:pt x="3446" y="628"/>
                  </a:lnTo>
                  <a:lnTo>
                    <a:pt x="3384" y="629"/>
                  </a:lnTo>
                  <a:lnTo>
                    <a:pt x="3324" y="630"/>
                  </a:lnTo>
                  <a:lnTo>
                    <a:pt x="3263" y="633"/>
                  </a:lnTo>
                  <a:lnTo>
                    <a:pt x="3203" y="636"/>
                  </a:lnTo>
                  <a:lnTo>
                    <a:pt x="3145" y="640"/>
                  </a:lnTo>
                  <a:lnTo>
                    <a:pt x="3086" y="645"/>
                  </a:lnTo>
                  <a:lnTo>
                    <a:pt x="3028" y="651"/>
                  </a:lnTo>
                  <a:lnTo>
                    <a:pt x="2971" y="659"/>
                  </a:lnTo>
                  <a:lnTo>
                    <a:pt x="2914" y="667"/>
                  </a:lnTo>
                  <a:lnTo>
                    <a:pt x="2858" y="677"/>
                  </a:lnTo>
                  <a:lnTo>
                    <a:pt x="2801" y="686"/>
                  </a:lnTo>
                  <a:lnTo>
                    <a:pt x="2747" y="697"/>
                  </a:lnTo>
                  <a:lnTo>
                    <a:pt x="2692" y="709"/>
                  </a:lnTo>
                  <a:lnTo>
                    <a:pt x="2639" y="722"/>
                  </a:lnTo>
                  <a:lnTo>
                    <a:pt x="2585" y="735"/>
                  </a:lnTo>
                  <a:lnTo>
                    <a:pt x="2533" y="750"/>
                  </a:lnTo>
                  <a:lnTo>
                    <a:pt x="2480" y="766"/>
                  </a:lnTo>
                  <a:lnTo>
                    <a:pt x="2429" y="783"/>
                  </a:lnTo>
                  <a:lnTo>
                    <a:pt x="2377" y="800"/>
                  </a:lnTo>
                  <a:lnTo>
                    <a:pt x="2327" y="818"/>
                  </a:lnTo>
                  <a:lnTo>
                    <a:pt x="2277" y="839"/>
                  </a:lnTo>
                  <a:lnTo>
                    <a:pt x="2228" y="859"/>
                  </a:lnTo>
                  <a:lnTo>
                    <a:pt x="2179" y="880"/>
                  </a:lnTo>
                  <a:lnTo>
                    <a:pt x="2131" y="902"/>
                  </a:lnTo>
                  <a:lnTo>
                    <a:pt x="2083" y="926"/>
                  </a:lnTo>
                  <a:lnTo>
                    <a:pt x="2036" y="950"/>
                  </a:lnTo>
                  <a:lnTo>
                    <a:pt x="1989" y="975"/>
                  </a:lnTo>
                  <a:lnTo>
                    <a:pt x="1944" y="1002"/>
                  </a:lnTo>
                  <a:lnTo>
                    <a:pt x="1898" y="1029"/>
                  </a:lnTo>
                  <a:lnTo>
                    <a:pt x="1853" y="1057"/>
                  </a:lnTo>
                  <a:lnTo>
                    <a:pt x="1809" y="1087"/>
                  </a:lnTo>
                  <a:lnTo>
                    <a:pt x="1766" y="1116"/>
                  </a:lnTo>
                  <a:lnTo>
                    <a:pt x="1734" y="1139"/>
                  </a:lnTo>
                  <a:lnTo>
                    <a:pt x="1701" y="1163"/>
                  </a:lnTo>
                  <a:lnTo>
                    <a:pt x="1671" y="1187"/>
                  </a:lnTo>
                  <a:lnTo>
                    <a:pt x="1640" y="1211"/>
                  </a:lnTo>
                  <a:lnTo>
                    <a:pt x="1609" y="1235"/>
                  </a:lnTo>
                  <a:lnTo>
                    <a:pt x="1580" y="1261"/>
                  </a:lnTo>
                  <a:lnTo>
                    <a:pt x="1551" y="1286"/>
                  </a:lnTo>
                  <a:lnTo>
                    <a:pt x="1522" y="1311"/>
                  </a:lnTo>
                  <a:lnTo>
                    <a:pt x="1493" y="1338"/>
                  </a:lnTo>
                  <a:lnTo>
                    <a:pt x="1466" y="1364"/>
                  </a:lnTo>
                  <a:lnTo>
                    <a:pt x="1438" y="1390"/>
                  </a:lnTo>
                  <a:lnTo>
                    <a:pt x="1411" y="1418"/>
                  </a:lnTo>
                  <a:lnTo>
                    <a:pt x="1384" y="1445"/>
                  </a:lnTo>
                  <a:lnTo>
                    <a:pt x="1359" y="1472"/>
                  </a:lnTo>
                  <a:lnTo>
                    <a:pt x="1333" y="1501"/>
                  </a:lnTo>
                  <a:lnTo>
                    <a:pt x="1308" y="1529"/>
                  </a:lnTo>
                  <a:lnTo>
                    <a:pt x="1283" y="1558"/>
                  </a:lnTo>
                  <a:lnTo>
                    <a:pt x="1259" y="1588"/>
                  </a:lnTo>
                  <a:lnTo>
                    <a:pt x="1236" y="1617"/>
                  </a:lnTo>
                  <a:lnTo>
                    <a:pt x="1212" y="1646"/>
                  </a:lnTo>
                  <a:lnTo>
                    <a:pt x="1189" y="1677"/>
                  </a:lnTo>
                  <a:lnTo>
                    <a:pt x="1167" y="1707"/>
                  </a:lnTo>
                  <a:lnTo>
                    <a:pt x="1145" y="1739"/>
                  </a:lnTo>
                  <a:lnTo>
                    <a:pt x="1124" y="1770"/>
                  </a:lnTo>
                  <a:lnTo>
                    <a:pt x="1102" y="1801"/>
                  </a:lnTo>
                  <a:lnTo>
                    <a:pt x="1082" y="1834"/>
                  </a:lnTo>
                  <a:lnTo>
                    <a:pt x="1062" y="1866"/>
                  </a:lnTo>
                  <a:lnTo>
                    <a:pt x="1043" y="1899"/>
                  </a:lnTo>
                  <a:lnTo>
                    <a:pt x="1024" y="1932"/>
                  </a:lnTo>
                  <a:lnTo>
                    <a:pt x="1005" y="1965"/>
                  </a:lnTo>
                  <a:lnTo>
                    <a:pt x="987" y="1999"/>
                  </a:lnTo>
                  <a:lnTo>
                    <a:pt x="969" y="2033"/>
                  </a:lnTo>
                  <a:lnTo>
                    <a:pt x="952" y="2068"/>
                  </a:lnTo>
                  <a:lnTo>
                    <a:pt x="936" y="2102"/>
                  </a:lnTo>
                  <a:lnTo>
                    <a:pt x="920" y="2136"/>
                  </a:lnTo>
                  <a:lnTo>
                    <a:pt x="903" y="2172"/>
                  </a:lnTo>
                  <a:lnTo>
                    <a:pt x="888" y="2207"/>
                  </a:lnTo>
                  <a:lnTo>
                    <a:pt x="874" y="2242"/>
                  </a:lnTo>
                  <a:lnTo>
                    <a:pt x="860" y="2277"/>
                  </a:lnTo>
                  <a:lnTo>
                    <a:pt x="847" y="2314"/>
                  </a:lnTo>
                  <a:lnTo>
                    <a:pt x="834" y="2349"/>
                  </a:lnTo>
                  <a:lnTo>
                    <a:pt x="822" y="2385"/>
                  </a:lnTo>
                  <a:lnTo>
                    <a:pt x="809" y="2421"/>
                  </a:lnTo>
                  <a:lnTo>
                    <a:pt x="798" y="2457"/>
                  </a:lnTo>
                  <a:lnTo>
                    <a:pt x="788" y="2495"/>
                  </a:lnTo>
                  <a:lnTo>
                    <a:pt x="778" y="2531"/>
                  </a:lnTo>
                  <a:lnTo>
                    <a:pt x="768" y="2568"/>
                  </a:lnTo>
                  <a:lnTo>
                    <a:pt x="759" y="2605"/>
                  </a:lnTo>
                  <a:lnTo>
                    <a:pt x="751" y="2643"/>
                  </a:lnTo>
                  <a:lnTo>
                    <a:pt x="743" y="2680"/>
                  </a:lnTo>
                  <a:lnTo>
                    <a:pt x="736" y="2718"/>
                  </a:lnTo>
                  <a:lnTo>
                    <a:pt x="729" y="2755"/>
                  </a:lnTo>
                  <a:lnTo>
                    <a:pt x="723" y="2793"/>
                  </a:lnTo>
                  <a:lnTo>
                    <a:pt x="717" y="2832"/>
                  </a:lnTo>
                  <a:lnTo>
                    <a:pt x="711" y="2869"/>
                  </a:lnTo>
                  <a:lnTo>
                    <a:pt x="706" y="2909"/>
                  </a:lnTo>
                  <a:lnTo>
                    <a:pt x="702" y="2947"/>
                  </a:lnTo>
                  <a:lnTo>
                    <a:pt x="699" y="2986"/>
                  </a:lnTo>
                  <a:lnTo>
                    <a:pt x="696" y="3025"/>
                  </a:lnTo>
                  <a:lnTo>
                    <a:pt x="693" y="3065"/>
                  </a:lnTo>
                  <a:lnTo>
                    <a:pt x="691" y="3104"/>
                  </a:lnTo>
                  <a:lnTo>
                    <a:pt x="690" y="3144"/>
                  </a:lnTo>
                  <a:lnTo>
                    <a:pt x="689" y="3183"/>
                  </a:lnTo>
                  <a:lnTo>
                    <a:pt x="689" y="3223"/>
                  </a:lnTo>
                  <a:lnTo>
                    <a:pt x="690" y="3285"/>
                  </a:lnTo>
                  <a:lnTo>
                    <a:pt x="692" y="3348"/>
                  </a:lnTo>
                  <a:lnTo>
                    <a:pt x="695" y="3409"/>
                  </a:lnTo>
                  <a:lnTo>
                    <a:pt x="700" y="3469"/>
                  </a:lnTo>
                  <a:lnTo>
                    <a:pt x="705" y="3528"/>
                  </a:lnTo>
                  <a:lnTo>
                    <a:pt x="713" y="3587"/>
                  </a:lnTo>
                  <a:lnTo>
                    <a:pt x="722" y="3645"/>
                  </a:lnTo>
                  <a:lnTo>
                    <a:pt x="732" y="3703"/>
                  </a:lnTo>
                  <a:lnTo>
                    <a:pt x="743" y="3758"/>
                  </a:lnTo>
                  <a:lnTo>
                    <a:pt x="755" y="3814"/>
                  </a:lnTo>
                  <a:lnTo>
                    <a:pt x="769" y="3869"/>
                  </a:lnTo>
                  <a:lnTo>
                    <a:pt x="784" y="3922"/>
                  </a:lnTo>
                  <a:lnTo>
                    <a:pt x="800" y="3976"/>
                  </a:lnTo>
                  <a:lnTo>
                    <a:pt x="819" y="4029"/>
                  </a:lnTo>
                  <a:lnTo>
                    <a:pt x="838" y="4079"/>
                  </a:lnTo>
                  <a:lnTo>
                    <a:pt x="859" y="4130"/>
                  </a:lnTo>
                  <a:lnTo>
                    <a:pt x="880" y="4180"/>
                  </a:lnTo>
                  <a:lnTo>
                    <a:pt x="903" y="4229"/>
                  </a:lnTo>
                  <a:lnTo>
                    <a:pt x="928" y="4278"/>
                  </a:lnTo>
                  <a:lnTo>
                    <a:pt x="954" y="4325"/>
                  </a:lnTo>
                  <a:lnTo>
                    <a:pt x="980" y="4372"/>
                  </a:lnTo>
                  <a:lnTo>
                    <a:pt x="1009" y="4417"/>
                  </a:lnTo>
                  <a:lnTo>
                    <a:pt x="1039" y="4463"/>
                  </a:lnTo>
                  <a:lnTo>
                    <a:pt x="1070" y="4506"/>
                  </a:lnTo>
                  <a:lnTo>
                    <a:pt x="1102" y="4550"/>
                  </a:lnTo>
                  <a:lnTo>
                    <a:pt x="1136" y="4593"/>
                  </a:lnTo>
                  <a:lnTo>
                    <a:pt x="1171" y="4635"/>
                  </a:lnTo>
                  <a:lnTo>
                    <a:pt x="1207" y="4675"/>
                  </a:lnTo>
                  <a:lnTo>
                    <a:pt x="1245" y="4716"/>
                  </a:lnTo>
                  <a:lnTo>
                    <a:pt x="1284" y="4755"/>
                  </a:lnTo>
                  <a:lnTo>
                    <a:pt x="1325" y="4794"/>
                  </a:lnTo>
                  <a:lnTo>
                    <a:pt x="1366" y="4832"/>
                  </a:lnTo>
                  <a:lnTo>
                    <a:pt x="1408" y="4869"/>
                  </a:lnTo>
                  <a:lnTo>
                    <a:pt x="1453" y="4904"/>
                  </a:lnTo>
                  <a:lnTo>
                    <a:pt x="1497" y="4940"/>
                  </a:lnTo>
                  <a:lnTo>
                    <a:pt x="1543" y="4973"/>
                  </a:lnTo>
                  <a:lnTo>
                    <a:pt x="1588" y="5005"/>
                  </a:lnTo>
                  <a:lnTo>
                    <a:pt x="1636" y="5036"/>
                  </a:lnTo>
                  <a:lnTo>
                    <a:pt x="1684" y="5066"/>
                  </a:lnTo>
                  <a:lnTo>
                    <a:pt x="1733" y="5095"/>
                  </a:lnTo>
                  <a:lnTo>
                    <a:pt x="1782" y="5122"/>
                  </a:lnTo>
                  <a:lnTo>
                    <a:pt x="1834" y="5148"/>
                  </a:lnTo>
                  <a:lnTo>
                    <a:pt x="1885" y="5174"/>
                  </a:lnTo>
                  <a:lnTo>
                    <a:pt x="1938" y="5198"/>
                  </a:lnTo>
                  <a:lnTo>
                    <a:pt x="1991" y="5220"/>
                  </a:lnTo>
                  <a:lnTo>
                    <a:pt x="2046" y="5242"/>
                  </a:lnTo>
                  <a:lnTo>
                    <a:pt x="2101" y="5263"/>
                  </a:lnTo>
                  <a:lnTo>
                    <a:pt x="2157" y="5282"/>
                  </a:lnTo>
                  <a:lnTo>
                    <a:pt x="2215" y="5300"/>
                  </a:lnTo>
                  <a:lnTo>
                    <a:pt x="2272" y="5317"/>
                  </a:lnTo>
                  <a:lnTo>
                    <a:pt x="2331" y="5332"/>
                  </a:lnTo>
                  <a:lnTo>
                    <a:pt x="2391" y="5348"/>
                  </a:lnTo>
                  <a:lnTo>
                    <a:pt x="2452" y="5361"/>
                  </a:lnTo>
                  <a:lnTo>
                    <a:pt x="2514" y="5373"/>
                  </a:lnTo>
                  <a:lnTo>
                    <a:pt x="2575" y="5384"/>
                  </a:lnTo>
                  <a:lnTo>
                    <a:pt x="2639" y="5394"/>
                  </a:lnTo>
                  <a:lnTo>
                    <a:pt x="2703" y="5403"/>
                  </a:lnTo>
                  <a:lnTo>
                    <a:pt x="2768" y="5410"/>
                  </a:lnTo>
                  <a:lnTo>
                    <a:pt x="2835" y="5418"/>
                  </a:lnTo>
                  <a:lnTo>
                    <a:pt x="2901" y="5423"/>
                  </a:lnTo>
                  <a:lnTo>
                    <a:pt x="2969" y="5427"/>
                  </a:lnTo>
                  <a:lnTo>
                    <a:pt x="3038" y="5430"/>
                  </a:lnTo>
                  <a:lnTo>
                    <a:pt x="3108" y="5431"/>
                  </a:lnTo>
                  <a:lnTo>
                    <a:pt x="3178" y="5432"/>
                  </a:lnTo>
                  <a:lnTo>
                    <a:pt x="3247" y="5431"/>
                  </a:lnTo>
                  <a:lnTo>
                    <a:pt x="3315" y="5430"/>
                  </a:lnTo>
                  <a:lnTo>
                    <a:pt x="3382" y="5427"/>
                  </a:lnTo>
                  <a:lnTo>
                    <a:pt x="3450" y="5422"/>
                  </a:lnTo>
                  <a:lnTo>
                    <a:pt x="3517" y="5417"/>
                  </a:lnTo>
                  <a:lnTo>
                    <a:pt x="3583" y="5409"/>
                  </a:lnTo>
                  <a:lnTo>
                    <a:pt x="3650" y="5401"/>
                  </a:lnTo>
                  <a:lnTo>
                    <a:pt x="3716" y="5392"/>
                  </a:lnTo>
                  <a:lnTo>
                    <a:pt x="3781" y="5382"/>
                  </a:lnTo>
                  <a:lnTo>
                    <a:pt x="3846" y="5370"/>
                  </a:lnTo>
                  <a:lnTo>
                    <a:pt x="3912" y="5357"/>
                  </a:lnTo>
                  <a:lnTo>
                    <a:pt x="3976" y="5343"/>
                  </a:lnTo>
                  <a:lnTo>
                    <a:pt x="4041" y="5327"/>
                  </a:lnTo>
                  <a:lnTo>
                    <a:pt x="4105" y="5310"/>
                  </a:lnTo>
                  <a:lnTo>
                    <a:pt x="4168" y="5293"/>
                  </a:lnTo>
                  <a:lnTo>
                    <a:pt x="4232" y="5273"/>
                  </a:lnTo>
                  <a:lnTo>
                    <a:pt x="4295" y="5253"/>
                  </a:lnTo>
                  <a:lnTo>
                    <a:pt x="4357" y="5231"/>
                  </a:lnTo>
                  <a:lnTo>
                    <a:pt x="4419" y="5209"/>
                  </a:lnTo>
                  <a:lnTo>
                    <a:pt x="4480" y="5185"/>
                  </a:lnTo>
                  <a:lnTo>
                    <a:pt x="4541" y="5159"/>
                  </a:lnTo>
                  <a:lnTo>
                    <a:pt x="4601" y="5134"/>
                  </a:lnTo>
                  <a:lnTo>
                    <a:pt x="4660" y="5107"/>
                  </a:lnTo>
                  <a:lnTo>
                    <a:pt x="4719" y="5078"/>
                  </a:lnTo>
                  <a:lnTo>
                    <a:pt x="4776" y="5049"/>
                  </a:lnTo>
                  <a:lnTo>
                    <a:pt x="4834" y="5018"/>
                  </a:lnTo>
                  <a:lnTo>
                    <a:pt x="4890" y="4986"/>
                  </a:lnTo>
                  <a:lnTo>
                    <a:pt x="4947" y="4953"/>
                  </a:lnTo>
                  <a:lnTo>
                    <a:pt x="5002" y="4919"/>
                  </a:lnTo>
                  <a:lnTo>
                    <a:pt x="5057" y="4884"/>
                  </a:lnTo>
                  <a:lnTo>
                    <a:pt x="5111" y="4848"/>
                  </a:lnTo>
                  <a:lnTo>
                    <a:pt x="5165" y="4810"/>
                  </a:lnTo>
                  <a:lnTo>
                    <a:pt x="5487" y="5262"/>
                  </a:lnTo>
                  <a:lnTo>
                    <a:pt x="5423" y="5310"/>
                  </a:lnTo>
                  <a:lnTo>
                    <a:pt x="5357" y="5357"/>
                  </a:lnTo>
                  <a:lnTo>
                    <a:pt x="5291" y="5401"/>
                  </a:lnTo>
                  <a:lnTo>
                    <a:pt x="5225" y="5445"/>
                  </a:lnTo>
                  <a:lnTo>
                    <a:pt x="5158" y="5486"/>
                  </a:lnTo>
                  <a:lnTo>
                    <a:pt x="5090" y="5527"/>
                  </a:lnTo>
                  <a:lnTo>
                    <a:pt x="5023" y="5565"/>
                  </a:lnTo>
                  <a:lnTo>
                    <a:pt x="4955" y="5603"/>
                  </a:lnTo>
                  <a:lnTo>
                    <a:pt x="4885" y="5638"/>
                  </a:lnTo>
                  <a:lnTo>
                    <a:pt x="4817" y="5673"/>
                  </a:lnTo>
                  <a:lnTo>
                    <a:pt x="4747" y="5705"/>
                  </a:lnTo>
                  <a:lnTo>
                    <a:pt x="4677" y="5736"/>
                  </a:lnTo>
                  <a:lnTo>
                    <a:pt x="4607" y="5766"/>
                  </a:lnTo>
                  <a:lnTo>
                    <a:pt x="4536" y="5794"/>
                  </a:lnTo>
                  <a:lnTo>
                    <a:pt x="4464" y="5820"/>
                  </a:lnTo>
                  <a:lnTo>
                    <a:pt x="4392" y="5846"/>
                  </a:lnTo>
                  <a:lnTo>
                    <a:pt x="4320" y="5869"/>
                  </a:lnTo>
                  <a:lnTo>
                    <a:pt x="4247" y="5891"/>
                  </a:lnTo>
                  <a:lnTo>
                    <a:pt x="4174" y="5912"/>
                  </a:lnTo>
                  <a:lnTo>
                    <a:pt x="4100" y="5930"/>
                  </a:lnTo>
                  <a:lnTo>
                    <a:pt x="4026" y="5948"/>
                  </a:lnTo>
                  <a:lnTo>
                    <a:pt x="3951" y="5963"/>
                  </a:lnTo>
                  <a:lnTo>
                    <a:pt x="3876" y="5978"/>
                  </a:lnTo>
                  <a:lnTo>
                    <a:pt x="3800" y="5991"/>
                  </a:lnTo>
                  <a:lnTo>
                    <a:pt x="3724" y="6002"/>
                  </a:lnTo>
                  <a:lnTo>
                    <a:pt x="3648" y="6012"/>
                  </a:lnTo>
                  <a:lnTo>
                    <a:pt x="3570" y="6020"/>
                  </a:lnTo>
                  <a:lnTo>
                    <a:pt x="3493" y="6027"/>
                  </a:lnTo>
                  <a:lnTo>
                    <a:pt x="3415" y="6033"/>
                  </a:lnTo>
                  <a:lnTo>
                    <a:pt x="3337" y="6036"/>
                  </a:lnTo>
                  <a:lnTo>
                    <a:pt x="3258" y="6039"/>
                  </a:lnTo>
                  <a:lnTo>
                    <a:pt x="3178" y="6039"/>
                  </a:lnTo>
                  <a:lnTo>
                    <a:pt x="3099" y="6039"/>
                  </a:lnTo>
                  <a:lnTo>
                    <a:pt x="3021" y="6037"/>
                  </a:lnTo>
                  <a:lnTo>
                    <a:pt x="2943" y="6034"/>
                  </a:lnTo>
                  <a:lnTo>
                    <a:pt x="2865" y="6029"/>
                  </a:lnTo>
                  <a:lnTo>
                    <a:pt x="2788" y="6024"/>
                  </a:lnTo>
                  <a:lnTo>
                    <a:pt x="2713" y="6017"/>
                  </a:lnTo>
                  <a:lnTo>
                    <a:pt x="2638" y="6008"/>
                  </a:lnTo>
                  <a:lnTo>
                    <a:pt x="2564" y="5999"/>
                  </a:lnTo>
                  <a:lnTo>
                    <a:pt x="2490" y="5987"/>
                  </a:lnTo>
                  <a:lnTo>
                    <a:pt x="2418" y="5975"/>
                  </a:lnTo>
                  <a:lnTo>
                    <a:pt x="2346" y="5962"/>
                  </a:lnTo>
                  <a:lnTo>
                    <a:pt x="2274" y="5947"/>
                  </a:lnTo>
                  <a:lnTo>
                    <a:pt x="2204" y="5931"/>
                  </a:lnTo>
                  <a:lnTo>
                    <a:pt x="2135" y="5914"/>
                  </a:lnTo>
                  <a:lnTo>
                    <a:pt x="2066" y="5895"/>
                  </a:lnTo>
                  <a:lnTo>
                    <a:pt x="1997" y="5875"/>
                  </a:lnTo>
                  <a:lnTo>
                    <a:pt x="1931" y="5854"/>
                  </a:lnTo>
                  <a:lnTo>
                    <a:pt x="1864" y="5833"/>
                  </a:lnTo>
                  <a:lnTo>
                    <a:pt x="1799" y="5808"/>
                  </a:lnTo>
                  <a:lnTo>
                    <a:pt x="1735" y="5784"/>
                  </a:lnTo>
                  <a:lnTo>
                    <a:pt x="1671" y="5758"/>
                  </a:lnTo>
                  <a:lnTo>
                    <a:pt x="1608" y="5731"/>
                  </a:lnTo>
                  <a:lnTo>
                    <a:pt x="1547" y="5703"/>
                  </a:lnTo>
                  <a:lnTo>
                    <a:pt x="1486" y="5673"/>
                  </a:lnTo>
                  <a:lnTo>
                    <a:pt x="1427" y="5642"/>
                  </a:lnTo>
                  <a:lnTo>
                    <a:pt x="1368" y="5610"/>
                  </a:lnTo>
                  <a:lnTo>
                    <a:pt x="1310" y="5576"/>
                  </a:lnTo>
                  <a:lnTo>
                    <a:pt x="1254" y="5542"/>
                  </a:lnTo>
                  <a:lnTo>
                    <a:pt x="1198" y="5507"/>
                  </a:lnTo>
                  <a:lnTo>
                    <a:pt x="1143" y="5469"/>
                  </a:lnTo>
                  <a:lnTo>
                    <a:pt x="1089" y="5432"/>
                  </a:lnTo>
                  <a:lnTo>
                    <a:pt x="1037" y="5392"/>
                  </a:lnTo>
                  <a:lnTo>
                    <a:pt x="1003" y="5366"/>
                  </a:lnTo>
                  <a:lnTo>
                    <a:pt x="972" y="5341"/>
                  </a:lnTo>
                  <a:lnTo>
                    <a:pt x="941" y="5314"/>
                  </a:lnTo>
                  <a:lnTo>
                    <a:pt x="909" y="5288"/>
                  </a:lnTo>
                  <a:lnTo>
                    <a:pt x="879" y="5262"/>
                  </a:lnTo>
                  <a:lnTo>
                    <a:pt x="849" y="5234"/>
                  </a:lnTo>
                  <a:lnTo>
                    <a:pt x="820" y="5207"/>
                  </a:lnTo>
                  <a:lnTo>
                    <a:pt x="791" y="5180"/>
                  </a:lnTo>
                  <a:lnTo>
                    <a:pt x="763" y="5152"/>
                  </a:lnTo>
                  <a:lnTo>
                    <a:pt x="735" y="5124"/>
                  </a:lnTo>
                  <a:lnTo>
                    <a:pt x="707" y="5097"/>
                  </a:lnTo>
                  <a:lnTo>
                    <a:pt x="681" y="5068"/>
                  </a:lnTo>
                  <a:lnTo>
                    <a:pt x="655" y="5040"/>
                  </a:lnTo>
                  <a:lnTo>
                    <a:pt x="630" y="5011"/>
                  </a:lnTo>
                  <a:lnTo>
                    <a:pt x="604" y="4981"/>
                  </a:lnTo>
                  <a:lnTo>
                    <a:pt x="580" y="4952"/>
                  </a:lnTo>
                  <a:lnTo>
                    <a:pt x="556" y="4922"/>
                  </a:lnTo>
                  <a:lnTo>
                    <a:pt x="532" y="4893"/>
                  </a:lnTo>
                  <a:lnTo>
                    <a:pt x="509" y="4863"/>
                  </a:lnTo>
                  <a:lnTo>
                    <a:pt x="486" y="4832"/>
                  </a:lnTo>
                  <a:lnTo>
                    <a:pt x="464" y="4802"/>
                  </a:lnTo>
                  <a:lnTo>
                    <a:pt x="443" y="4772"/>
                  </a:lnTo>
                  <a:lnTo>
                    <a:pt x="423" y="4740"/>
                  </a:lnTo>
                  <a:lnTo>
                    <a:pt x="401" y="4710"/>
                  </a:lnTo>
                  <a:lnTo>
                    <a:pt x="382" y="4678"/>
                  </a:lnTo>
                  <a:lnTo>
                    <a:pt x="362" y="4646"/>
                  </a:lnTo>
                  <a:lnTo>
                    <a:pt x="344" y="4615"/>
                  </a:lnTo>
                  <a:lnTo>
                    <a:pt x="326" y="4582"/>
                  </a:lnTo>
                  <a:lnTo>
                    <a:pt x="307" y="4550"/>
                  </a:lnTo>
                  <a:lnTo>
                    <a:pt x="290" y="4518"/>
                  </a:lnTo>
                  <a:lnTo>
                    <a:pt x="273" y="4484"/>
                  </a:lnTo>
                  <a:lnTo>
                    <a:pt x="257" y="4451"/>
                  </a:lnTo>
                  <a:lnTo>
                    <a:pt x="241" y="4417"/>
                  </a:lnTo>
                  <a:lnTo>
                    <a:pt x="226" y="4384"/>
                  </a:lnTo>
                  <a:lnTo>
                    <a:pt x="211" y="4349"/>
                  </a:lnTo>
                  <a:lnTo>
                    <a:pt x="196" y="4316"/>
                  </a:lnTo>
                  <a:lnTo>
                    <a:pt x="183" y="4281"/>
                  </a:lnTo>
                  <a:lnTo>
                    <a:pt x="169" y="4246"/>
                  </a:lnTo>
                  <a:lnTo>
                    <a:pt x="157" y="4211"/>
                  </a:lnTo>
                  <a:lnTo>
                    <a:pt x="145" y="4175"/>
                  </a:lnTo>
                  <a:lnTo>
                    <a:pt x="133" y="4140"/>
                  </a:lnTo>
                  <a:lnTo>
                    <a:pt x="122" y="4104"/>
                  </a:lnTo>
                  <a:lnTo>
                    <a:pt x="110" y="4068"/>
                  </a:lnTo>
                  <a:lnTo>
                    <a:pt x="100" y="4032"/>
                  </a:lnTo>
                  <a:lnTo>
                    <a:pt x="90" y="3994"/>
                  </a:lnTo>
                  <a:lnTo>
                    <a:pt x="81" y="3958"/>
                  </a:lnTo>
                  <a:lnTo>
                    <a:pt x="72" y="3920"/>
                  </a:lnTo>
                  <a:lnTo>
                    <a:pt x="64" y="3883"/>
                  </a:lnTo>
                  <a:lnTo>
                    <a:pt x="56" y="3844"/>
                  </a:lnTo>
                  <a:lnTo>
                    <a:pt x="49" y="3807"/>
                  </a:lnTo>
                  <a:lnTo>
                    <a:pt x="42" y="3768"/>
                  </a:lnTo>
                  <a:lnTo>
                    <a:pt x="36" y="3730"/>
                  </a:lnTo>
                  <a:lnTo>
                    <a:pt x="31" y="3690"/>
                  </a:lnTo>
                  <a:lnTo>
                    <a:pt x="25" y="3651"/>
                  </a:lnTo>
                  <a:lnTo>
                    <a:pt x="21" y="3611"/>
                  </a:lnTo>
                  <a:lnTo>
                    <a:pt x="16" y="3572"/>
                  </a:lnTo>
                  <a:lnTo>
                    <a:pt x="12" y="3531"/>
                  </a:lnTo>
                  <a:lnTo>
                    <a:pt x="9" y="3492"/>
                  </a:lnTo>
                  <a:lnTo>
                    <a:pt x="6" y="3450"/>
                  </a:lnTo>
                  <a:lnTo>
                    <a:pt x="4" y="3410"/>
                  </a:lnTo>
                  <a:lnTo>
                    <a:pt x="2" y="3368"/>
                  </a:lnTo>
                  <a:lnTo>
                    <a:pt x="1" y="3327"/>
                  </a:lnTo>
                  <a:lnTo>
                    <a:pt x="0" y="3285"/>
                  </a:lnTo>
                  <a:lnTo>
                    <a:pt x="0" y="3244"/>
                  </a:lnTo>
                  <a:lnTo>
                    <a:pt x="0" y="3173"/>
                  </a:lnTo>
                  <a:lnTo>
                    <a:pt x="2" y="3103"/>
                  </a:lnTo>
                  <a:lnTo>
                    <a:pt x="6" y="3034"/>
                  </a:lnTo>
                  <a:lnTo>
                    <a:pt x="11" y="2966"/>
                  </a:lnTo>
                  <a:lnTo>
                    <a:pt x="17" y="2897"/>
                  </a:lnTo>
                  <a:lnTo>
                    <a:pt x="25" y="2829"/>
                  </a:lnTo>
                  <a:lnTo>
                    <a:pt x="34" y="2761"/>
                  </a:lnTo>
                  <a:lnTo>
                    <a:pt x="44" y="2694"/>
                  </a:lnTo>
                  <a:lnTo>
                    <a:pt x="56" y="2627"/>
                  </a:lnTo>
                  <a:lnTo>
                    <a:pt x="69" y="2561"/>
                  </a:lnTo>
                  <a:lnTo>
                    <a:pt x="83" y="2496"/>
                  </a:lnTo>
                  <a:lnTo>
                    <a:pt x="99" y="2430"/>
                  </a:lnTo>
                  <a:lnTo>
                    <a:pt x="116" y="2365"/>
                  </a:lnTo>
                  <a:lnTo>
                    <a:pt x="135" y="2300"/>
                  </a:lnTo>
                  <a:lnTo>
                    <a:pt x="155" y="2237"/>
                  </a:lnTo>
                  <a:lnTo>
                    <a:pt x="176" y="2173"/>
                  </a:lnTo>
                  <a:lnTo>
                    <a:pt x="199" y="2110"/>
                  </a:lnTo>
                  <a:lnTo>
                    <a:pt x="224" y="2048"/>
                  </a:lnTo>
                  <a:lnTo>
                    <a:pt x="249" y="1987"/>
                  </a:lnTo>
                  <a:lnTo>
                    <a:pt x="275" y="1926"/>
                  </a:lnTo>
                  <a:lnTo>
                    <a:pt x="303" y="1865"/>
                  </a:lnTo>
                  <a:lnTo>
                    <a:pt x="333" y="1805"/>
                  </a:lnTo>
                  <a:lnTo>
                    <a:pt x="363" y="1747"/>
                  </a:lnTo>
                  <a:lnTo>
                    <a:pt x="395" y="1688"/>
                  </a:lnTo>
                  <a:lnTo>
                    <a:pt x="428" y="1630"/>
                  </a:lnTo>
                  <a:lnTo>
                    <a:pt x="462" y="1574"/>
                  </a:lnTo>
                  <a:lnTo>
                    <a:pt x="498" y="1518"/>
                  </a:lnTo>
                  <a:lnTo>
                    <a:pt x="535" y="1462"/>
                  </a:lnTo>
                  <a:lnTo>
                    <a:pt x="573" y="1408"/>
                  </a:lnTo>
                  <a:lnTo>
                    <a:pt x="613" y="1353"/>
                  </a:lnTo>
                  <a:lnTo>
                    <a:pt x="654" y="1299"/>
                  </a:lnTo>
                  <a:lnTo>
                    <a:pt x="696" y="1247"/>
                  </a:lnTo>
                  <a:lnTo>
                    <a:pt x="728" y="1208"/>
                  </a:lnTo>
                  <a:lnTo>
                    <a:pt x="759" y="1171"/>
                  </a:lnTo>
                  <a:lnTo>
                    <a:pt x="790" y="1134"/>
                  </a:lnTo>
                  <a:lnTo>
                    <a:pt x="823" y="1098"/>
                  </a:lnTo>
                  <a:lnTo>
                    <a:pt x="855" y="1062"/>
                  </a:lnTo>
                  <a:lnTo>
                    <a:pt x="888" y="1027"/>
                  </a:lnTo>
                  <a:lnTo>
                    <a:pt x="922" y="992"/>
                  </a:lnTo>
                  <a:lnTo>
                    <a:pt x="956" y="959"/>
                  </a:lnTo>
                  <a:lnTo>
                    <a:pt x="990" y="926"/>
                  </a:lnTo>
                  <a:lnTo>
                    <a:pt x="1025" y="892"/>
                  </a:lnTo>
                  <a:lnTo>
                    <a:pt x="1060" y="861"/>
                  </a:lnTo>
                  <a:lnTo>
                    <a:pt x="1095" y="828"/>
                  </a:lnTo>
                  <a:lnTo>
                    <a:pt x="1132" y="798"/>
                  </a:lnTo>
                  <a:lnTo>
                    <a:pt x="1168" y="768"/>
                  </a:lnTo>
                  <a:lnTo>
                    <a:pt x="1205" y="737"/>
                  </a:lnTo>
                  <a:lnTo>
                    <a:pt x="1242" y="708"/>
                  </a:lnTo>
                  <a:lnTo>
                    <a:pt x="1280" y="680"/>
                  </a:lnTo>
                  <a:lnTo>
                    <a:pt x="1318" y="651"/>
                  </a:lnTo>
                  <a:lnTo>
                    <a:pt x="1356" y="624"/>
                  </a:lnTo>
                  <a:lnTo>
                    <a:pt x="1395" y="597"/>
                  </a:lnTo>
                  <a:lnTo>
                    <a:pt x="1435" y="570"/>
                  </a:lnTo>
                  <a:lnTo>
                    <a:pt x="1474" y="544"/>
                  </a:lnTo>
                  <a:lnTo>
                    <a:pt x="1515" y="519"/>
                  </a:lnTo>
                  <a:lnTo>
                    <a:pt x="1555" y="494"/>
                  </a:lnTo>
                  <a:lnTo>
                    <a:pt x="1595" y="470"/>
                  </a:lnTo>
                  <a:lnTo>
                    <a:pt x="1637" y="447"/>
                  </a:lnTo>
                  <a:lnTo>
                    <a:pt x="1679" y="423"/>
                  </a:lnTo>
                  <a:lnTo>
                    <a:pt x="1722" y="401"/>
                  </a:lnTo>
                  <a:lnTo>
                    <a:pt x="1764" y="379"/>
                  </a:lnTo>
                  <a:lnTo>
                    <a:pt x="1806" y="358"/>
                  </a:lnTo>
                  <a:lnTo>
                    <a:pt x="1850" y="337"/>
                  </a:lnTo>
                  <a:lnTo>
                    <a:pt x="1894" y="317"/>
                  </a:lnTo>
                  <a:lnTo>
                    <a:pt x="1938" y="298"/>
                  </a:lnTo>
                  <a:lnTo>
                    <a:pt x="1983" y="279"/>
                  </a:lnTo>
                  <a:lnTo>
                    <a:pt x="2028" y="260"/>
                  </a:lnTo>
                  <a:lnTo>
                    <a:pt x="2072" y="243"/>
                  </a:lnTo>
                  <a:lnTo>
                    <a:pt x="2118" y="226"/>
                  </a:lnTo>
                  <a:lnTo>
                    <a:pt x="2164" y="210"/>
                  </a:lnTo>
                  <a:lnTo>
                    <a:pt x="2210" y="194"/>
                  </a:lnTo>
                  <a:lnTo>
                    <a:pt x="2256" y="178"/>
                  </a:lnTo>
                  <a:lnTo>
                    <a:pt x="2302" y="164"/>
                  </a:lnTo>
                  <a:lnTo>
                    <a:pt x="2349" y="150"/>
                  </a:lnTo>
                  <a:lnTo>
                    <a:pt x="2396" y="137"/>
                  </a:lnTo>
                  <a:lnTo>
                    <a:pt x="2444" y="124"/>
                  </a:lnTo>
                  <a:lnTo>
                    <a:pt x="2491" y="112"/>
                  </a:lnTo>
                  <a:lnTo>
                    <a:pt x="2540" y="101"/>
                  </a:lnTo>
                  <a:lnTo>
                    <a:pt x="2587" y="89"/>
                  </a:lnTo>
                  <a:lnTo>
                    <a:pt x="2636" y="79"/>
                  </a:lnTo>
                  <a:lnTo>
                    <a:pt x="2685" y="70"/>
                  </a:lnTo>
                  <a:lnTo>
                    <a:pt x="2734" y="61"/>
                  </a:lnTo>
                  <a:lnTo>
                    <a:pt x="2783" y="53"/>
                  </a:lnTo>
                  <a:lnTo>
                    <a:pt x="2834" y="45"/>
                  </a:lnTo>
                  <a:lnTo>
                    <a:pt x="2883" y="38"/>
                  </a:lnTo>
                  <a:lnTo>
                    <a:pt x="2934" y="31"/>
                  </a:lnTo>
                  <a:lnTo>
                    <a:pt x="2984" y="26"/>
                  </a:lnTo>
                  <a:lnTo>
                    <a:pt x="3035" y="20"/>
                  </a:lnTo>
                  <a:lnTo>
                    <a:pt x="3086" y="15"/>
                  </a:lnTo>
                  <a:lnTo>
                    <a:pt x="3138" y="11"/>
                  </a:lnTo>
                  <a:lnTo>
                    <a:pt x="3189" y="7"/>
                  </a:lnTo>
                  <a:lnTo>
                    <a:pt x="3242" y="5"/>
                  </a:lnTo>
                  <a:lnTo>
                    <a:pt x="3293" y="3"/>
                  </a:lnTo>
                  <a:lnTo>
                    <a:pt x="3347" y="1"/>
                  </a:lnTo>
                  <a:lnTo>
                    <a:pt x="3399" y="0"/>
                  </a:lnTo>
                  <a:lnTo>
                    <a:pt x="3453" y="0"/>
                  </a:lnTo>
                  <a:lnTo>
                    <a:pt x="3523" y="0"/>
                  </a:lnTo>
                  <a:lnTo>
                    <a:pt x="3593" y="2"/>
                  </a:lnTo>
                  <a:lnTo>
                    <a:pt x="3663" y="5"/>
                  </a:lnTo>
                  <a:lnTo>
                    <a:pt x="3732" y="9"/>
                  </a:lnTo>
                  <a:lnTo>
                    <a:pt x="3800" y="15"/>
                  </a:lnTo>
                  <a:lnTo>
                    <a:pt x="3868" y="22"/>
                  </a:lnTo>
                  <a:lnTo>
                    <a:pt x="3936" y="30"/>
                  </a:lnTo>
                  <a:lnTo>
                    <a:pt x="4003" y="39"/>
                  </a:lnTo>
                  <a:lnTo>
                    <a:pt x="4068" y="49"/>
                  </a:lnTo>
                  <a:lnTo>
                    <a:pt x="4135" y="60"/>
                  </a:lnTo>
                  <a:lnTo>
                    <a:pt x="4199" y="73"/>
                  </a:lnTo>
                  <a:lnTo>
                    <a:pt x="4264" y="86"/>
                  </a:lnTo>
                  <a:lnTo>
                    <a:pt x="4329" y="102"/>
                  </a:lnTo>
                  <a:lnTo>
                    <a:pt x="4392" y="118"/>
                  </a:lnTo>
                  <a:lnTo>
                    <a:pt x="4456" y="135"/>
                  </a:lnTo>
                  <a:lnTo>
                    <a:pt x="4519" y="154"/>
                  </a:lnTo>
                  <a:lnTo>
                    <a:pt x="4580" y="173"/>
                  </a:lnTo>
                  <a:lnTo>
                    <a:pt x="4642" y="195"/>
                  </a:lnTo>
                  <a:lnTo>
                    <a:pt x="4702" y="216"/>
                  </a:lnTo>
                  <a:lnTo>
                    <a:pt x="4760" y="239"/>
                  </a:lnTo>
                  <a:lnTo>
                    <a:pt x="4818" y="264"/>
                  </a:lnTo>
                  <a:lnTo>
                    <a:pt x="4875" y="288"/>
                  </a:lnTo>
                  <a:lnTo>
                    <a:pt x="4931" y="314"/>
                  </a:lnTo>
                  <a:lnTo>
                    <a:pt x="4985" y="341"/>
                  </a:lnTo>
                  <a:lnTo>
                    <a:pt x="5039" y="370"/>
                  </a:lnTo>
                  <a:lnTo>
                    <a:pt x="5091" y="398"/>
                  </a:lnTo>
                  <a:lnTo>
                    <a:pt x="5143" y="429"/>
                  </a:lnTo>
                  <a:lnTo>
                    <a:pt x="5193" y="460"/>
                  </a:lnTo>
                  <a:lnTo>
                    <a:pt x="5243" y="492"/>
                  </a:lnTo>
                  <a:lnTo>
                    <a:pt x="5291" y="526"/>
                  </a:lnTo>
                  <a:lnTo>
                    <a:pt x="5339" y="560"/>
                  </a:lnTo>
                  <a:lnTo>
                    <a:pt x="5385" y="596"/>
                  </a:lnTo>
                  <a:lnTo>
                    <a:pt x="5441" y="640"/>
                  </a:lnTo>
                  <a:lnTo>
                    <a:pt x="5496" y="686"/>
                  </a:lnTo>
                  <a:lnTo>
                    <a:pt x="5547" y="732"/>
                  </a:lnTo>
                  <a:lnTo>
                    <a:pt x="5598" y="780"/>
                  </a:lnTo>
                  <a:lnTo>
                    <a:pt x="5646" y="828"/>
                  </a:lnTo>
                  <a:lnTo>
                    <a:pt x="5693" y="877"/>
                  </a:lnTo>
                  <a:lnTo>
                    <a:pt x="5738" y="927"/>
                  </a:lnTo>
                  <a:lnTo>
                    <a:pt x="5781" y="976"/>
                  </a:lnTo>
                  <a:lnTo>
                    <a:pt x="5823" y="1028"/>
                  </a:lnTo>
                  <a:lnTo>
                    <a:pt x="5862" y="1079"/>
                  </a:lnTo>
                  <a:lnTo>
                    <a:pt x="5901" y="1132"/>
                  </a:lnTo>
                  <a:lnTo>
                    <a:pt x="5936" y="1186"/>
                  </a:lnTo>
                  <a:lnTo>
                    <a:pt x="5970" y="1239"/>
                  </a:lnTo>
                  <a:lnTo>
                    <a:pt x="6003" y="1295"/>
                  </a:lnTo>
                  <a:lnTo>
                    <a:pt x="6034" y="1351"/>
                  </a:lnTo>
                  <a:lnTo>
                    <a:pt x="6062" y="1406"/>
                  </a:lnTo>
                  <a:lnTo>
                    <a:pt x="6089" y="1464"/>
                  </a:lnTo>
                  <a:lnTo>
                    <a:pt x="6115" y="1522"/>
                  </a:lnTo>
                  <a:lnTo>
                    <a:pt x="6138" y="1581"/>
                  </a:lnTo>
                  <a:lnTo>
                    <a:pt x="6160" y="1640"/>
                  </a:lnTo>
                  <a:lnTo>
                    <a:pt x="6180" y="1702"/>
                  </a:lnTo>
                  <a:lnTo>
                    <a:pt x="6199" y="1763"/>
                  </a:lnTo>
                  <a:lnTo>
                    <a:pt x="6215" y="1826"/>
                  </a:lnTo>
                  <a:lnTo>
                    <a:pt x="6230" y="1889"/>
                  </a:lnTo>
                  <a:lnTo>
                    <a:pt x="6243" y="1953"/>
                  </a:lnTo>
                  <a:lnTo>
                    <a:pt x="6254" y="2019"/>
                  </a:lnTo>
                  <a:lnTo>
                    <a:pt x="6263" y="2085"/>
                  </a:lnTo>
                  <a:lnTo>
                    <a:pt x="6271" y="2152"/>
                  </a:lnTo>
                  <a:lnTo>
                    <a:pt x="6277" y="2219"/>
                  </a:lnTo>
                  <a:lnTo>
                    <a:pt x="6281" y="2288"/>
                  </a:lnTo>
                  <a:lnTo>
                    <a:pt x="6284" y="2358"/>
                  </a:lnTo>
                  <a:lnTo>
                    <a:pt x="6285" y="2429"/>
                  </a:lnTo>
                  <a:lnTo>
                    <a:pt x="6284" y="2498"/>
                  </a:lnTo>
                  <a:lnTo>
                    <a:pt x="6282" y="2567"/>
                  </a:lnTo>
                  <a:lnTo>
                    <a:pt x="6277" y="2635"/>
                  </a:lnTo>
                  <a:lnTo>
                    <a:pt x="6271" y="2701"/>
                  </a:lnTo>
                  <a:lnTo>
                    <a:pt x="6264" y="2768"/>
                  </a:lnTo>
                  <a:lnTo>
                    <a:pt x="6254" y="2834"/>
                  </a:lnTo>
                  <a:lnTo>
                    <a:pt x="6244" y="2900"/>
                  </a:lnTo>
                  <a:lnTo>
                    <a:pt x="6231" y="2964"/>
                  </a:lnTo>
                  <a:lnTo>
                    <a:pt x="6217" y="3027"/>
                  </a:lnTo>
                  <a:lnTo>
                    <a:pt x="6200" y="3091"/>
                  </a:lnTo>
                  <a:lnTo>
                    <a:pt x="6182" y="3153"/>
                  </a:lnTo>
                  <a:lnTo>
                    <a:pt x="6162" y="3215"/>
                  </a:lnTo>
                  <a:lnTo>
                    <a:pt x="6141" y="3276"/>
                  </a:lnTo>
                  <a:lnTo>
                    <a:pt x="6118" y="3336"/>
                  </a:lnTo>
                  <a:lnTo>
                    <a:pt x="6094" y="3396"/>
                  </a:lnTo>
                  <a:lnTo>
                    <a:pt x="6067" y="3455"/>
                  </a:lnTo>
                  <a:lnTo>
                    <a:pt x="6039" y="3512"/>
                  </a:lnTo>
                  <a:lnTo>
                    <a:pt x="6010" y="3570"/>
                  </a:lnTo>
                  <a:lnTo>
                    <a:pt x="5978" y="3626"/>
                  </a:lnTo>
                  <a:lnTo>
                    <a:pt x="5945" y="3680"/>
                  </a:lnTo>
                  <a:lnTo>
                    <a:pt x="5911" y="3734"/>
                  </a:lnTo>
                  <a:lnTo>
                    <a:pt x="5875" y="3787"/>
                  </a:lnTo>
                  <a:lnTo>
                    <a:pt x="5838" y="3838"/>
                  </a:lnTo>
                  <a:lnTo>
                    <a:pt x="5799" y="3889"/>
                  </a:lnTo>
                  <a:lnTo>
                    <a:pt x="5758" y="3938"/>
                  </a:lnTo>
                  <a:lnTo>
                    <a:pt x="5717" y="3987"/>
                  </a:lnTo>
                  <a:lnTo>
                    <a:pt x="5673" y="4035"/>
                  </a:lnTo>
                  <a:lnTo>
                    <a:pt x="5628" y="4081"/>
                  </a:lnTo>
                  <a:lnTo>
                    <a:pt x="5581" y="4127"/>
                  </a:lnTo>
                  <a:lnTo>
                    <a:pt x="5533" y="4170"/>
                  </a:lnTo>
                  <a:lnTo>
                    <a:pt x="5483" y="4214"/>
                  </a:lnTo>
                  <a:lnTo>
                    <a:pt x="5432" y="4256"/>
                  </a:lnTo>
                  <a:lnTo>
                    <a:pt x="5404" y="4280"/>
                  </a:lnTo>
                  <a:lnTo>
                    <a:pt x="5373" y="4302"/>
                  </a:lnTo>
                  <a:lnTo>
                    <a:pt x="5344" y="4323"/>
                  </a:lnTo>
                  <a:lnTo>
                    <a:pt x="5314" y="4344"/>
                  </a:lnTo>
                  <a:lnTo>
                    <a:pt x="5283" y="4365"/>
                  </a:lnTo>
                  <a:lnTo>
                    <a:pt x="5252" y="4384"/>
                  </a:lnTo>
                  <a:lnTo>
                    <a:pt x="5221" y="4403"/>
                  </a:lnTo>
                  <a:lnTo>
                    <a:pt x="5188" y="4421"/>
                  </a:lnTo>
                  <a:lnTo>
                    <a:pt x="5156" y="4439"/>
                  </a:lnTo>
                  <a:lnTo>
                    <a:pt x="5124" y="4456"/>
                  </a:lnTo>
                  <a:lnTo>
                    <a:pt x="5090" y="4471"/>
                  </a:lnTo>
                  <a:lnTo>
                    <a:pt x="5057" y="4487"/>
                  </a:lnTo>
                  <a:lnTo>
                    <a:pt x="5024" y="4501"/>
                  </a:lnTo>
                  <a:lnTo>
                    <a:pt x="4989" y="4515"/>
                  </a:lnTo>
                  <a:lnTo>
                    <a:pt x="4954" y="4529"/>
                  </a:lnTo>
                  <a:lnTo>
                    <a:pt x="4919" y="4541"/>
                  </a:lnTo>
                  <a:lnTo>
                    <a:pt x="4883" y="4553"/>
                  </a:lnTo>
                  <a:lnTo>
                    <a:pt x="4848" y="4564"/>
                  </a:lnTo>
                  <a:lnTo>
                    <a:pt x="4812" y="4575"/>
                  </a:lnTo>
                  <a:lnTo>
                    <a:pt x="4776" y="4584"/>
                  </a:lnTo>
                  <a:lnTo>
                    <a:pt x="4740" y="4593"/>
                  </a:lnTo>
                  <a:lnTo>
                    <a:pt x="4704" y="4602"/>
                  </a:lnTo>
                  <a:lnTo>
                    <a:pt x="4667" y="4609"/>
                  </a:lnTo>
                  <a:lnTo>
                    <a:pt x="4631" y="4616"/>
                  </a:lnTo>
                  <a:lnTo>
                    <a:pt x="4593" y="4622"/>
                  </a:lnTo>
                  <a:lnTo>
                    <a:pt x="4557" y="4627"/>
                  </a:lnTo>
                  <a:lnTo>
                    <a:pt x="4520" y="4631"/>
                  </a:lnTo>
                  <a:lnTo>
                    <a:pt x="4482" y="4634"/>
                  </a:lnTo>
                  <a:lnTo>
                    <a:pt x="4445" y="4637"/>
                  </a:lnTo>
                  <a:lnTo>
                    <a:pt x="4408" y="4639"/>
                  </a:lnTo>
                  <a:lnTo>
                    <a:pt x="4370" y="4640"/>
                  </a:lnTo>
                  <a:lnTo>
                    <a:pt x="4332" y="4640"/>
                  </a:lnTo>
                  <a:lnTo>
                    <a:pt x="4288" y="4640"/>
                  </a:lnTo>
                  <a:lnTo>
                    <a:pt x="4246" y="4638"/>
                  </a:lnTo>
                  <a:lnTo>
                    <a:pt x="4206" y="4636"/>
                  </a:lnTo>
                  <a:lnTo>
                    <a:pt x="4166" y="4632"/>
                  </a:lnTo>
                  <a:lnTo>
                    <a:pt x="4128" y="4628"/>
                  </a:lnTo>
                  <a:lnTo>
                    <a:pt x="4091" y="4622"/>
                  </a:lnTo>
                  <a:lnTo>
                    <a:pt x="4056" y="4615"/>
                  </a:lnTo>
                  <a:lnTo>
                    <a:pt x="4022" y="4607"/>
                  </a:lnTo>
                  <a:lnTo>
                    <a:pt x="3988" y="4599"/>
                  </a:lnTo>
                  <a:lnTo>
                    <a:pt x="3957" y="4588"/>
                  </a:lnTo>
                  <a:lnTo>
                    <a:pt x="3927" y="4577"/>
                  </a:lnTo>
                  <a:lnTo>
                    <a:pt x="3898" y="4565"/>
                  </a:lnTo>
                  <a:lnTo>
                    <a:pt x="3870" y="4553"/>
                  </a:lnTo>
                  <a:lnTo>
                    <a:pt x="3845" y="4539"/>
                  </a:lnTo>
                  <a:lnTo>
                    <a:pt x="3820" y="4524"/>
                  </a:lnTo>
                  <a:lnTo>
                    <a:pt x="3796" y="4507"/>
                  </a:lnTo>
                  <a:lnTo>
                    <a:pt x="3774" y="4490"/>
                  </a:lnTo>
                  <a:lnTo>
                    <a:pt x="3753" y="4472"/>
                  </a:lnTo>
                  <a:lnTo>
                    <a:pt x="3733" y="4453"/>
                  </a:lnTo>
                  <a:lnTo>
                    <a:pt x="3715" y="4432"/>
                  </a:lnTo>
                  <a:lnTo>
                    <a:pt x="3697" y="4411"/>
                  </a:lnTo>
                  <a:lnTo>
                    <a:pt x="3682" y="4388"/>
                  </a:lnTo>
                  <a:lnTo>
                    <a:pt x="3667" y="4365"/>
                  </a:lnTo>
                  <a:lnTo>
                    <a:pt x="3654" y="4340"/>
                  </a:lnTo>
                  <a:lnTo>
                    <a:pt x="3642" y="4315"/>
                  </a:lnTo>
                  <a:lnTo>
                    <a:pt x="3632" y="4288"/>
                  </a:lnTo>
                  <a:lnTo>
                    <a:pt x="3623" y="4260"/>
                  </a:lnTo>
                  <a:lnTo>
                    <a:pt x="3615" y="4231"/>
                  </a:lnTo>
                  <a:lnTo>
                    <a:pt x="3609" y="4202"/>
                  </a:lnTo>
                  <a:lnTo>
                    <a:pt x="3602" y="4170"/>
                  </a:lnTo>
                  <a:lnTo>
                    <a:pt x="3598" y="4139"/>
                  </a:lnTo>
                  <a:lnTo>
                    <a:pt x="3596" y="4105"/>
                  </a:lnTo>
                  <a:close/>
                  <a:moveTo>
                    <a:pt x="3719" y="2656"/>
                  </a:moveTo>
                  <a:lnTo>
                    <a:pt x="3715" y="2624"/>
                  </a:lnTo>
                  <a:lnTo>
                    <a:pt x="3710" y="2594"/>
                  </a:lnTo>
                  <a:lnTo>
                    <a:pt x="3705" y="2565"/>
                  </a:lnTo>
                  <a:lnTo>
                    <a:pt x="3697" y="2536"/>
                  </a:lnTo>
                  <a:lnTo>
                    <a:pt x="3690" y="2509"/>
                  </a:lnTo>
                  <a:lnTo>
                    <a:pt x="3681" y="2482"/>
                  </a:lnTo>
                  <a:lnTo>
                    <a:pt x="3672" y="2456"/>
                  </a:lnTo>
                  <a:lnTo>
                    <a:pt x="3663" y="2432"/>
                  </a:lnTo>
                  <a:lnTo>
                    <a:pt x="3652" y="2408"/>
                  </a:lnTo>
                  <a:lnTo>
                    <a:pt x="3640" y="2385"/>
                  </a:lnTo>
                  <a:lnTo>
                    <a:pt x="3628" y="2363"/>
                  </a:lnTo>
                  <a:lnTo>
                    <a:pt x="3615" y="2342"/>
                  </a:lnTo>
                  <a:lnTo>
                    <a:pt x="3600" y="2322"/>
                  </a:lnTo>
                  <a:lnTo>
                    <a:pt x="3585" y="2303"/>
                  </a:lnTo>
                  <a:lnTo>
                    <a:pt x="3569" y="2285"/>
                  </a:lnTo>
                  <a:lnTo>
                    <a:pt x="3553" y="2268"/>
                  </a:lnTo>
                  <a:lnTo>
                    <a:pt x="3536" y="2252"/>
                  </a:lnTo>
                  <a:lnTo>
                    <a:pt x="3517" y="2237"/>
                  </a:lnTo>
                  <a:lnTo>
                    <a:pt x="3498" y="2222"/>
                  </a:lnTo>
                  <a:lnTo>
                    <a:pt x="3478" y="2209"/>
                  </a:lnTo>
                  <a:lnTo>
                    <a:pt x="3458" y="2197"/>
                  </a:lnTo>
                  <a:lnTo>
                    <a:pt x="3437" y="2187"/>
                  </a:lnTo>
                  <a:lnTo>
                    <a:pt x="3415" y="2177"/>
                  </a:lnTo>
                  <a:lnTo>
                    <a:pt x="3392" y="2168"/>
                  </a:lnTo>
                  <a:lnTo>
                    <a:pt x="3369" y="2160"/>
                  </a:lnTo>
                  <a:lnTo>
                    <a:pt x="3345" y="2154"/>
                  </a:lnTo>
                  <a:lnTo>
                    <a:pt x="3321" y="2148"/>
                  </a:lnTo>
                  <a:lnTo>
                    <a:pt x="3295" y="2142"/>
                  </a:lnTo>
                  <a:lnTo>
                    <a:pt x="3269" y="2139"/>
                  </a:lnTo>
                  <a:lnTo>
                    <a:pt x="3242" y="2136"/>
                  </a:lnTo>
                  <a:lnTo>
                    <a:pt x="3215" y="2134"/>
                  </a:lnTo>
                  <a:lnTo>
                    <a:pt x="3186" y="2134"/>
                  </a:lnTo>
                  <a:lnTo>
                    <a:pt x="3165" y="2134"/>
                  </a:lnTo>
                  <a:lnTo>
                    <a:pt x="3144" y="2136"/>
                  </a:lnTo>
                  <a:lnTo>
                    <a:pt x="3123" y="2138"/>
                  </a:lnTo>
                  <a:lnTo>
                    <a:pt x="3101" y="2140"/>
                  </a:lnTo>
                  <a:lnTo>
                    <a:pt x="3080" y="2145"/>
                  </a:lnTo>
                  <a:lnTo>
                    <a:pt x="3060" y="2149"/>
                  </a:lnTo>
                  <a:lnTo>
                    <a:pt x="3040" y="2154"/>
                  </a:lnTo>
                  <a:lnTo>
                    <a:pt x="3020" y="2160"/>
                  </a:lnTo>
                  <a:lnTo>
                    <a:pt x="2999" y="2167"/>
                  </a:lnTo>
                  <a:lnTo>
                    <a:pt x="2979" y="2174"/>
                  </a:lnTo>
                  <a:lnTo>
                    <a:pt x="2959" y="2183"/>
                  </a:lnTo>
                  <a:lnTo>
                    <a:pt x="2940" y="2192"/>
                  </a:lnTo>
                  <a:lnTo>
                    <a:pt x="2921" y="2201"/>
                  </a:lnTo>
                  <a:lnTo>
                    <a:pt x="2901" y="2212"/>
                  </a:lnTo>
                  <a:lnTo>
                    <a:pt x="2882" y="2223"/>
                  </a:lnTo>
                  <a:lnTo>
                    <a:pt x="2863" y="2236"/>
                  </a:lnTo>
                  <a:lnTo>
                    <a:pt x="2844" y="2249"/>
                  </a:lnTo>
                  <a:lnTo>
                    <a:pt x="2826" y="2263"/>
                  </a:lnTo>
                  <a:lnTo>
                    <a:pt x="2806" y="2278"/>
                  </a:lnTo>
                  <a:lnTo>
                    <a:pt x="2788" y="2293"/>
                  </a:lnTo>
                  <a:lnTo>
                    <a:pt x="2770" y="2310"/>
                  </a:lnTo>
                  <a:lnTo>
                    <a:pt x="2752" y="2327"/>
                  </a:lnTo>
                  <a:lnTo>
                    <a:pt x="2735" y="2344"/>
                  </a:lnTo>
                  <a:lnTo>
                    <a:pt x="2717" y="2363"/>
                  </a:lnTo>
                  <a:lnTo>
                    <a:pt x="2699" y="2382"/>
                  </a:lnTo>
                  <a:lnTo>
                    <a:pt x="2682" y="2403"/>
                  </a:lnTo>
                  <a:lnTo>
                    <a:pt x="2665" y="2424"/>
                  </a:lnTo>
                  <a:lnTo>
                    <a:pt x="2648" y="2445"/>
                  </a:lnTo>
                  <a:lnTo>
                    <a:pt x="2631" y="2467"/>
                  </a:lnTo>
                  <a:lnTo>
                    <a:pt x="2615" y="2491"/>
                  </a:lnTo>
                  <a:lnTo>
                    <a:pt x="2597" y="2515"/>
                  </a:lnTo>
                  <a:lnTo>
                    <a:pt x="2581" y="2540"/>
                  </a:lnTo>
                  <a:lnTo>
                    <a:pt x="2565" y="2566"/>
                  </a:lnTo>
                  <a:lnTo>
                    <a:pt x="2550" y="2592"/>
                  </a:lnTo>
                  <a:lnTo>
                    <a:pt x="2535" y="2618"/>
                  </a:lnTo>
                  <a:lnTo>
                    <a:pt x="2520" y="2645"/>
                  </a:lnTo>
                  <a:lnTo>
                    <a:pt x="2505" y="2671"/>
                  </a:lnTo>
                  <a:lnTo>
                    <a:pt x="2492" y="2698"/>
                  </a:lnTo>
                  <a:lnTo>
                    <a:pt x="2479" y="2726"/>
                  </a:lnTo>
                  <a:lnTo>
                    <a:pt x="2467" y="2753"/>
                  </a:lnTo>
                  <a:lnTo>
                    <a:pt x="2455" y="2780"/>
                  </a:lnTo>
                  <a:lnTo>
                    <a:pt x="2443" y="2809"/>
                  </a:lnTo>
                  <a:lnTo>
                    <a:pt x="2433" y="2837"/>
                  </a:lnTo>
                  <a:lnTo>
                    <a:pt x="2422" y="2865"/>
                  </a:lnTo>
                  <a:lnTo>
                    <a:pt x="2412" y="2895"/>
                  </a:lnTo>
                  <a:lnTo>
                    <a:pt x="2402" y="2924"/>
                  </a:lnTo>
                  <a:lnTo>
                    <a:pt x="2393" y="2953"/>
                  </a:lnTo>
                  <a:lnTo>
                    <a:pt x="2385" y="2983"/>
                  </a:lnTo>
                  <a:lnTo>
                    <a:pt x="2377" y="3013"/>
                  </a:lnTo>
                  <a:lnTo>
                    <a:pt x="2370" y="3044"/>
                  </a:lnTo>
                  <a:lnTo>
                    <a:pt x="2363" y="3074"/>
                  </a:lnTo>
                  <a:lnTo>
                    <a:pt x="2356" y="3105"/>
                  </a:lnTo>
                  <a:lnTo>
                    <a:pt x="2351" y="3137"/>
                  </a:lnTo>
                  <a:lnTo>
                    <a:pt x="2345" y="3168"/>
                  </a:lnTo>
                  <a:lnTo>
                    <a:pt x="2340" y="3199"/>
                  </a:lnTo>
                  <a:lnTo>
                    <a:pt x="2336" y="3232"/>
                  </a:lnTo>
                  <a:lnTo>
                    <a:pt x="2332" y="3264"/>
                  </a:lnTo>
                  <a:lnTo>
                    <a:pt x="2329" y="3297"/>
                  </a:lnTo>
                  <a:lnTo>
                    <a:pt x="2326" y="3329"/>
                  </a:lnTo>
                  <a:lnTo>
                    <a:pt x="2324" y="3362"/>
                  </a:lnTo>
                  <a:lnTo>
                    <a:pt x="2322" y="3396"/>
                  </a:lnTo>
                  <a:lnTo>
                    <a:pt x="2321" y="3430"/>
                  </a:lnTo>
                  <a:lnTo>
                    <a:pt x="2320" y="3464"/>
                  </a:lnTo>
                  <a:lnTo>
                    <a:pt x="2320" y="3498"/>
                  </a:lnTo>
                  <a:lnTo>
                    <a:pt x="2320" y="3532"/>
                  </a:lnTo>
                  <a:lnTo>
                    <a:pt x="2322" y="3566"/>
                  </a:lnTo>
                  <a:lnTo>
                    <a:pt x="2324" y="3597"/>
                  </a:lnTo>
                  <a:lnTo>
                    <a:pt x="2327" y="3629"/>
                  </a:lnTo>
                  <a:lnTo>
                    <a:pt x="2331" y="3659"/>
                  </a:lnTo>
                  <a:lnTo>
                    <a:pt x="2336" y="3688"/>
                  </a:lnTo>
                  <a:lnTo>
                    <a:pt x="2342" y="3717"/>
                  </a:lnTo>
                  <a:lnTo>
                    <a:pt x="2349" y="3744"/>
                  </a:lnTo>
                  <a:lnTo>
                    <a:pt x="2356" y="3770"/>
                  </a:lnTo>
                  <a:lnTo>
                    <a:pt x="2365" y="3796"/>
                  </a:lnTo>
                  <a:lnTo>
                    <a:pt x="2375" y="3820"/>
                  </a:lnTo>
                  <a:lnTo>
                    <a:pt x="2385" y="3844"/>
                  </a:lnTo>
                  <a:lnTo>
                    <a:pt x="2396" y="3867"/>
                  </a:lnTo>
                  <a:lnTo>
                    <a:pt x="2410" y="3888"/>
                  </a:lnTo>
                  <a:lnTo>
                    <a:pt x="2423" y="3908"/>
                  </a:lnTo>
                  <a:lnTo>
                    <a:pt x="2437" y="3927"/>
                  </a:lnTo>
                  <a:lnTo>
                    <a:pt x="2452" y="3947"/>
                  </a:lnTo>
                  <a:lnTo>
                    <a:pt x="2467" y="3964"/>
                  </a:lnTo>
                  <a:lnTo>
                    <a:pt x="2483" y="3980"/>
                  </a:lnTo>
                  <a:lnTo>
                    <a:pt x="2500" y="3994"/>
                  </a:lnTo>
                  <a:lnTo>
                    <a:pt x="2519" y="4008"/>
                  </a:lnTo>
                  <a:lnTo>
                    <a:pt x="2537" y="4020"/>
                  </a:lnTo>
                  <a:lnTo>
                    <a:pt x="2556" y="4032"/>
                  </a:lnTo>
                  <a:lnTo>
                    <a:pt x="2576" y="4042"/>
                  </a:lnTo>
                  <a:lnTo>
                    <a:pt x="2597" y="4051"/>
                  </a:lnTo>
                  <a:lnTo>
                    <a:pt x="2619" y="4058"/>
                  </a:lnTo>
                  <a:lnTo>
                    <a:pt x="2641" y="4065"/>
                  </a:lnTo>
                  <a:lnTo>
                    <a:pt x="2664" y="4070"/>
                  </a:lnTo>
                  <a:lnTo>
                    <a:pt x="2687" y="4074"/>
                  </a:lnTo>
                  <a:lnTo>
                    <a:pt x="2713" y="4077"/>
                  </a:lnTo>
                  <a:lnTo>
                    <a:pt x="2738" y="4079"/>
                  </a:lnTo>
                  <a:lnTo>
                    <a:pt x="2763" y="4079"/>
                  </a:lnTo>
                  <a:lnTo>
                    <a:pt x="2797" y="4079"/>
                  </a:lnTo>
                  <a:lnTo>
                    <a:pt x="2832" y="4076"/>
                  </a:lnTo>
                  <a:lnTo>
                    <a:pt x="2866" y="4072"/>
                  </a:lnTo>
                  <a:lnTo>
                    <a:pt x="2898" y="4067"/>
                  </a:lnTo>
                  <a:lnTo>
                    <a:pt x="2932" y="4060"/>
                  </a:lnTo>
                  <a:lnTo>
                    <a:pt x="2964" y="4052"/>
                  </a:lnTo>
                  <a:lnTo>
                    <a:pt x="2995" y="4042"/>
                  </a:lnTo>
                  <a:lnTo>
                    <a:pt x="3026" y="4030"/>
                  </a:lnTo>
                  <a:lnTo>
                    <a:pt x="3057" y="4017"/>
                  </a:lnTo>
                  <a:lnTo>
                    <a:pt x="3086" y="4002"/>
                  </a:lnTo>
                  <a:lnTo>
                    <a:pt x="3116" y="3986"/>
                  </a:lnTo>
                  <a:lnTo>
                    <a:pt x="3145" y="3969"/>
                  </a:lnTo>
                  <a:lnTo>
                    <a:pt x="3173" y="3950"/>
                  </a:lnTo>
                  <a:lnTo>
                    <a:pt x="3201" y="3928"/>
                  </a:lnTo>
                  <a:lnTo>
                    <a:pt x="3229" y="3906"/>
                  </a:lnTo>
                  <a:lnTo>
                    <a:pt x="3256" y="3882"/>
                  </a:lnTo>
                  <a:lnTo>
                    <a:pt x="3282" y="3857"/>
                  </a:lnTo>
                  <a:lnTo>
                    <a:pt x="3308" y="3831"/>
                  </a:lnTo>
                  <a:lnTo>
                    <a:pt x="3331" y="3804"/>
                  </a:lnTo>
                  <a:lnTo>
                    <a:pt x="3354" y="3775"/>
                  </a:lnTo>
                  <a:lnTo>
                    <a:pt x="3376" y="3746"/>
                  </a:lnTo>
                  <a:lnTo>
                    <a:pt x="3397" y="3716"/>
                  </a:lnTo>
                  <a:lnTo>
                    <a:pt x="3417" y="3684"/>
                  </a:lnTo>
                  <a:lnTo>
                    <a:pt x="3436" y="3652"/>
                  </a:lnTo>
                  <a:lnTo>
                    <a:pt x="3454" y="3619"/>
                  </a:lnTo>
                  <a:lnTo>
                    <a:pt x="3470" y="3583"/>
                  </a:lnTo>
                  <a:lnTo>
                    <a:pt x="3486" y="3548"/>
                  </a:lnTo>
                  <a:lnTo>
                    <a:pt x="3500" y="3511"/>
                  </a:lnTo>
                  <a:lnTo>
                    <a:pt x="3515" y="3474"/>
                  </a:lnTo>
                  <a:lnTo>
                    <a:pt x="3527" y="3435"/>
                  </a:lnTo>
                  <a:lnTo>
                    <a:pt x="3539" y="3395"/>
                  </a:lnTo>
                  <a:lnTo>
                    <a:pt x="3549" y="3354"/>
                  </a:lnTo>
                  <a:lnTo>
                    <a:pt x="3719" y="2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cxnSp>
        <p:nvCxnSpPr>
          <p:cNvPr id="67" name="直接连接符 66"/>
          <p:cNvCxnSpPr>
            <a:endCxn id="53" idx="1"/>
          </p:cNvCxnSpPr>
          <p:nvPr/>
        </p:nvCxnSpPr>
        <p:spPr>
          <a:xfrm>
            <a:off x="5568199" y="3323390"/>
            <a:ext cx="189824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0" name="直接连接符 69"/>
          <p:cNvCxnSpPr>
            <a:endCxn id="52" idx="1"/>
          </p:cNvCxnSpPr>
          <p:nvPr/>
        </p:nvCxnSpPr>
        <p:spPr>
          <a:xfrm flipV="1">
            <a:off x="5452585" y="2815776"/>
            <a:ext cx="1606729" cy="45399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2" name="直接连接符 71"/>
          <p:cNvCxnSpPr>
            <a:endCxn id="55" idx="1"/>
          </p:cNvCxnSpPr>
          <p:nvPr/>
        </p:nvCxnSpPr>
        <p:spPr>
          <a:xfrm>
            <a:off x="5452585" y="3364049"/>
            <a:ext cx="1606729" cy="468353"/>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1" name="Freeform 1208"/>
          <p:cNvSpPr>
            <a:spLocks/>
          </p:cNvSpPr>
          <p:nvPr/>
        </p:nvSpPr>
        <p:spPr bwMode="ltGray">
          <a:xfrm>
            <a:off x="4488614" y="3009314"/>
            <a:ext cx="1469535" cy="557048"/>
          </a:xfrm>
          <a:custGeom>
            <a:avLst/>
            <a:gdLst>
              <a:gd name="T0" fmla="*/ 603773 w 16320"/>
              <a:gd name="T1" fmla="*/ 22740 h 11943"/>
              <a:gd name="T2" fmla="*/ 669215 w 16320"/>
              <a:gd name="T3" fmla="*/ 9746 h 11943"/>
              <a:gd name="T4" fmla="*/ 745191 w 16320"/>
              <a:gd name="T5" fmla="*/ 1866 h 11943"/>
              <a:gd name="T6" fmla="*/ 902522 w 16320"/>
              <a:gd name="T7" fmla="*/ 5115 h 11943"/>
              <a:gd name="T8" fmla="*/ 1023620 w 16320"/>
              <a:gd name="T9" fmla="*/ 31484 h 11943"/>
              <a:gd name="T10" fmla="*/ 1077782 w 16320"/>
              <a:gd name="T11" fmla="*/ 71643 h 11943"/>
              <a:gd name="T12" fmla="*/ 1079649 w 16320"/>
              <a:gd name="T13" fmla="*/ 82529 h 11943"/>
              <a:gd name="T14" fmla="*/ 1090258 w 16320"/>
              <a:gd name="T15" fmla="*/ 86504 h 11943"/>
              <a:gd name="T16" fmla="*/ 1119542 w 16320"/>
              <a:gd name="T17" fmla="*/ 88543 h 11943"/>
              <a:gd name="T18" fmla="*/ 1186105 w 16320"/>
              <a:gd name="T19" fmla="*/ 108311 h 11943"/>
              <a:gd name="T20" fmla="*/ 1217855 w 16320"/>
              <a:gd name="T21" fmla="*/ 142871 h 11943"/>
              <a:gd name="T22" fmla="*/ 1208218 w 16320"/>
              <a:gd name="T23" fmla="*/ 181198 h 11943"/>
              <a:gd name="T24" fmla="*/ 1175945 w 16320"/>
              <a:gd name="T25" fmla="*/ 207533 h 11943"/>
              <a:gd name="T26" fmla="*/ 1128432 w 16320"/>
              <a:gd name="T27" fmla="*/ 226714 h 11943"/>
              <a:gd name="T28" fmla="*/ 1107365 w 16320"/>
              <a:gd name="T29" fmla="*/ 240745 h 11943"/>
              <a:gd name="T30" fmla="*/ 1135231 w 16320"/>
              <a:gd name="T31" fmla="*/ 261550 h 11943"/>
              <a:gd name="T32" fmla="*/ 1144046 w 16320"/>
              <a:gd name="T33" fmla="*/ 285742 h 11943"/>
              <a:gd name="T34" fmla="*/ 1124846 w 16320"/>
              <a:gd name="T35" fmla="*/ 316708 h 11943"/>
              <a:gd name="T36" fmla="*/ 1063065 w 16320"/>
              <a:gd name="T37" fmla="*/ 345358 h 11943"/>
              <a:gd name="T38" fmla="*/ 976256 w 16320"/>
              <a:gd name="T39" fmla="*/ 357765 h 11943"/>
              <a:gd name="T40" fmla="*/ 922020 w 16320"/>
              <a:gd name="T41" fmla="*/ 355795 h 11943"/>
              <a:gd name="T42" fmla="*/ 902447 w 16320"/>
              <a:gd name="T43" fmla="*/ 353203 h 11943"/>
              <a:gd name="T44" fmla="*/ 884219 w 16320"/>
              <a:gd name="T45" fmla="*/ 349713 h 11943"/>
              <a:gd name="T46" fmla="*/ 879139 w 16320"/>
              <a:gd name="T47" fmla="*/ 356625 h 11943"/>
              <a:gd name="T48" fmla="*/ 872415 w 16320"/>
              <a:gd name="T49" fmla="*/ 373144 h 11943"/>
              <a:gd name="T50" fmla="*/ 832672 w 16320"/>
              <a:gd name="T51" fmla="*/ 398131 h 11943"/>
              <a:gd name="T52" fmla="*/ 769471 w 16320"/>
              <a:gd name="T53" fmla="*/ 411471 h 11943"/>
              <a:gd name="T54" fmla="*/ 705149 w 16320"/>
              <a:gd name="T55" fmla="*/ 410711 h 11943"/>
              <a:gd name="T56" fmla="*/ 667646 w 16320"/>
              <a:gd name="T57" fmla="*/ 403488 h 11943"/>
              <a:gd name="T58" fmla="*/ 638511 w 16320"/>
              <a:gd name="T59" fmla="*/ 392049 h 11943"/>
              <a:gd name="T60" fmla="*/ 605790 w 16320"/>
              <a:gd name="T61" fmla="*/ 388247 h 11943"/>
              <a:gd name="T62" fmla="*/ 544979 w 16320"/>
              <a:gd name="T63" fmla="*/ 399030 h 11943"/>
              <a:gd name="T64" fmla="*/ 475578 w 16320"/>
              <a:gd name="T65" fmla="*/ 404006 h 11943"/>
              <a:gd name="T66" fmla="*/ 377788 w 16320"/>
              <a:gd name="T67" fmla="*/ 400170 h 11943"/>
              <a:gd name="T68" fmla="*/ 277009 w 16320"/>
              <a:gd name="T69" fmla="*/ 378812 h 11943"/>
              <a:gd name="T70" fmla="*/ 226060 w 16320"/>
              <a:gd name="T71" fmla="*/ 344909 h 11943"/>
              <a:gd name="T72" fmla="*/ 224641 w 16320"/>
              <a:gd name="T73" fmla="*/ 325486 h 11943"/>
              <a:gd name="T74" fmla="*/ 199614 w 16320"/>
              <a:gd name="T75" fmla="*/ 328596 h 11943"/>
              <a:gd name="T76" fmla="*/ 167266 w 16320"/>
              <a:gd name="T77" fmla="*/ 330635 h 11943"/>
              <a:gd name="T78" fmla="*/ 133798 w 16320"/>
              <a:gd name="T79" fmla="*/ 329841 h 11943"/>
              <a:gd name="T80" fmla="*/ 58719 w 16320"/>
              <a:gd name="T81" fmla="*/ 315602 h 11943"/>
              <a:gd name="T82" fmla="*/ 9861 w 16320"/>
              <a:gd name="T83" fmla="*/ 286571 h 11943"/>
              <a:gd name="T84" fmla="*/ 3138 w 16320"/>
              <a:gd name="T85" fmla="*/ 249661 h 11943"/>
              <a:gd name="T86" fmla="*/ 28239 w 16320"/>
              <a:gd name="T87" fmla="*/ 223845 h 11943"/>
              <a:gd name="T88" fmla="*/ 73286 w 16320"/>
              <a:gd name="T89" fmla="*/ 204491 h 11943"/>
              <a:gd name="T90" fmla="*/ 123937 w 16320"/>
              <a:gd name="T91" fmla="*/ 192637 h 11943"/>
              <a:gd name="T92" fmla="*/ 104364 w 16320"/>
              <a:gd name="T93" fmla="*/ 174493 h 11943"/>
              <a:gd name="T94" fmla="*/ 96669 w 16320"/>
              <a:gd name="T95" fmla="*/ 154345 h 11943"/>
              <a:gd name="T96" fmla="*/ 104663 w 16320"/>
              <a:gd name="T97" fmla="*/ 129220 h 11943"/>
              <a:gd name="T98" fmla="*/ 157256 w 16320"/>
              <a:gd name="T99" fmla="*/ 93450 h 11943"/>
              <a:gd name="T100" fmla="*/ 243242 w 16320"/>
              <a:gd name="T101" fmla="*/ 73544 h 11943"/>
              <a:gd name="T102" fmla="*/ 321161 w 16320"/>
              <a:gd name="T103" fmla="*/ 72576 h 11943"/>
              <a:gd name="T104" fmla="*/ 338268 w 16320"/>
              <a:gd name="T105" fmla="*/ 74339 h 11943"/>
              <a:gd name="T106" fmla="*/ 354479 w 16320"/>
              <a:gd name="T107" fmla="*/ 76723 h 11943"/>
              <a:gd name="T108" fmla="*/ 364639 w 16320"/>
              <a:gd name="T109" fmla="*/ 78036 h 11943"/>
              <a:gd name="T110" fmla="*/ 381224 w 16320"/>
              <a:gd name="T111" fmla="*/ 58164 h 11943"/>
              <a:gd name="T112" fmla="*/ 427168 w 16320"/>
              <a:gd name="T113" fmla="*/ 35735 h 11943"/>
              <a:gd name="T114" fmla="*/ 487605 w 16320"/>
              <a:gd name="T115" fmla="*/ 26749 h 11943"/>
              <a:gd name="T116" fmla="*/ 519281 w 16320"/>
              <a:gd name="T117" fmla="*/ 28685 h 11943"/>
              <a:gd name="T118" fmla="*/ 537210 w 16320"/>
              <a:gd name="T119" fmla="*/ 32106 h 11943"/>
              <a:gd name="T120" fmla="*/ 553048 w 16320"/>
              <a:gd name="T121" fmla="*/ 37048 h 119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solidFill>
            <a:schemeClr val="bg1"/>
          </a:solidFill>
          <a:ln>
            <a:solidFill>
              <a:schemeClr val="tx1"/>
            </a:solidFill>
          </a:ln>
          <a:effectLst>
            <a:outerShdw dist="40161" dir="4293903" algn="ctr" rotWithShape="0">
              <a:srgbClr val="666633"/>
            </a:outerShdw>
          </a:effectLst>
        </p:spPr>
        <p:txBody>
          <a:bodyPr wrap="square" lIns="22467" tIns="11234" rIns="22467" bIns="11234" anchor="ctr" anchorCtr="1">
            <a:noAutofit/>
          </a:bodyPr>
          <a:lstStyle/>
          <a:p>
            <a:r>
              <a:rPr lang="zh-CN" altLang="en-US" sz="1200" b="1" dirty="0">
                <a:latin typeface="微软雅黑" pitchFamily="34" charset="-122"/>
                <a:ea typeface="微软雅黑" pitchFamily="34" charset="-122"/>
              </a:rPr>
              <a:t>互联网</a:t>
            </a:r>
          </a:p>
        </p:txBody>
      </p:sp>
      <p:sp>
        <p:nvSpPr>
          <p:cNvPr id="75" name="Rectangle 9"/>
          <p:cNvSpPr>
            <a:spLocks noChangeArrowheads="1"/>
          </p:cNvSpPr>
          <p:nvPr/>
        </p:nvSpPr>
        <p:spPr bwMode="auto">
          <a:xfrm>
            <a:off x="5568200" y="1668232"/>
            <a:ext cx="82825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hangingPunct="1"/>
            <a:r>
              <a:rPr kumimoji="0" lang="zh-CN" altLang="en-US" sz="1200" b="1" dirty="0">
                <a:solidFill>
                  <a:srgbClr val="25221E"/>
                </a:solidFill>
                <a:latin typeface="微软雅黑" pitchFamily="34" charset="-122"/>
                <a:ea typeface="微软雅黑" pitchFamily="34" charset="-122"/>
              </a:rPr>
              <a:t>整个邮件</a:t>
            </a:r>
          </a:p>
        </p:txBody>
      </p:sp>
      <p:sp>
        <p:nvSpPr>
          <p:cNvPr id="76" name="Documents"/>
          <p:cNvSpPr>
            <a:spLocks noEditPoints="1" noChangeArrowheads="1"/>
          </p:cNvSpPr>
          <p:nvPr/>
        </p:nvSpPr>
        <p:spPr bwMode="auto">
          <a:xfrm>
            <a:off x="7315192" y="1449605"/>
            <a:ext cx="871546" cy="451373"/>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00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77" name="Rectangle 9"/>
          <p:cNvSpPr>
            <a:spLocks noChangeArrowheads="1"/>
          </p:cNvSpPr>
          <p:nvPr/>
        </p:nvSpPr>
        <p:spPr bwMode="auto">
          <a:xfrm>
            <a:off x="7314047" y="1584213"/>
            <a:ext cx="77267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hangingPunct="1"/>
            <a:r>
              <a:rPr kumimoji="0" lang="zh-CN" altLang="en-US" sz="1100" b="1" dirty="0">
                <a:solidFill>
                  <a:srgbClr val="25221E"/>
                </a:solidFill>
                <a:latin typeface="微软雅黑" pitchFamily="34" charset="-122"/>
                <a:ea typeface="微软雅黑" pitchFamily="34" charset="-122"/>
              </a:rPr>
              <a:t>所有邮件</a:t>
            </a:r>
          </a:p>
        </p:txBody>
      </p:sp>
      <p:sp>
        <p:nvSpPr>
          <p:cNvPr id="78" name="Rectangle 9"/>
          <p:cNvSpPr>
            <a:spLocks noChangeArrowheads="1"/>
          </p:cNvSpPr>
          <p:nvPr/>
        </p:nvSpPr>
        <p:spPr bwMode="auto">
          <a:xfrm rot="20578601">
            <a:off x="6004789" y="2765199"/>
            <a:ext cx="76947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hangingPunct="1"/>
            <a:r>
              <a:rPr kumimoji="0" lang="zh-CN" altLang="en-US" sz="1200" b="1" dirty="0">
                <a:solidFill>
                  <a:srgbClr val="25221E"/>
                </a:solidFill>
                <a:latin typeface="微软雅黑" pitchFamily="34" charset="-122"/>
                <a:ea typeface="微软雅黑" pitchFamily="34" charset="-122"/>
              </a:rPr>
              <a:t>邮件首部</a:t>
            </a:r>
          </a:p>
        </p:txBody>
      </p:sp>
      <p:grpSp>
        <p:nvGrpSpPr>
          <p:cNvPr id="88" name="组合 87"/>
          <p:cNvGrpSpPr/>
          <p:nvPr/>
        </p:nvGrpSpPr>
        <p:grpSpPr>
          <a:xfrm>
            <a:off x="3149855" y="3452334"/>
            <a:ext cx="715074" cy="395003"/>
            <a:chOff x="3420280" y="3918130"/>
            <a:chExt cx="512274" cy="390821"/>
          </a:xfrm>
          <a:solidFill>
            <a:srgbClr val="00FFCC"/>
          </a:solidFill>
        </p:grpSpPr>
        <p:sp>
          <p:nvSpPr>
            <p:cNvPr id="86" name="File"/>
            <p:cNvSpPr>
              <a:spLocks noEditPoints="1" noChangeArrowheads="1"/>
            </p:cNvSpPr>
            <p:nvPr/>
          </p:nvSpPr>
          <p:spPr bwMode="auto">
            <a:xfrm>
              <a:off x="3420280" y="3918130"/>
              <a:ext cx="512274" cy="390821"/>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grp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87" name="Rectangle 9"/>
            <p:cNvSpPr>
              <a:spLocks noChangeArrowheads="1"/>
            </p:cNvSpPr>
            <p:nvPr/>
          </p:nvSpPr>
          <p:spPr bwMode="auto">
            <a:xfrm>
              <a:off x="3537935" y="4043189"/>
              <a:ext cx="282129" cy="1692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r>
                <a:rPr kumimoji="0" lang="zh-CN" altLang="en-US" sz="1100" b="1" dirty="0">
                  <a:solidFill>
                    <a:srgbClr val="25221E"/>
                  </a:solidFill>
                  <a:latin typeface="微软雅黑" pitchFamily="34" charset="-122"/>
                  <a:ea typeface="微软雅黑" pitchFamily="34" charset="-122"/>
                </a:rPr>
                <a:t>工作</a:t>
              </a:r>
            </a:p>
          </p:txBody>
        </p:sp>
      </p:grpSp>
      <p:grpSp>
        <p:nvGrpSpPr>
          <p:cNvPr id="89" name="组合 88"/>
          <p:cNvGrpSpPr/>
          <p:nvPr/>
        </p:nvGrpSpPr>
        <p:grpSpPr>
          <a:xfrm>
            <a:off x="2905346" y="3690608"/>
            <a:ext cx="715074" cy="395003"/>
            <a:chOff x="3420280" y="3918130"/>
            <a:chExt cx="512274" cy="390821"/>
          </a:xfrm>
          <a:solidFill>
            <a:srgbClr val="00FFCC"/>
          </a:solidFill>
        </p:grpSpPr>
        <p:sp>
          <p:nvSpPr>
            <p:cNvPr id="90" name="File"/>
            <p:cNvSpPr>
              <a:spLocks noEditPoints="1" noChangeArrowheads="1"/>
            </p:cNvSpPr>
            <p:nvPr/>
          </p:nvSpPr>
          <p:spPr bwMode="auto">
            <a:xfrm>
              <a:off x="3420280" y="3918130"/>
              <a:ext cx="512274" cy="390821"/>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grp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91" name="Rectangle 9"/>
            <p:cNvSpPr>
              <a:spLocks noChangeArrowheads="1"/>
            </p:cNvSpPr>
            <p:nvPr/>
          </p:nvSpPr>
          <p:spPr bwMode="auto">
            <a:xfrm>
              <a:off x="3537935" y="4043189"/>
              <a:ext cx="282129" cy="1692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r>
                <a:rPr kumimoji="0" lang="zh-CN" altLang="en-US" sz="1100" b="1" dirty="0">
                  <a:solidFill>
                    <a:srgbClr val="25221E"/>
                  </a:solidFill>
                  <a:latin typeface="微软雅黑" pitchFamily="34" charset="-122"/>
                  <a:ea typeface="微软雅黑" pitchFamily="34" charset="-122"/>
                </a:rPr>
                <a:t>好友</a:t>
              </a:r>
            </a:p>
          </p:txBody>
        </p:sp>
      </p:grpSp>
      <p:sp>
        <p:nvSpPr>
          <p:cNvPr id="92" name="Rectangle 9"/>
          <p:cNvSpPr>
            <a:spLocks noChangeArrowheads="1"/>
          </p:cNvSpPr>
          <p:nvPr/>
        </p:nvSpPr>
        <p:spPr bwMode="auto">
          <a:xfrm>
            <a:off x="949635" y="1643774"/>
            <a:ext cx="14343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lnSpc>
                <a:spcPts val="1800"/>
              </a:lnSpc>
            </a:pPr>
            <a:r>
              <a:rPr kumimoji="0" lang="zh-CN" altLang="en-US" sz="1600" b="1" dirty="0">
                <a:solidFill>
                  <a:srgbClr val="0000FF"/>
                </a:solidFill>
                <a:latin typeface="微软雅黑" pitchFamily="34" charset="-122"/>
                <a:ea typeface="微软雅黑" pitchFamily="34" charset="-122"/>
              </a:rPr>
              <a:t>使用 </a:t>
            </a:r>
            <a:r>
              <a:rPr kumimoji="0" lang="en-US" altLang="zh-CN" sz="1600" b="1" dirty="0">
                <a:solidFill>
                  <a:srgbClr val="0000FF"/>
                </a:solidFill>
                <a:latin typeface="微软雅黑" pitchFamily="34" charset="-122"/>
                <a:ea typeface="微软雅黑" pitchFamily="34" charset="-122"/>
              </a:rPr>
              <a:t>POP3</a:t>
            </a:r>
          </a:p>
          <a:p>
            <a:pPr algn="ctr" eaLnBrk="1" hangingPunct="1">
              <a:lnSpc>
                <a:spcPts val="1800"/>
              </a:lnSpc>
            </a:pPr>
            <a:r>
              <a:rPr kumimoji="0" lang="zh-CN" altLang="en-US" sz="1600" b="1" dirty="0">
                <a:solidFill>
                  <a:srgbClr val="0000FF"/>
                </a:solidFill>
                <a:latin typeface="微软雅黑" pitchFamily="34" charset="-122"/>
                <a:ea typeface="微软雅黑" pitchFamily="34" charset="-122"/>
              </a:rPr>
              <a:t>读取邮件</a:t>
            </a:r>
          </a:p>
        </p:txBody>
      </p:sp>
      <p:sp>
        <p:nvSpPr>
          <p:cNvPr id="93" name="Rectangle 9"/>
          <p:cNvSpPr>
            <a:spLocks noChangeArrowheads="1"/>
          </p:cNvSpPr>
          <p:nvPr/>
        </p:nvSpPr>
        <p:spPr bwMode="auto">
          <a:xfrm>
            <a:off x="942975" y="3092557"/>
            <a:ext cx="14409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lnSpc>
                <a:spcPts val="1800"/>
              </a:lnSpc>
            </a:pPr>
            <a:r>
              <a:rPr kumimoji="0" lang="zh-CN" altLang="en-US" sz="1600" b="1" dirty="0">
                <a:solidFill>
                  <a:srgbClr val="0000FF"/>
                </a:solidFill>
                <a:latin typeface="微软雅黑" pitchFamily="34" charset="-122"/>
                <a:ea typeface="微软雅黑" pitchFamily="34" charset="-122"/>
              </a:rPr>
              <a:t>使用 </a:t>
            </a:r>
            <a:r>
              <a:rPr kumimoji="0" lang="en-US" altLang="zh-CN" sz="1600" b="1" dirty="0">
                <a:solidFill>
                  <a:srgbClr val="0000FF"/>
                </a:solidFill>
                <a:latin typeface="微软雅黑" pitchFamily="34" charset="-122"/>
                <a:ea typeface="微软雅黑" pitchFamily="34" charset="-122"/>
              </a:rPr>
              <a:t>IMAP</a:t>
            </a:r>
          </a:p>
          <a:p>
            <a:pPr algn="ctr" eaLnBrk="1" hangingPunct="1">
              <a:lnSpc>
                <a:spcPts val="1800"/>
              </a:lnSpc>
            </a:pPr>
            <a:r>
              <a:rPr kumimoji="0" lang="zh-CN" altLang="en-US" sz="1600" b="1" dirty="0">
                <a:solidFill>
                  <a:srgbClr val="0000FF"/>
                </a:solidFill>
                <a:latin typeface="微软雅黑" pitchFamily="34" charset="-122"/>
                <a:ea typeface="微软雅黑" pitchFamily="34" charset="-122"/>
              </a:rPr>
              <a:t>读取邮件</a:t>
            </a:r>
          </a:p>
        </p:txBody>
      </p:sp>
    </p:spTree>
    <p:extLst>
      <p:ext uri="{BB962C8B-B14F-4D97-AF65-F5344CB8AC3E}">
        <p14:creationId xmlns:p14="http://schemas.microsoft.com/office/powerpoint/2010/main" val="193154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9318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976061" y="659978"/>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必须注意</a:t>
            </a:r>
          </a:p>
        </p:txBody>
      </p:sp>
      <p:sp>
        <p:nvSpPr>
          <p:cNvPr id="4" name="Rectangle 68"/>
          <p:cNvSpPr>
            <a:spLocks noChangeArrowheads="1"/>
          </p:cNvSpPr>
          <p:nvPr/>
        </p:nvSpPr>
        <p:spPr bwMode="auto">
          <a:xfrm>
            <a:off x="483810" y="1054279"/>
            <a:ext cx="828528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邮件读取协议 </a:t>
            </a:r>
            <a:r>
              <a:rPr lang="en-US" altLang="zh-CN" sz="2000" b="1" dirty="0">
                <a:latin typeface="微软雅黑" pitchFamily="34" charset="-122"/>
                <a:ea typeface="微软雅黑" pitchFamily="34" charset="-122"/>
              </a:rPr>
              <a:t>POP </a:t>
            </a:r>
            <a:r>
              <a:rPr lang="zh-CN" altLang="en-US" sz="2000" b="1" dirty="0">
                <a:latin typeface="微软雅黑" pitchFamily="34" charset="-122"/>
                <a:ea typeface="微软雅黑" pitchFamily="34" charset="-122"/>
              </a:rPr>
              <a:t>或 </a:t>
            </a:r>
            <a:r>
              <a:rPr lang="en-US" altLang="zh-CN" sz="2000" b="1" dirty="0">
                <a:latin typeface="微软雅黑" pitchFamily="34" charset="-122"/>
                <a:ea typeface="微软雅黑" pitchFamily="34" charset="-122"/>
              </a:rPr>
              <a:t>IMAP </a:t>
            </a:r>
            <a:r>
              <a:rPr lang="zh-CN" altLang="en-US" sz="2000" b="1" dirty="0">
                <a:latin typeface="微软雅黑" pitchFamily="34" charset="-122"/>
                <a:ea typeface="微软雅黑" pitchFamily="34" charset="-122"/>
              </a:rPr>
              <a:t>与邮件传送协议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完全不同。</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发信人的用户代理向源邮件服务器发送邮件，以及源邮件服务器向目的邮件服务器发送邮件，都是使用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协议。</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而 </a:t>
            </a:r>
            <a:r>
              <a:rPr lang="en-US" altLang="zh-CN" sz="2000" b="1" dirty="0">
                <a:latin typeface="微软雅黑" pitchFamily="34" charset="-122"/>
                <a:ea typeface="微软雅黑" pitchFamily="34" charset="-122"/>
              </a:rPr>
              <a:t>POP </a:t>
            </a:r>
            <a:r>
              <a:rPr lang="zh-CN" altLang="en-US" sz="2000" b="1" dirty="0">
                <a:latin typeface="微软雅黑" pitchFamily="34" charset="-122"/>
                <a:ea typeface="微软雅黑" pitchFamily="34" charset="-122"/>
              </a:rPr>
              <a:t>协议或 </a:t>
            </a:r>
            <a:r>
              <a:rPr lang="en-US" altLang="zh-CN" sz="2000" b="1" dirty="0">
                <a:latin typeface="微软雅黑" pitchFamily="34" charset="-122"/>
                <a:ea typeface="微软雅黑" pitchFamily="34" charset="-122"/>
              </a:rPr>
              <a:t>IMAP </a:t>
            </a:r>
            <a:r>
              <a:rPr lang="zh-CN" altLang="en-US" sz="2000" b="1" dirty="0">
                <a:latin typeface="微软雅黑" pitchFamily="34" charset="-122"/>
                <a:ea typeface="微软雅黑" pitchFamily="34" charset="-122"/>
              </a:rPr>
              <a:t>协议则是用户从目的邮件服务器上读取邮件所使用的协议。 </a:t>
            </a:r>
          </a:p>
        </p:txBody>
      </p:sp>
      <p:grpSp>
        <p:nvGrpSpPr>
          <p:cNvPr id="42" name="组合 41"/>
          <p:cNvGrpSpPr/>
          <p:nvPr/>
        </p:nvGrpSpPr>
        <p:grpSpPr>
          <a:xfrm>
            <a:off x="1054981" y="3266066"/>
            <a:ext cx="7066484" cy="1001131"/>
            <a:chOff x="981411" y="3266066"/>
            <a:chExt cx="7066484" cy="1001131"/>
          </a:xfrm>
        </p:grpSpPr>
        <p:sp>
          <p:nvSpPr>
            <p:cNvPr id="5" name="矩形 4"/>
            <p:cNvSpPr/>
            <p:nvPr/>
          </p:nvSpPr>
          <p:spPr>
            <a:xfrm>
              <a:off x="2417371" y="3773211"/>
              <a:ext cx="861848" cy="430924"/>
            </a:xfrm>
            <a:prstGeom prst="rect">
              <a:avLst/>
            </a:prstGeom>
            <a:solidFill>
              <a:srgbClr val="0066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b="1" dirty="0">
                  <a:solidFill>
                    <a:schemeClr val="bg1"/>
                  </a:solidFill>
                  <a:latin typeface="微软雅黑" pitchFamily="34" charset="-122"/>
                  <a:ea typeface="微软雅黑" pitchFamily="34" charset="-122"/>
                </a:rPr>
                <a:t>邮件</a:t>
              </a:r>
              <a:endParaRPr lang="en-US" altLang="zh-CN" sz="1200" b="1" dirty="0">
                <a:solidFill>
                  <a:schemeClr val="bg1"/>
                </a:solidFill>
                <a:latin typeface="微软雅黑" pitchFamily="34" charset="-122"/>
                <a:ea typeface="微软雅黑" pitchFamily="34" charset="-122"/>
              </a:endParaRPr>
            </a:p>
            <a:p>
              <a:pPr algn="ctr"/>
              <a:r>
                <a:rPr lang="zh-CN" altLang="en-US" sz="1200" b="1" dirty="0">
                  <a:solidFill>
                    <a:schemeClr val="bg1"/>
                  </a:solidFill>
                  <a:latin typeface="微软雅黑" pitchFamily="34" charset="-122"/>
                  <a:ea typeface="微软雅黑" pitchFamily="34" charset="-122"/>
                </a:rPr>
                <a:t>服务器</a:t>
              </a:r>
            </a:p>
          </p:txBody>
        </p:sp>
        <p:sp>
          <p:nvSpPr>
            <p:cNvPr id="6" name="矩形 5"/>
            <p:cNvSpPr/>
            <p:nvPr/>
          </p:nvSpPr>
          <p:spPr>
            <a:xfrm>
              <a:off x="5707113" y="3773211"/>
              <a:ext cx="861848" cy="430924"/>
            </a:xfrm>
            <a:prstGeom prst="rect">
              <a:avLst/>
            </a:prstGeom>
            <a:solidFill>
              <a:srgbClr val="0066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b="1" dirty="0">
                  <a:solidFill>
                    <a:schemeClr val="bg1"/>
                  </a:solidFill>
                  <a:latin typeface="微软雅黑" pitchFamily="34" charset="-122"/>
                  <a:ea typeface="微软雅黑" pitchFamily="34" charset="-122"/>
                </a:rPr>
                <a:t>邮件</a:t>
              </a:r>
              <a:endParaRPr lang="en-US" altLang="zh-CN" sz="1200" b="1" dirty="0">
                <a:solidFill>
                  <a:schemeClr val="bg1"/>
                </a:solidFill>
                <a:latin typeface="微软雅黑" pitchFamily="34" charset="-122"/>
                <a:ea typeface="微软雅黑" pitchFamily="34" charset="-122"/>
              </a:endParaRPr>
            </a:p>
            <a:p>
              <a:pPr algn="ctr"/>
              <a:r>
                <a:rPr lang="zh-CN" altLang="en-US" sz="1200" b="1" dirty="0">
                  <a:solidFill>
                    <a:schemeClr val="bg1"/>
                  </a:solidFill>
                  <a:latin typeface="微软雅黑" pitchFamily="34" charset="-122"/>
                  <a:ea typeface="微软雅黑" pitchFamily="34" charset="-122"/>
                </a:rPr>
                <a:t>服务器</a:t>
              </a:r>
            </a:p>
          </p:txBody>
        </p:sp>
        <p:pic>
          <p:nvPicPr>
            <p:cNvPr id="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0765" y="3785108"/>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1411" y="3785108"/>
              <a:ext cx="407130" cy="4071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a:stCxn id="5" idx="3"/>
              <a:endCxn id="6" idx="1"/>
            </p:cNvCxnSpPr>
            <p:nvPr/>
          </p:nvCxnSpPr>
          <p:spPr>
            <a:xfrm>
              <a:off x="3279219" y="3988673"/>
              <a:ext cx="2427894"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 name="Freeform 1208"/>
            <p:cNvSpPr>
              <a:spLocks/>
            </p:cNvSpPr>
            <p:nvPr/>
          </p:nvSpPr>
          <p:spPr bwMode="ltGray">
            <a:xfrm>
              <a:off x="3701557" y="3710149"/>
              <a:ext cx="1600702" cy="557048"/>
            </a:xfrm>
            <a:custGeom>
              <a:avLst/>
              <a:gdLst>
                <a:gd name="T0" fmla="*/ 603773 w 16320"/>
                <a:gd name="T1" fmla="*/ 22740 h 11943"/>
                <a:gd name="T2" fmla="*/ 669215 w 16320"/>
                <a:gd name="T3" fmla="*/ 9746 h 11943"/>
                <a:gd name="T4" fmla="*/ 745191 w 16320"/>
                <a:gd name="T5" fmla="*/ 1866 h 11943"/>
                <a:gd name="T6" fmla="*/ 902522 w 16320"/>
                <a:gd name="T7" fmla="*/ 5115 h 11943"/>
                <a:gd name="T8" fmla="*/ 1023620 w 16320"/>
                <a:gd name="T9" fmla="*/ 31484 h 11943"/>
                <a:gd name="T10" fmla="*/ 1077782 w 16320"/>
                <a:gd name="T11" fmla="*/ 71643 h 11943"/>
                <a:gd name="T12" fmla="*/ 1079649 w 16320"/>
                <a:gd name="T13" fmla="*/ 82529 h 11943"/>
                <a:gd name="T14" fmla="*/ 1090258 w 16320"/>
                <a:gd name="T15" fmla="*/ 86504 h 11943"/>
                <a:gd name="T16" fmla="*/ 1119542 w 16320"/>
                <a:gd name="T17" fmla="*/ 88543 h 11943"/>
                <a:gd name="T18" fmla="*/ 1186105 w 16320"/>
                <a:gd name="T19" fmla="*/ 108311 h 11943"/>
                <a:gd name="T20" fmla="*/ 1217855 w 16320"/>
                <a:gd name="T21" fmla="*/ 142871 h 11943"/>
                <a:gd name="T22" fmla="*/ 1208218 w 16320"/>
                <a:gd name="T23" fmla="*/ 181198 h 11943"/>
                <a:gd name="T24" fmla="*/ 1175945 w 16320"/>
                <a:gd name="T25" fmla="*/ 207533 h 11943"/>
                <a:gd name="T26" fmla="*/ 1128432 w 16320"/>
                <a:gd name="T27" fmla="*/ 226714 h 11943"/>
                <a:gd name="T28" fmla="*/ 1107365 w 16320"/>
                <a:gd name="T29" fmla="*/ 240745 h 11943"/>
                <a:gd name="T30" fmla="*/ 1135231 w 16320"/>
                <a:gd name="T31" fmla="*/ 261550 h 11943"/>
                <a:gd name="T32" fmla="*/ 1144046 w 16320"/>
                <a:gd name="T33" fmla="*/ 285742 h 11943"/>
                <a:gd name="T34" fmla="*/ 1124846 w 16320"/>
                <a:gd name="T35" fmla="*/ 316708 h 11943"/>
                <a:gd name="T36" fmla="*/ 1063065 w 16320"/>
                <a:gd name="T37" fmla="*/ 345358 h 11943"/>
                <a:gd name="T38" fmla="*/ 976256 w 16320"/>
                <a:gd name="T39" fmla="*/ 357765 h 11943"/>
                <a:gd name="T40" fmla="*/ 922020 w 16320"/>
                <a:gd name="T41" fmla="*/ 355795 h 11943"/>
                <a:gd name="T42" fmla="*/ 902447 w 16320"/>
                <a:gd name="T43" fmla="*/ 353203 h 11943"/>
                <a:gd name="T44" fmla="*/ 884219 w 16320"/>
                <a:gd name="T45" fmla="*/ 349713 h 11943"/>
                <a:gd name="T46" fmla="*/ 879139 w 16320"/>
                <a:gd name="T47" fmla="*/ 356625 h 11943"/>
                <a:gd name="T48" fmla="*/ 872415 w 16320"/>
                <a:gd name="T49" fmla="*/ 373144 h 11943"/>
                <a:gd name="T50" fmla="*/ 832672 w 16320"/>
                <a:gd name="T51" fmla="*/ 398131 h 11943"/>
                <a:gd name="T52" fmla="*/ 769471 w 16320"/>
                <a:gd name="T53" fmla="*/ 411471 h 11943"/>
                <a:gd name="T54" fmla="*/ 705149 w 16320"/>
                <a:gd name="T55" fmla="*/ 410711 h 11943"/>
                <a:gd name="T56" fmla="*/ 667646 w 16320"/>
                <a:gd name="T57" fmla="*/ 403488 h 11943"/>
                <a:gd name="T58" fmla="*/ 638511 w 16320"/>
                <a:gd name="T59" fmla="*/ 392049 h 11943"/>
                <a:gd name="T60" fmla="*/ 605790 w 16320"/>
                <a:gd name="T61" fmla="*/ 388247 h 11943"/>
                <a:gd name="T62" fmla="*/ 544979 w 16320"/>
                <a:gd name="T63" fmla="*/ 399030 h 11943"/>
                <a:gd name="T64" fmla="*/ 475578 w 16320"/>
                <a:gd name="T65" fmla="*/ 404006 h 11943"/>
                <a:gd name="T66" fmla="*/ 377788 w 16320"/>
                <a:gd name="T67" fmla="*/ 400170 h 11943"/>
                <a:gd name="T68" fmla="*/ 277009 w 16320"/>
                <a:gd name="T69" fmla="*/ 378812 h 11943"/>
                <a:gd name="T70" fmla="*/ 226060 w 16320"/>
                <a:gd name="T71" fmla="*/ 344909 h 11943"/>
                <a:gd name="T72" fmla="*/ 224641 w 16320"/>
                <a:gd name="T73" fmla="*/ 325486 h 11943"/>
                <a:gd name="T74" fmla="*/ 199614 w 16320"/>
                <a:gd name="T75" fmla="*/ 328596 h 11943"/>
                <a:gd name="T76" fmla="*/ 167266 w 16320"/>
                <a:gd name="T77" fmla="*/ 330635 h 11943"/>
                <a:gd name="T78" fmla="*/ 133798 w 16320"/>
                <a:gd name="T79" fmla="*/ 329841 h 11943"/>
                <a:gd name="T80" fmla="*/ 58719 w 16320"/>
                <a:gd name="T81" fmla="*/ 315602 h 11943"/>
                <a:gd name="T82" fmla="*/ 9861 w 16320"/>
                <a:gd name="T83" fmla="*/ 286571 h 11943"/>
                <a:gd name="T84" fmla="*/ 3138 w 16320"/>
                <a:gd name="T85" fmla="*/ 249661 h 11943"/>
                <a:gd name="T86" fmla="*/ 28239 w 16320"/>
                <a:gd name="T87" fmla="*/ 223845 h 11943"/>
                <a:gd name="T88" fmla="*/ 73286 w 16320"/>
                <a:gd name="T89" fmla="*/ 204491 h 11943"/>
                <a:gd name="T90" fmla="*/ 123937 w 16320"/>
                <a:gd name="T91" fmla="*/ 192637 h 11943"/>
                <a:gd name="T92" fmla="*/ 104364 w 16320"/>
                <a:gd name="T93" fmla="*/ 174493 h 11943"/>
                <a:gd name="T94" fmla="*/ 96669 w 16320"/>
                <a:gd name="T95" fmla="*/ 154345 h 11943"/>
                <a:gd name="T96" fmla="*/ 104663 w 16320"/>
                <a:gd name="T97" fmla="*/ 129220 h 11943"/>
                <a:gd name="T98" fmla="*/ 157256 w 16320"/>
                <a:gd name="T99" fmla="*/ 93450 h 11943"/>
                <a:gd name="T100" fmla="*/ 243242 w 16320"/>
                <a:gd name="T101" fmla="*/ 73544 h 11943"/>
                <a:gd name="T102" fmla="*/ 321161 w 16320"/>
                <a:gd name="T103" fmla="*/ 72576 h 11943"/>
                <a:gd name="T104" fmla="*/ 338268 w 16320"/>
                <a:gd name="T105" fmla="*/ 74339 h 11943"/>
                <a:gd name="T106" fmla="*/ 354479 w 16320"/>
                <a:gd name="T107" fmla="*/ 76723 h 11943"/>
                <a:gd name="T108" fmla="*/ 364639 w 16320"/>
                <a:gd name="T109" fmla="*/ 78036 h 11943"/>
                <a:gd name="T110" fmla="*/ 381224 w 16320"/>
                <a:gd name="T111" fmla="*/ 58164 h 11943"/>
                <a:gd name="T112" fmla="*/ 427168 w 16320"/>
                <a:gd name="T113" fmla="*/ 35735 h 11943"/>
                <a:gd name="T114" fmla="*/ 487605 w 16320"/>
                <a:gd name="T115" fmla="*/ 26749 h 11943"/>
                <a:gd name="T116" fmla="*/ 519281 w 16320"/>
                <a:gd name="T117" fmla="*/ 28685 h 11943"/>
                <a:gd name="T118" fmla="*/ 537210 w 16320"/>
                <a:gd name="T119" fmla="*/ 32106 h 11943"/>
                <a:gd name="T120" fmla="*/ 553048 w 16320"/>
                <a:gd name="T121" fmla="*/ 37048 h 119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solidFill>
              <a:schemeClr val="bg1"/>
            </a:solidFill>
            <a:ln>
              <a:solidFill>
                <a:schemeClr val="tx1"/>
              </a:solidFill>
            </a:ln>
            <a:effectLst>
              <a:outerShdw dist="40161" dir="4293903" algn="ctr" rotWithShape="0">
                <a:srgbClr val="666633"/>
              </a:outerShdw>
            </a:effectLst>
          </p:spPr>
          <p:txBody>
            <a:bodyPr wrap="square" lIns="22467" tIns="11234" rIns="22467" bIns="11234" anchor="ctr" anchorCtr="1">
              <a:noAutofit/>
            </a:bodyPr>
            <a:lstStyle/>
            <a:p>
              <a:r>
                <a:rPr lang="zh-CN" altLang="en-US" sz="1400" b="1" dirty="0">
                  <a:latin typeface="微软雅黑" pitchFamily="34" charset="-122"/>
                  <a:ea typeface="微软雅黑" pitchFamily="34" charset="-122"/>
                </a:rPr>
                <a:t>互联网</a:t>
              </a:r>
            </a:p>
          </p:txBody>
        </p:sp>
        <p:cxnSp>
          <p:nvCxnSpPr>
            <p:cNvPr id="13" name="直接连接符 12"/>
            <p:cNvCxnSpPr>
              <a:stCxn id="9" idx="3"/>
              <a:endCxn id="5" idx="1"/>
            </p:cNvCxnSpPr>
            <p:nvPr/>
          </p:nvCxnSpPr>
          <p:spPr>
            <a:xfrm>
              <a:off x="1388541" y="3988673"/>
              <a:ext cx="1028830"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3"/>
              <a:endCxn id="8" idx="1"/>
            </p:cNvCxnSpPr>
            <p:nvPr/>
          </p:nvCxnSpPr>
          <p:spPr>
            <a:xfrm>
              <a:off x="6568961" y="3988673"/>
              <a:ext cx="1071804"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57321" y="3662851"/>
              <a:ext cx="6697519" cy="0"/>
            </a:xfrm>
            <a:prstGeom prst="line">
              <a:avLst/>
            </a:prstGeom>
            <a:ln w="28575">
              <a:solidFill>
                <a:srgbClr val="CC00CC"/>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184976" y="3304616"/>
              <a:ext cx="0" cy="2794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848295" y="3304616"/>
              <a:ext cx="0" cy="2794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138029" y="3304616"/>
              <a:ext cx="0" cy="2794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823297" y="3304616"/>
              <a:ext cx="0" cy="2794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184976" y="3510456"/>
              <a:ext cx="1663319"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848295" y="3510456"/>
              <a:ext cx="3289734"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138029" y="3510456"/>
              <a:ext cx="1663319"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 Box 390"/>
            <p:cNvSpPr txBox="1">
              <a:spLocks noChangeArrowheads="1"/>
            </p:cNvSpPr>
            <p:nvPr/>
          </p:nvSpPr>
          <p:spPr bwMode="auto">
            <a:xfrm>
              <a:off x="1605438" y="3273311"/>
              <a:ext cx="595036"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SMTP</a:t>
              </a:r>
            </a:p>
          </p:txBody>
        </p:sp>
        <p:sp>
          <p:nvSpPr>
            <p:cNvPr id="35" name="Text Box 390"/>
            <p:cNvSpPr txBox="1">
              <a:spLocks noChangeArrowheads="1"/>
            </p:cNvSpPr>
            <p:nvPr/>
          </p:nvSpPr>
          <p:spPr bwMode="auto">
            <a:xfrm>
              <a:off x="4195644" y="3273311"/>
              <a:ext cx="595036"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SMTP</a:t>
              </a:r>
            </a:p>
          </p:txBody>
        </p:sp>
        <p:sp>
          <p:nvSpPr>
            <p:cNvPr id="36" name="Text Box 390"/>
            <p:cNvSpPr txBox="1">
              <a:spLocks noChangeArrowheads="1"/>
            </p:cNvSpPr>
            <p:nvPr/>
          </p:nvSpPr>
          <p:spPr bwMode="auto">
            <a:xfrm>
              <a:off x="6329063" y="3266066"/>
              <a:ext cx="1229824"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POP3  </a:t>
              </a:r>
              <a:r>
                <a:rPr kumimoji="1" lang="zh-CN" altLang="en-US" sz="1100" b="1" dirty="0">
                  <a:solidFill>
                    <a:srgbClr val="C00000"/>
                  </a:solidFill>
                  <a:latin typeface="微软雅黑" pitchFamily="34" charset="-122"/>
                  <a:ea typeface="微软雅黑" pitchFamily="34" charset="-122"/>
                </a:rPr>
                <a:t>或 </a:t>
              </a:r>
              <a:r>
                <a:rPr kumimoji="1" lang="en-US" altLang="zh-CN" sz="1100" b="1" dirty="0">
                  <a:solidFill>
                    <a:srgbClr val="C00000"/>
                  </a:solidFill>
                  <a:latin typeface="微软雅黑" pitchFamily="34" charset="-122"/>
                  <a:ea typeface="微软雅黑" pitchFamily="34" charset="-122"/>
                </a:rPr>
                <a:t>IMAP</a:t>
              </a:r>
            </a:p>
          </p:txBody>
        </p:sp>
        <p:sp>
          <p:nvSpPr>
            <p:cNvPr id="37" name="Text Box 390"/>
            <p:cNvSpPr txBox="1">
              <a:spLocks noChangeArrowheads="1"/>
            </p:cNvSpPr>
            <p:nvPr/>
          </p:nvSpPr>
          <p:spPr bwMode="auto">
            <a:xfrm>
              <a:off x="1363112" y="3975975"/>
              <a:ext cx="1016624"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latin typeface="微软雅黑" pitchFamily="34" charset="-122"/>
                  <a:ea typeface="微软雅黑" pitchFamily="34" charset="-122"/>
                </a:rPr>
                <a:t>LAN / WAN</a:t>
              </a:r>
            </a:p>
          </p:txBody>
        </p:sp>
        <p:sp>
          <p:nvSpPr>
            <p:cNvPr id="38" name="Text Box 390"/>
            <p:cNvSpPr txBox="1">
              <a:spLocks noChangeArrowheads="1"/>
            </p:cNvSpPr>
            <p:nvPr/>
          </p:nvSpPr>
          <p:spPr bwMode="auto">
            <a:xfrm>
              <a:off x="6596551" y="3975975"/>
              <a:ext cx="1016624"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latin typeface="微软雅黑" pitchFamily="34" charset="-122"/>
                  <a:ea typeface="微软雅黑" pitchFamily="34" charset="-122"/>
                </a:rPr>
                <a:t>LAN / WAN</a:t>
              </a:r>
            </a:p>
          </p:txBody>
        </p:sp>
      </p:grpSp>
    </p:spTree>
    <p:extLst>
      <p:ext uri="{BB962C8B-B14F-4D97-AF65-F5344CB8AC3E}">
        <p14:creationId xmlns:p14="http://schemas.microsoft.com/office/powerpoint/2010/main" val="3867759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01025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719578" y="97704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根域名服务器</a:t>
            </a:r>
          </a:p>
        </p:txBody>
      </p:sp>
      <p:sp>
        <p:nvSpPr>
          <p:cNvPr id="7" name="Rectangle 68"/>
          <p:cNvSpPr>
            <a:spLocks noChangeArrowheads="1"/>
          </p:cNvSpPr>
          <p:nvPr/>
        </p:nvSpPr>
        <p:spPr bwMode="auto">
          <a:xfrm>
            <a:off x="483810" y="1455650"/>
            <a:ext cx="8245143"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根域名服务器是</a:t>
            </a:r>
            <a:r>
              <a:rPr lang="zh-CN" altLang="en-US" sz="2000" b="1" dirty="0">
                <a:solidFill>
                  <a:srgbClr val="0000FF"/>
                </a:solidFill>
                <a:latin typeface="微软雅黑" pitchFamily="34" charset="-122"/>
                <a:ea typeface="微软雅黑" pitchFamily="34" charset="-122"/>
              </a:rPr>
              <a:t>最高层次</a:t>
            </a:r>
            <a:r>
              <a:rPr lang="zh-CN" altLang="en-US" sz="2000" b="1" dirty="0">
                <a:latin typeface="微软雅黑" pitchFamily="34" charset="-122"/>
                <a:ea typeface="微软雅黑" pitchFamily="34" charset="-122"/>
              </a:rPr>
              <a:t>的域名服务器，也是</a:t>
            </a:r>
            <a:r>
              <a:rPr lang="zh-CN" altLang="en-US" sz="2000" b="1" dirty="0">
                <a:solidFill>
                  <a:srgbClr val="0000FF"/>
                </a:solidFill>
                <a:latin typeface="微软雅黑" pitchFamily="34" charset="-122"/>
                <a:ea typeface="微软雅黑" pitchFamily="34" charset="-122"/>
              </a:rPr>
              <a:t>最重要</a:t>
            </a:r>
            <a:r>
              <a:rPr lang="zh-CN" altLang="en-US" sz="2000" b="1" dirty="0">
                <a:latin typeface="微软雅黑" pitchFamily="34" charset="-122"/>
                <a:ea typeface="微软雅黑" pitchFamily="34" charset="-122"/>
              </a:rPr>
              <a:t>的域名服务器。所有的根域名服务器都知道所有的顶级域名服务器的域名和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不管是哪一个本地域名服务器，若要对互联网上任何一个域名进行解析，只要自己无法解析，就首先求助于根域名服务器。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在互联网上共有 </a:t>
            </a:r>
            <a:r>
              <a:rPr lang="en-US" altLang="zh-CN" sz="2000" b="1" dirty="0">
                <a:latin typeface="微软雅黑" pitchFamily="34" charset="-122"/>
                <a:ea typeface="微软雅黑" pitchFamily="34" charset="-122"/>
              </a:rPr>
              <a:t>13 </a:t>
            </a:r>
            <a:r>
              <a:rPr lang="zh-CN" altLang="en-US" sz="2000" b="1" dirty="0">
                <a:latin typeface="微软雅黑" pitchFamily="34" charset="-122"/>
                <a:ea typeface="微软雅黑" pitchFamily="34" charset="-122"/>
              </a:rPr>
              <a:t>个不同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地址的根域名服务器，它们的名字是用一个英文字母命名，从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一直到 </a:t>
            </a:r>
            <a:r>
              <a:rPr lang="en-US" altLang="zh-CN" sz="2000" b="1" dirty="0">
                <a:latin typeface="微软雅黑" pitchFamily="34" charset="-122"/>
                <a:ea typeface="微软雅黑" pitchFamily="34" charset="-122"/>
              </a:rPr>
              <a:t>m</a:t>
            </a:r>
            <a:r>
              <a:rPr lang="zh-CN" altLang="en-US" sz="2000" b="1" dirty="0">
                <a:latin typeface="微软雅黑" pitchFamily="34" charset="-122"/>
                <a:ea typeface="微软雅黑" pitchFamily="34" charset="-122"/>
              </a:rPr>
              <a:t>（前 </a:t>
            </a:r>
            <a:r>
              <a:rPr lang="en-US" altLang="zh-CN" sz="2000" b="1" dirty="0">
                <a:latin typeface="微软雅黑" pitchFamily="34" charset="-122"/>
                <a:ea typeface="微软雅黑" pitchFamily="34" charset="-122"/>
              </a:rPr>
              <a:t>13 </a:t>
            </a:r>
            <a:r>
              <a:rPr lang="zh-CN" altLang="en-US" sz="2000" b="1" dirty="0">
                <a:latin typeface="微软雅黑" pitchFamily="34" charset="-122"/>
                <a:ea typeface="微软雅黑" pitchFamily="34" charset="-122"/>
              </a:rPr>
              <a:t>个字母）。</a:t>
            </a:r>
          </a:p>
        </p:txBody>
      </p:sp>
    </p:spTree>
    <p:extLst>
      <p:ext uri="{BB962C8B-B14F-4D97-AF65-F5344CB8AC3E}">
        <p14:creationId xmlns:p14="http://schemas.microsoft.com/office/powerpoint/2010/main" val="433802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425694"/>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477519" y="1383423"/>
            <a:ext cx="41889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6.5.5  </a:t>
            </a:r>
            <a:r>
              <a:rPr lang="zh-CN" altLang="en-US" sz="2400" b="1" dirty="0">
                <a:solidFill>
                  <a:schemeClr val="bg1"/>
                </a:solidFill>
                <a:latin typeface="微软雅黑" pitchFamily="34" charset="-122"/>
                <a:ea typeface="微软雅黑" pitchFamily="34" charset="-122"/>
              </a:rPr>
              <a:t>基于万维网的电子邮件</a:t>
            </a:r>
          </a:p>
        </p:txBody>
      </p:sp>
      <p:sp>
        <p:nvSpPr>
          <p:cNvPr id="25" name="Rectangle 68"/>
          <p:cNvSpPr>
            <a:spLocks noChangeArrowheads="1"/>
          </p:cNvSpPr>
          <p:nvPr/>
        </p:nvSpPr>
        <p:spPr bwMode="auto">
          <a:xfrm>
            <a:off x="556963" y="1815508"/>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zh-CN" altLang="en-US" sz="2000" b="1" dirty="0">
                <a:latin typeface="微软雅黑" pitchFamily="34" charset="-122"/>
                <a:ea typeface="微软雅黑" pitchFamily="34" charset="-122"/>
              </a:rPr>
              <a:t>用户代理 </a:t>
            </a:r>
            <a:r>
              <a:rPr lang="en-US" altLang="zh-CN" sz="2000" b="1" dirty="0">
                <a:latin typeface="微软雅黑" pitchFamily="34" charset="-122"/>
                <a:ea typeface="微软雅黑" pitchFamily="34" charset="-122"/>
              </a:rPr>
              <a:t>(UA) </a:t>
            </a:r>
            <a:r>
              <a:rPr lang="zh-CN" altLang="en-US" sz="2000" b="1" dirty="0">
                <a:latin typeface="微软雅黑" pitchFamily="34" charset="-122"/>
                <a:ea typeface="微软雅黑" pitchFamily="34" charset="-122"/>
              </a:rPr>
              <a:t>的</a:t>
            </a:r>
            <a:r>
              <a:rPr lang="zh-CN" altLang="en-US" sz="2000" b="1" dirty="0">
                <a:solidFill>
                  <a:srgbClr val="0000FF"/>
                </a:solidFill>
                <a:latin typeface="微软雅黑" pitchFamily="34" charset="-122"/>
                <a:ea typeface="微软雅黑" pitchFamily="34" charset="-122"/>
              </a:rPr>
              <a:t>缺点</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必须在计算机中安装用户代理软件。</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但可能不能安装或不允许安装。</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因此，不方便收发邮件。</a:t>
            </a:r>
          </a:p>
        </p:txBody>
      </p:sp>
    </p:spTree>
    <p:extLst>
      <p:ext uri="{BB962C8B-B14F-4D97-AF65-F5344CB8AC3E}">
        <p14:creationId xmlns:p14="http://schemas.microsoft.com/office/powerpoint/2010/main" val="2710661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68"/>
          <p:cNvSpPr>
            <a:spLocks noChangeArrowheads="1"/>
          </p:cNvSpPr>
          <p:nvPr/>
        </p:nvSpPr>
        <p:spPr bwMode="auto">
          <a:xfrm>
            <a:off x="556963" y="1978116"/>
            <a:ext cx="804877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不需要在计算机中再安装用户代理软件。</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计算机能联网，就能非常方便地收发电子邮件。</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电子邮件界面非常友好。</a:t>
            </a:r>
          </a:p>
        </p:txBody>
      </p:sp>
      <p:sp>
        <p:nvSpPr>
          <p:cNvPr id="5" name="AutoShape 5"/>
          <p:cNvSpPr>
            <a:spLocks noChangeArrowheads="1"/>
          </p:cNvSpPr>
          <p:nvPr/>
        </p:nvSpPr>
        <p:spPr bwMode="auto">
          <a:xfrm>
            <a:off x="556963" y="160719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334861" y="1573985"/>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万维网电子邮件优点</a:t>
            </a:r>
          </a:p>
        </p:txBody>
      </p:sp>
    </p:spTree>
    <p:extLst>
      <p:ext uri="{BB962C8B-B14F-4D97-AF65-F5344CB8AC3E}">
        <p14:creationId xmlns:p14="http://schemas.microsoft.com/office/powerpoint/2010/main" val="1732700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371509" y="1297155"/>
            <a:ext cx="6194639" cy="2151439"/>
          </a:xfrm>
          <a:prstGeom prst="round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64281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591341" y="609608"/>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万维网电子邮件</a:t>
            </a:r>
          </a:p>
        </p:txBody>
      </p:sp>
      <p:sp>
        <p:nvSpPr>
          <p:cNvPr id="8" name="Rectangle 386"/>
          <p:cNvSpPr>
            <a:spLocks noChangeArrowheads="1"/>
          </p:cNvSpPr>
          <p:nvPr/>
        </p:nvSpPr>
        <p:spPr bwMode="auto">
          <a:xfrm>
            <a:off x="2907058" y="1762647"/>
            <a:ext cx="680437" cy="13465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9" name="Rectangle 387"/>
          <p:cNvSpPr>
            <a:spLocks noChangeArrowheads="1"/>
          </p:cNvSpPr>
          <p:nvPr/>
        </p:nvSpPr>
        <p:spPr bwMode="auto">
          <a:xfrm>
            <a:off x="1466556" y="1867151"/>
            <a:ext cx="680437" cy="487647"/>
          </a:xfrm>
          <a:prstGeom prst="rect">
            <a:avLst/>
          </a:prstGeom>
          <a:solidFill>
            <a:srgbClr val="66FFFF"/>
          </a:solidFill>
          <a:ln w="9525">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0" name="Line 388"/>
          <p:cNvSpPr>
            <a:spLocks noChangeShapeType="1"/>
          </p:cNvSpPr>
          <p:nvPr/>
        </p:nvSpPr>
        <p:spPr bwMode="auto">
          <a:xfrm>
            <a:off x="2146993" y="2104805"/>
            <a:ext cx="816352" cy="614"/>
          </a:xfrm>
          <a:prstGeom prst="line">
            <a:avLst/>
          </a:prstGeom>
          <a:noFill/>
          <a:ln w="76200">
            <a:solidFill>
              <a:srgbClr val="C00000"/>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2" name="Oval 405"/>
          <p:cNvSpPr>
            <a:spLocks noChangeArrowheads="1"/>
          </p:cNvSpPr>
          <p:nvPr/>
        </p:nvSpPr>
        <p:spPr bwMode="auto">
          <a:xfrm>
            <a:off x="2964596" y="1826533"/>
            <a:ext cx="566615" cy="556545"/>
          </a:xfrm>
          <a:prstGeom prst="ellipse">
            <a:avLst/>
          </a:prstGeom>
          <a:solidFill>
            <a:srgbClr val="00FFCC"/>
          </a:solidFill>
          <a:ln w="9525">
            <a:solidFill>
              <a:schemeClr val="tx1"/>
            </a:solidFill>
            <a:round/>
            <a:headEnd/>
            <a:tailEnd/>
          </a:ln>
          <a:effectLst/>
        </p:spPr>
        <p:txBody>
          <a:bodyPr wrap="none" anchor="ctr"/>
          <a:lstStyle/>
          <a:p>
            <a:pPr algn="ctr" eaLnBrk="1" hangingPunct="1"/>
            <a:r>
              <a:rPr kumimoji="1" lang="en-US" altLang="zh-CN" sz="1100" b="1" dirty="0">
                <a:latin typeface="微软雅黑" pitchFamily="34" charset="-122"/>
                <a:ea typeface="微软雅黑" pitchFamily="34" charset="-122"/>
              </a:rPr>
              <a:t>HTTP</a:t>
            </a:r>
          </a:p>
          <a:p>
            <a:pPr algn="ctr" eaLnBrk="1" hangingPunct="1"/>
            <a:r>
              <a:rPr kumimoji="1" lang="zh-CN" altLang="en-US" sz="1100" b="1" dirty="0">
                <a:latin typeface="微软雅黑" pitchFamily="34" charset="-122"/>
                <a:ea typeface="微软雅黑" pitchFamily="34" charset="-122"/>
              </a:rPr>
              <a:t>服务器</a:t>
            </a:r>
          </a:p>
        </p:txBody>
      </p:sp>
      <p:sp>
        <p:nvSpPr>
          <p:cNvPr id="13" name="Oval 406"/>
          <p:cNvSpPr>
            <a:spLocks noChangeArrowheads="1"/>
          </p:cNvSpPr>
          <p:nvPr/>
        </p:nvSpPr>
        <p:spPr bwMode="auto">
          <a:xfrm>
            <a:off x="2964596" y="2439592"/>
            <a:ext cx="566615" cy="556543"/>
          </a:xfrm>
          <a:prstGeom prst="ellipse">
            <a:avLst/>
          </a:prstGeom>
          <a:solidFill>
            <a:srgbClr val="FFFF00"/>
          </a:solidFill>
          <a:ln w="9525" algn="ctr">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客户</a:t>
            </a:r>
          </a:p>
        </p:txBody>
      </p:sp>
      <p:sp>
        <p:nvSpPr>
          <p:cNvPr id="14" name="Text Box 399"/>
          <p:cNvSpPr txBox="1">
            <a:spLocks noChangeArrowheads="1"/>
          </p:cNvSpPr>
          <p:nvPr/>
        </p:nvSpPr>
        <p:spPr bwMode="auto">
          <a:xfrm>
            <a:off x="616510"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latin typeface="微软雅黑" pitchFamily="34" charset="-122"/>
                <a:ea typeface="微软雅黑" pitchFamily="34" charset="-122"/>
              </a:rPr>
              <a:t>发件人</a:t>
            </a:r>
          </a:p>
        </p:txBody>
      </p:sp>
      <p:graphicFrame>
        <p:nvGraphicFramePr>
          <p:cNvPr id="15" name="对象 14"/>
          <p:cNvGraphicFramePr>
            <a:graphicFrameLocks noChangeAspect="1"/>
          </p:cNvGraphicFramePr>
          <p:nvPr>
            <p:extLst>
              <p:ext uri="{D42A27DB-BD31-4B8C-83A1-F6EECF244321}">
                <p14:modId xmlns:p14="http://schemas.microsoft.com/office/powerpoint/2010/main" val="2088848615"/>
              </p:ext>
            </p:extLst>
          </p:nvPr>
        </p:nvGraphicFramePr>
        <p:xfrm>
          <a:off x="762658" y="1907137"/>
          <a:ext cx="546759" cy="666388"/>
        </p:xfrm>
        <a:graphic>
          <a:graphicData uri="http://schemas.openxmlformats.org/presentationml/2006/ole">
            <mc:AlternateContent xmlns:mc="http://schemas.openxmlformats.org/markup-compatibility/2006">
              <mc:Choice xmlns:v="urn:schemas-microsoft-com:vml" Requires="v">
                <p:oleObj spid="_x0000_s32842" name="Visio" r:id="rId3" imgW="3561172" imgH="4347469" progId="">
                  <p:embed/>
                </p:oleObj>
              </mc:Choice>
              <mc:Fallback>
                <p:oleObj name="Visio" r:id="rId3" imgW="3561172" imgH="4347469" progId="">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762658" y="1907137"/>
                        <a:ext cx="546759"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385"/>
          <p:cNvSpPr>
            <a:spLocks noChangeArrowheads="1"/>
          </p:cNvSpPr>
          <p:nvPr/>
        </p:nvSpPr>
        <p:spPr bwMode="auto">
          <a:xfrm>
            <a:off x="6827905" y="1867151"/>
            <a:ext cx="680437" cy="484532"/>
          </a:xfrm>
          <a:prstGeom prst="rect">
            <a:avLst/>
          </a:prstGeom>
          <a:solidFill>
            <a:srgbClr val="66FFFF"/>
          </a:solidFill>
          <a:ln w="9525"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8" name="Rectangle 401"/>
          <p:cNvSpPr>
            <a:spLocks noChangeArrowheads="1"/>
          </p:cNvSpPr>
          <p:nvPr/>
        </p:nvSpPr>
        <p:spPr bwMode="auto">
          <a:xfrm>
            <a:off x="5362526" y="1771248"/>
            <a:ext cx="680437" cy="13379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9" name="Oval 402"/>
          <p:cNvSpPr>
            <a:spLocks noChangeArrowheads="1"/>
          </p:cNvSpPr>
          <p:nvPr/>
        </p:nvSpPr>
        <p:spPr bwMode="auto">
          <a:xfrm>
            <a:off x="5418813" y="2439592"/>
            <a:ext cx="566614" cy="556543"/>
          </a:xfrm>
          <a:prstGeom prst="ellipse">
            <a:avLst/>
          </a:prstGeom>
          <a:solidFill>
            <a:schemeClr val="bg1"/>
          </a:solidFill>
          <a:ln w="9525" algn="ctr">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20" name="Oval 403"/>
          <p:cNvSpPr>
            <a:spLocks noChangeArrowheads="1"/>
          </p:cNvSpPr>
          <p:nvPr/>
        </p:nvSpPr>
        <p:spPr bwMode="auto">
          <a:xfrm>
            <a:off x="5418813" y="1826533"/>
            <a:ext cx="566614" cy="556545"/>
          </a:xfrm>
          <a:prstGeom prst="ellipse">
            <a:avLst/>
          </a:prstGeom>
          <a:solidFill>
            <a:srgbClr val="00FFCC"/>
          </a:solidFill>
          <a:ln w="9525">
            <a:solidFill>
              <a:schemeClr val="tx1"/>
            </a:solidFill>
            <a:round/>
            <a:headEnd/>
            <a:tailEnd/>
          </a:ln>
          <a:effectLst/>
        </p:spPr>
        <p:txBody>
          <a:bodyPr wrap="none" anchor="ctr"/>
          <a:lstStyle/>
          <a:p>
            <a:pPr algn="ctr" eaLnBrk="1" hangingPunct="1"/>
            <a:r>
              <a:rPr kumimoji="1" lang="en-US" altLang="zh-CN" sz="1100" b="1" dirty="0">
                <a:latin typeface="微软雅黑" pitchFamily="34" charset="-122"/>
                <a:ea typeface="微软雅黑" pitchFamily="34" charset="-122"/>
              </a:rPr>
              <a:t>HTTP</a:t>
            </a:r>
          </a:p>
          <a:p>
            <a:pPr algn="ctr" eaLnBrk="1" hangingPunct="1"/>
            <a:r>
              <a:rPr kumimoji="1" lang="zh-CN" altLang="en-US" sz="1100" b="1" dirty="0">
                <a:latin typeface="微软雅黑" pitchFamily="34" charset="-122"/>
                <a:ea typeface="微软雅黑" pitchFamily="34" charset="-122"/>
              </a:rPr>
              <a:t>服务器</a:t>
            </a:r>
          </a:p>
        </p:txBody>
      </p:sp>
      <p:grpSp>
        <p:nvGrpSpPr>
          <p:cNvPr id="21" name="组合 20"/>
          <p:cNvGrpSpPr/>
          <p:nvPr/>
        </p:nvGrpSpPr>
        <p:grpSpPr>
          <a:xfrm>
            <a:off x="2252299" y="1418476"/>
            <a:ext cx="569388" cy="1183063"/>
            <a:chOff x="2252299" y="1525813"/>
            <a:chExt cx="569388" cy="1183063"/>
          </a:xfrm>
        </p:grpSpPr>
        <p:sp>
          <p:nvSpPr>
            <p:cNvPr id="22" name="Text Box 391"/>
            <p:cNvSpPr txBox="1">
              <a:spLocks noChangeArrowheads="1"/>
            </p:cNvSpPr>
            <p:nvPr/>
          </p:nvSpPr>
          <p:spPr bwMode="auto">
            <a:xfrm>
              <a:off x="2282161" y="15258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发送</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23" name="Text Box 394"/>
            <p:cNvSpPr txBox="1">
              <a:spLocks noChangeArrowheads="1"/>
            </p:cNvSpPr>
            <p:nvPr/>
          </p:nvSpPr>
          <p:spPr bwMode="auto">
            <a:xfrm>
              <a:off x="2296294" y="2246313"/>
              <a:ext cx="466794" cy="4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24" name="Text Box 389"/>
            <p:cNvSpPr txBox="1">
              <a:spLocks noChangeArrowheads="1"/>
            </p:cNvSpPr>
            <p:nvPr/>
          </p:nvSpPr>
          <p:spPr bwMode="auto">
            <a:xfrm>
              <a:off x="2252299" y="1920675"/>
              <a:ext cx="569388"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HTTP</a:t>
              </a:r>
            </a:p>
          </p:txBody>
        </p:sp>
      </p:grpSp>
      <p:sp>
        <p:nvSpPr>
          <p:cNvPr id="27" name="Text Box 399"/>
          <p:cNvSpPr txBox="1">
            <a:spLocks noChangeArrowheads="1"/>
          </p:cNvSpPr>
          <p:nvPr/>
        </p:nvSpPr>
        <p:spPr bwMode="auto">
          <a:xfrm>
            <a:off x="1599060" y="1395379"/>
            <a:ext cx="5693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HTTP</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客户</a:t>
            </a:r>
          </a:p>
        </p:txBody>
      </p:sp>
      <p:grpSp>
        <p:nvGrpSpPr>
          <p:cNvPr id="28" name="组合 27"/>
          <p:cNvGrpSpPr/>
          <p:nvPr/>
        </p:nvGrpSpPr>
        <p:grpSpPr>
          <a:xfrm>
            <a:off x="6148796" y="1437076"/>
            <a:ext cx="569388" cy="1149869"/>
            <a:chOff x="6148796" y="1489328"/>
            <a:chExt cx="569388" cy="1149869"/>
          </a:xfrm>
        </p:grpSpPr>
        <p:sp>
          <p:nvSpPr>
            <p:cNvPr id="29" name="Text Box 393"/>
            <p:cNvSpPr txBox="1">
              <a:spLocks noChangeArrowheads="1"/>
            </p:cNvSpPr>
            <p:nvPr/>
          </p:nvSpPr>
          <p:spPr bwMode="auto">
            <a:xfrm>
              <a:off x="6193892" y="1489328"/>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读取</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30" name="Text Box 395"/>
            <p:cNvSpPr txBox="1">
              <a:spLocks noChangeArrowheads="1"/>
            </p:cNvSpPr>
            <p:nvPr/>
          </p:nvSpPr>
          <p:spPr bwMode="auto">
            <a:xfrm>
              <a:off x="6222967" y="2162143"/>
              <a:ext cx="46679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31" name="Text Box 390"/>
            <p:cNvSpPr txBox="1">
              <a:spLocks noChangeArrowheads="1"/>
            </p:cNvSpPr>
            <p:nvPr/>
          </p:nvSpPr>
          <p:spPr bwMode="auto">
            <a:xfrm>
              <a:off x="6148796" y="1857297"/>
              <a:ext cx="569388"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HTTP</a:t>
              </a:r>
            </a:p>
          </p:txBody>
        </p:sp>
      </p:grpSp>
      <p:sp>
        <p:nvSpPr>
          <p:cNvPr id="34" name="Line 408"/>
          <p:cNvSpPr>
            <a:spLocks noChangeShapeType="1"/>
          </p:cNvSpPr>
          <p:nvPr/>
        </p:nvSpPr>
        <p:spPr bwMode="auto">
          <a:xfrm flipV="1">
            <a:off x="5985427" y="2105419"/>
            <a:ext cx="842478" cy="0"/>
          </a:xfrm>
          <a:prstGeom prst="line">
            <a:avLst/>
          </a:prstGeom>
          <a:noFill/>
          <a:ln w="76200">
            <a:solidFill>
              <a:srgbClr val="C00000"/>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graphicFrame>
        <p:nvGraphicFramePr>
          <p:cNvPr id="35" name="对象 34"/>
          <p:cNvGraphicFramePr>
            <a:graphicFrameLocks noChangeAspect="1"/>
          </p:cNvGraphicFramePr>
          <p:nvPr>
            <p:extLst>
              <p:ext uri="{D42A27DB-BD31-4B8C-83A1-F6EECF244321}">
                <p14:modId xmlns:p14="http://schemas.microsoft.com/office/powerpoint/2010/main" val="770108376"/>
              </p:ext>
            </p:extLst>
          </p:nvPr>
        </p:nvGraphicFramePr>
        <p:xfrm>
          <a:off x="7632442" y="1907137"/>
          <a:ext cx="551626" cy="666388"/>
        </p:xfrm>
        <a:graphic>
          <a:graphicData uri="http://schemas.openxmlformats.org/presentationml/2006/ole">
            <mc:AlternateContent xmlns:mc="http://schemas.openxmlformats.org/markup-compatibility/2006">
              <mc:Choice xmlns:v="urn:schemas-microsoft-com:vml" Requires="v">
                <p:oleObj spid="_x0000_s32843" name="Visio" r:id="rId5" imgW="3561172" imgH="4347469" progId="">
                  <p:embed/>
                </p:oleObj>
              </mc:Choice>
              <mc:Fallback>
                <p:oleObj name="Visio" r:id="rId5" imgW="3561172" imgH="4347469" progId="">
                  <p:embed/>
                  <p:pic>
                    <p:nvPicPr>
                      <p:cNvPr id="0" name="Picture 43"/>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632442" y="1907137"/>
                        <a:ext cx="551626"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Text Box 399"/>
          <p:cNvSpPr txBox="1">
            <a:spLocks noChangeArrowheads="1"/>
          </p:cNvSpPr>
          <p:nvPr/>
        </p:nvSpPr>
        <p:spPr bwMode="auto">
          <a:xfrm>
            <a:off x="7702778"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latin typeface="微软雅黑" pitchFamily="34" charset="-122"/>
                <a:ea typeface="微软雅黑" pitchFamily="34" charset="-122"/>
              </a:rPr>
              <a:t>收件人</a:t>
            </a:r>
          </a:p>
        </p:txBody>
      </p:sp>
      <p:grpSp>
        <p:nvGrpSpPr>
          <p:cNvPr id="37" name="组合 36"/>
          <p:cNvGrpSpPr/>
          <p:nvPr/>
        </p:nvGrpSpPr>
        <p:grpSpPr>
          <a:xfrm>
            <a:off x="3515714" y="2438363"/>
            <a:ext cx="1928643" cy="728201"/>
            <a:chOff x="3473673" y="2734550"/>
            <a:chExt cx="3063219" cy="728201"/>
          </a:xfrm>
        </p:grpSpPr>
        <p:sp>
          <p:nvSpPr>
            <p:cNvPr id="38" name="Text Box 392"/>
            <p:cNvSpPr txBox="1">
              <a:spLocks noChangeArrowheads="1"/>
            </p:cNvSpPr>
            <p:nvPr/>
          </p:nvSpPr>
          <p:spPr bwMode="auto">
            <a:xfrm>
              <a:off x="4058640" y="2734550"/>
              <a:ext cx="19074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100" b="1" dirty="0">
                  <a:solidFill>
                    <a:srgbClr val="0000FF"/>
                  </a:solidFill>
                  <a:latin typeface="微软雅黑" pitchFamily="34" charset="-122"/>
                  <a:ea typeface="微软雅黑" pitchFamily="34" charset="-122"/>
                </a:rPr>
                <a:t>发送邮件 </a:t>
              </a:r>
              <a:r>
                <a:rPr kumimoji="1" lang="en-US" altLang="zh-CN" sz="1100" b="1" dirty="0">
                  <a:solidFill>
                    <a:srgbClr val="C00000"/>
                  </a:solidFill>
                  <a:latin typeface="微软雅黑" pitchFamily="34" charset="-122"/>
                  <a:ea typeface="微软雅黑" pitchFamily="34" charset="-122"/>
                </a:rPr>
                <a:t>SMTP</a:t>
              </a:r>
            </a:p>
          </p:txBody>
        </p:sp>
        <p:sp>
          <p:nvSpPr>
            <p:cNvPr id="39" name="Line 404"/>
            <p:cNvSpPr>
              <a:spLocks noChangeShapeType="1"/>
            </p:cNvSpPr>
            <p:nvPr/>
          </p:nvSpPr>
          <p:spPr bwMode="auto">
            <a:xfrm flipV="1">
              <a:off x="3473673" y="3014665"/>
              <a:ext cx="3063219"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40" name="Text Box 409"/>
            <p:cNvSpPr txBox="1">
              <a:spLocks noChangeArrowheads="1"/>
            </p:cNvSpPr>
            <p:nvPr/>
          </p:nvSpPr>
          <p:spPr bwMode="auto">
            <a:xfrm>
              <a:off x="4627936" y="3031864"/>
              <a:ext cx="79741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rgbClr val="0000FF"/>
                  </a:solidFill>
                  <a:latin typeface="微软雅黑" pitchFamily="34" charset="-122"/>
                  <a:ea typeface="微软雅黑" pitchFamily="34" charset="-122"/>
                </a:rPr>
                <a:t>TCP </a:t>
              </a:r>
            </a:p>
            <a:p>
              <a:pPr algn="ctr" eaLnBrk="1" hangingPunct="1"/>
              <a:r>
                <a:rPr kumimoji="1" lang="zh-CN" altLang="en-US" sz="1100" b="1" dirty="0">
                  <a:solidFill>
                    <a:srgbClr val="0000FF"/>
                  </a:solidFill>
                  <a:latin typeface="微软雅黑" pitchFamily="34" charset="-122"/>
                  <a:ea typeface="微软雅黑" pitchFamily="34" charset="-122"/>
                </a:rPr>
                <a:t>连接</a:t>
              </a:r>
            </a:p>
          </p:txBody>
        </p:sp>
      </p:grpSp>
      <p:sp>
        <p:nvSpPr>
          <p:cNvPr id="42" name="矩形 41"/>
          <p:cNvSpPr/>
          <p:nvPr/>
        </p:nvSpPr>
        <p:spPr>
          <a:xfrm>
            <a:off x="1470662" y="3567967"/>
            <a:ext cx="6331270" cy="656590"/>
          </a:xfrm>
          <a:prstGeom prst="rect">
            <a:avLst/>
          </a:prstGeom>
        </p:spPr>
        <p:txBody>
          <a:bodyPr wrap="square" anchor="ctr">
            <a:spAutoFit/>
          </a:bodyPr>
          <a:lstStyle/>
          <a:p>
            <a:pPr marL="285750" indent="-285750">
              <a:lnSpc>
                <a:spcPts val="2200"/>
              </a:lnSpc>
              <a:buClr>
                <a:srgbClr val="0066FF"/>
              </a:buClr>
              <a:buFont typeface="Wingdings" pitchFamily="2" charset="2"/>
              <a:buChar char="l"/>
            </a:pPr>
            <a:r>
              <a:rPr lang="zh-CN" altLang="en-US" sz="1600" b="1" dirty="0">
                <a:latin typeface="微软雅黑" pitchFamily="34" charset="-122"/>
                <a:ea typeface="微软雅黑" pitchFamily="34" charset="-122"/>
              </a:rPr>
              <a:t>发送、接收电子邮件时使用 </a:t>
            </a:r>
            <a:r>
              <a:rPr lang="en-US" altLang="zh-CN" sz="1600" b="1" dirty="0">
                <a:latin typeface="微软雅黑" pitchFamily="34" charset="-122"/>
                <a:ea typeface="微软雅黑" pitchFamily="34" charset="-122"/>
              </a:rPr>
              <a:t>HTTP </a:t>
            </a:r>
            <a:r>
              <a:rPr lang="zh-CN" altLang="en-US" sz="1600" b="1" dirty="0">
                <a:latin typeface="微软雅黑" pitchFamily="34" charset="-122"/>
                <a:ea typeface="微软雅黑" pitchFamily="34" charset="-122"/>
              </a:rPr>
              <a:t>协议。</a:t>
            </a:r>
          </a:p>
          <a:p>
            <a:pPr marL="285750" indent="-285750">
              <a:lnSpc>
                <a:spcPts val="2200"/>
              </a:lnSpc>
              <a:buClr>
                <a:srgbClr val="0066FF"/>
              </a:buClr>
              <a:buFont typeface="Wingdings" pitchFamily="2" charset="2"/>
              <a:buChar char="l"/>
            </a:pPr>
            <a:r>
              <a:rPr lang="zh-CN" altLang="en-US" sz="1600" b="1" dirty="0">
                <a:latin typeface="微软雅黑" pitchFamily="34" charset="-122"/>
                <a:ea typeface="微软雅黑" pitchFamily="34" charset="-122"/>
              </a:rPr>
              <a:t>两个邮件服务器之间传送邮件时使用 </a:t>
            </a:r>
            <a:r>
              <a:rPr lang="en-US" altLang="zh-CN" sz="1600" b="1" dirty="0">
                <a:latin typeface="微软雅黑" pitchFamily="34" charset="-122"/>
                <a:ea typeface="微软雅黑" pitchFamily="34" charset="-122"/>
              </a:rPr>
              <a:t>SMTP</a:t>
            </a:r>
            <a:r>
              <a:rPr lang="zh-CN" altLang="en-US" sz="1600" b="1" dirty="0">
                <a:latin typeface="微软雅黑" pitchFamily="34" charset="-122"/>
                <a:ea typeface="微软雅黑" pitchFamily="34" charset="-122"/>
              </a:rPr>
              <a:t>。</a:t>
            </a:r>
          </a:p>
        </p:txBody>
      </p:sp>
      <p:sp>
        <p:nvSpPr>
          <p:cNvPr id="43" name="Text Box 399"/>
          <p:cNvSpPr txBox="1">
            <a:spLocks noChangeArrowheads="1"/>
          </p:cNvSpPr>
          <p:nvPr/>
        </p:nvSpPr>
        <p:spPr bwMode="auto">
          <a:xfrm>
            <a:off x="6889107" y="1395379"/>
            <a:ext cx="5693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HTTP</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客户</a:t>
            </a:r>
          </a:p>
        </p:txBody>
      </p:sp>
      <p:sp>
        <p:nvSpPr>
          <p:cNvPr id="44" name="Text Box 396"/>
          <p:cNvSpPr txBox="1">
            <a:spLocks noChangeArrowheads="1"/>
          </p:cNvSpPr>
          <p:nvPr/>
        </p:nvSpPr>
        <p:spPr bwMode="auto">
          <a:xfrm>
            <a:off x="2843146" y="1507964"/>
            <a:ext cx="805029"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latin typeface="微软雅黑" pitchFamily="34" charset="-122"/>
                <a:ea typeface="微软雅黑" pitchFamily="34" charset="-122"/>
              </a:rPr>
              <a:t>ABC </a:t>
            </a:r>
            <a:r>
              <a:rPr kumimoji="1" lang="zh-CN" altLang="en-US" sz="1100" b="1" dirty="0">
                <a:latin typeface="微软雅黑" pitchFamily="34" charset="-122"/>
                <a:ea typeface="微软雅黑" pitchFamily="34" charset="-122"/>
              </a:rPr>
              <a:t>网站</a:t>
            </a:r>
          </a:p>
        </p:txBody>
      </p:sp>
      <p:sp>
        <p:nvSpPr>
          <p:cNvPr id="45" name="Text Box 396"/>
          <p:cNvSpPr txBox="1">
            <a:spLocks noChangeArrowheads="1"/>
          </p:cNvSpPr>
          <p:nvPr/>
        </p:nvSpPr>
        <p:spPr bwMode="auto">
          <a:xfrm>
            <a:off x="5307586" y="1507964"/>
            <a:ext cx="790601"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latin typeface="微软雅黑" pitchFamily="34" charset="-122"/>
                <a:ea typeface="微软雅黑" pitchFamily="34" charset="-122"/>
              </a:rPr>
              <a:t>XYZ </a:t>
            </a:r>
            <a:r>
              <a:rPr kumimoji="1" lang="zh-CN" altLang="en-US" sz="1100" b="1" dirty="0">
                <a:latin typeface="微软雅黑" pitchFamily="34" charset="-122"/>
                <a:ea typeface="微软雅黑" pitchFamily="34" charset="-122"/>
              </a:rPr>
              <a:t>网站</a:t>
            </a:r>
          </a:p>
        </p:txBody>
      </p:sp>
    </p:spTree>
    <p:extLst>
      <p:ext uri="{BB962C8B-B14F-4D97-AF65-F5344CB8AC3E}">
        <p14:creationId xmlns:p14="http://schemas.microsoft.com/office/powerpoint/2010/main" val="3263342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21"/>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nodeType="withEffect">
                                  <p:stCondLst>
                                    <p:cond delay="0"/>
                                  </p:stCondLst>
                                  <p:childTnLst>
                                    <p:anim calcmode="discrete" valueType="str">
                                      <p:cBhvr>
                                        <p:cTn id="8" dur="1000" fill="hold"/>
                                        <p:tgtEl>
                                          <p:spTgt spid="28"/>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27"/>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0"/>
                                  </p:stCondLst>
                                  <p:childTnLst>
                                    <p:anim calcmode="discrete" valueType="str">
                                      <p:cBhvr>
                                        <p:cTn id="12"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3"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371509" y="1297155"/>
            <a:ext cx="6194639" cy="2151439"/>
          </a:xfrm>
          <a:prstGeom prst="round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64281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591341" y="609608"/>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万维网电子邮件</a:t>
            </a:r>
          </a:p>
        </p:txBody>
      </p:sp>
      <p:sp>
        <p:nvSpPr>
          <p:cNvPr id="8" name="Rectangle 386"/>
          <p:cNvSpPr>
            <a:spLocks noChangeArrowheads="1"/>
          </p:cNvSpPr>
          <p:nvPr/>
        </p:nvSpPr>
        <p:spPr bwMode="auto">
          <a:xfrm>
            <a:off x="2907058" y="1762647"/>
            <a:ext cx="680437" cy="13465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9" name="Rectangle 387"/>
          <p:cNvSpPr>
            <a:spLocks noChangeArrowheads="1"/>
          </p:cNvSpPr>
          <p:nvPr/>
        </p:nvSpPr>
        <p:spPr bwMode="auto">
          <a:xfrm>
            <a:off x="1466556" y="1867151"/>
            <a:ext cx="680437" cy="487647"/>
          </a:xfrm>
          <a:prstGeom prst="rect">
            <a:avLst/>
          </a:prstGeom>
          <a:solidFill>
            <a:srgbClr val="66FFFF"/>
          </a:solidFill>
          <a:ln w="9525">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0" name="Line 388"/>
          <p:cNvSpPr>
            <a:spLocks noChangeShapeType="1"/>
          </p:cNvSpPr>
          <p:nvPr/>
        </p:nvSpPr>
        <p:spPr bwMode="auto">
          <a:xfrm>
            <a:off x="2146993" y="2104805"/>
            <a:ext cx="816352" cy="614"/>
          </a:xfrm>
          <a:prstGeom prst="line">
            <a:avLst/>
          </a:prstGeom>
          <a:noFill/>
          <a:ln w="76200">
            <a:solidFill>
              <a:srgbClr val="C00000"/>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2" name="Oval 405"/>
          <p:cNvSpPr>
            <a:spLocks noChangeArrowheads="1"/>
          </p:cNvSpPr>
          <p:nvPr/>
        </p:nvSpPr>
        <p:spPr bwMode="auto">
          <a:xfrm>
            <a:off x="2964596" y="1826533"/>
            <a:ext cx="566615" cy="556545"/>
          </a:xfrm>
          <a:prstGeom prst="ellipse">
            <a:avLst/>
          </a:prstGeom>
          <a:solidFill>
            <a:srgbClr val="00FFCC"/>
          </a:solidFill>
          <a:ln w="9525">
            <a:solidFill>
              <a:schemeClr val="tx1"/>
            </a:solidFill>
            <a:round/>
            <a:headEnd/>
            <a:tailEnd/>
          </a:ln>
          <a:effectLst/>
        </p:spPr>
        <p:txBody>
          <a:bodyPr wrap="none" anchor="ctr"/>
          <a:lstStyle/>
          <a:p>
            <a:pPr algn="ctr" eaLnBrk="1" hangingPunct="1"/>
            <a:r>
              <a:rPr kumimoji="1" lang="en-US" altLang="zh-CN" sz="1100" b="1" dirty="0">
                <a:latin typeface="微软雅黑" pitchFamily="34" charset="-122"/>
                <a:ea typeface="微软雅黑" pitchFamily="34" charset="-122"/>
              </a:rPr>
              <a:t>HTTP</a:t>
            </a:r>
          </a:p>
          <a:p>
            <a:pPr algn="ctr" eaLnBrk="1" hangingPunct="1"/>
            <a:r>
              <a:rPr kumimoji="1" lang="zh-CN" altLang="en-US" sz="1100" b="1" dirty="0">
                <a:latin typeface="微软雅黑" pitchFamily="34" charset="-122"/>
                <a:ea typeface="微软雅黑" pitchFamily="34" charset="-122"/>
              </a:rPr>
              <a:t>服务器</a:t>
            </a:r>
          </a:p>
        </p:txBody>
      </p:sp>
      <p:sp>
        <p:nvSpPr>
          <p:cNvPr id="13" name="Oval 406"/>
          <p:cNvSpPr>
            <a:spLocks noChangeArrowheads="1"/>
          </p:cNvSpPr>
          <p:nvPr/>
        </p:nvSpPr>
        <p:spPr bwMode="auto">
          <a:xfrm>
            <a:off x="2964596" y="2439592"/>
            <a:ext cx="566615" cy="556543"/>
          </a:xfrm>
          <a:prstGeom prst="ellipse">
            <a:avLst/>
          </a:prstGeom>
          <a:solidFill>
            <a:srgbClr val="FFFF00"/>
          </a:solidFill>
          <a:ln w="9525" algn="ctr">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客户</a:t>
            </a:r>
          </a:p>
        </p:txBody>
      </p:sp>
      <p:sp>
        <p:nvSpPr>
          <p:cNvPr id="14" name="Text Box 399"/>
          <p:cNvSpPr txBox="1">
            <a:spLocks noChangeArrowheads="1"/>
          </p:cNvSpPr>
          <p:nvPr/>
        </p:nvSpPr>
        <p:spPr bwMode="auto">
          <a:xfrm>
            <a:off x="616510"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latin typeface="微软雅黑" pitchFamily="34" charset="-122"/>
                <a:ea typeface="微软雅黑" pitchFamily="34" charset="-122"/>
              </a:rPr>
              <a:t>发件人</a:t>
            </a:r>
          </a:p>
        </p:txBody>
      </p:sp>
      <p:graphicFrame>
        <p:nvGraphicFramePr>
          <p:cNvPr id="15" name="对象 14"/>
          <p:cNvGraphicFramePr>
            <a:graphicFrameLocks noChangeAspect="1"/>
          </p:cNvGraphicFramePr>
          <p:nvPr>
            <p:extLst>
              <p:ext uri="{D42A27DB-BD31-4B8C-83A1-F6EECF244321}">
                <p14:modId xmlns:p14="http://schemas.microsoft.com/office/powerpoint/2010/main" val="1483939771"/>
              </p:ext>
            </p:extLst>
          </p:nvPr>
        </p:nvGraphicFramePr>
        <p:xfrm>
          <a:off x="762658" y="1907137"/>
          <a:ext cx="546759" cy="666388"/>
        </p:xfrm>
        <a:graphic>
          <a:graphicData uri="http://schemas.openxmlformats.org/presentationml/2006/ole">
            <mc:AlternateContent xmlns:mc="http://schemas.openxmlformats.org/markup-compatibility/2006">
              <mc:Choice xmlns:v="urn:schemas-microsoft-com:vml" Requires="v">
                <p:oleObj spid="_x0000_s33866" name="Visio" r:id="rId3" imgW="3561172" imgH="4347469" progId="">
                  <p:embed/>
                </p:oleObj>
              </mc:Choice>
              <mc:Fallback>
                <p:oleObj name="Visio" r:id="rId3" imgW="3561172" imgH="4347469" progId="">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762658" y="1907137"/>
                        <a:ext cx="546759"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385"/>
          <p:cNvSpPr>
            <a:spLocks noChangeArrowheads="1"/>
          </p:cNvSpPr>
          <p:nvPr/>
        </p:nvSpPr>
        <p:spPr bwMode="auto">
          <a:xfrm>
            <a:off x="6827905" y="1867151"/>
            <a:ext cx="680437" cy="484532"/>
          </a:xfrm>
          <a:prstGeom prst="rect">
            <a:avLst/>
          </a:prstGeom>
          <a:solidFill>
            <a:srgbClr val="66FFFF"/>
          </a:solidFill>
          <a:ln w="9525"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8" name="Rectangle 401"/>
          <p:cNvSpPr>
            <a:spLocks noChangeArrowheads="1"/>
          </p:cNvSpPr>
          <p:nvPr/>
        </p:nvSpPr>
        <p:spPr bwMode="auto">
          <a:xfrm>
            <a:off x="5362526" y="1771248"/>
            <a:ext cx="680437" cy="13379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9" name="Oval 402"/>
          <p:cNvSpPr>
            <a:spLocks noChangeArrowheads="1"/>
          </p:cNvSpPr>
          <p:nvPr/>
        </p:nvSpPr>
        <p:spPr bwMode="auto">
          <a:xfrm>
            <a:off x="5418813" y="2439592"/>
            <a:ext cx="566614" cy="556543"/>
          </a:xfrm>
          <a:prstGeom prst="ellipse">
            <a:avLst/>
          </a:prstGeom>
          <a:solidFill>
            <a:schemeClr val="bg1"/>
          </a:solidFill>
          <a:ln w="9525" algn="ctr">
            <a:solidFill>
              <a:schemeClr val="tx1"/>
            </a:solidFill>
            <a:round/>
            <a:headEnd/>
            <a:tailEnd/>
          </a:ln>
          <a:effec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20" name="Oval 403"/>
          <p:cNvSpPr>
            <a:spLocks noChangeArrowheads="1"/>
          </p:cNvSpPr>
          <p:nvPr/>
        </p:nvSpPr>
        <p:spPr bwMode="auto">
          <a:xfrm>
            <a:off x="5418813" y="1826533"/>
            <a:ext cx="566614" cy="556545"/>
          </a:xfrm>
          <a:prstGeom prst="ellipse">
            <a:avLst/>
          </a:prstGeom>
          <a:solidFill>
            <a:srgbClr val="00FFCC"/>
          </a:solidFill>
          <a:ln w="9525">
            <a:solidFill>
              <a:schemeClr val="tx1"/>
            </a:solidFill>
            <a:round/>
            <a:headEnd/>
            <a:tailEnd/>
          </a:ln>
          <a:effectLst/>
        </p:spPr>
        <p:txBody>
          <a:bodyPr wrap="none" anchor="ctr"/>
          <a:lstStyle/>
          <a:p>
            <a:pPr algn="ctr" eaLnBrk="1" hangingPunct="1"/>
            <a:r>
              <a:rPr kumimoji="1" lang="en-US" altLang="zh-CN" sz="1100" b="1" dirty="0">
                <a:latin typeface="微软雅黑" pitchFamily="34" charset="-122"/>
                <a:ea typeface="微软雅黑" pitchFamily="34" charset="-122"/>
              </a:rPr>
              <a:t>HTTP</a:t>
            </a:r>
          </a:p>
          <a:p>
            <a:pPr algn="ctr" eaLnBrk="1" hangingPunct="1"/>
            <a:r>
              <a:rPr kumimoji="1" lang="zh-CN" altLang="en-US" sz="1100" b="1" dirty="0">
                <a:latin typeface="微软雅黑" pitchFamily="34" charset="-122"/>
                <a:ea typeface="微软雅黑" pitchFamily="34" charset="-122"/>
              </a:rPr>
              <a:t>服务器</a:t>
            </a:r>
          </a:p>
        </p:txBody>
      </p:sp>
      <p:grpSp>
        <p:nvGrpSpPr>
          <p:cNvPr id="21" name="组合 20"/>
          <p:cNvGrpSpPr/>
          <p:nvPr/>
        </p:nvGrpSpPr>
        <p:grpSpPr>
          <a:xfrm>
            <a:off x="2183282" y="1418476"/>
            <a:ext cx="692818" cy="1190308"/>
            <a:chOff x="2183282" y="1525813"/>
            <a:chExt cx="692818" cy="1190308"/>
          </a:xfrm>
        </p:grpSpPr>
        <p:sp>
          <p:nvSpPr>
            <p:cNvPr id="22" name="Text Box 391"/>
            <p:cNvSpPr txBox="1">
              <a:spLocks noChangeArrowheads="1"/>
            </p:cNvSpPr>
            <p:nvPr/>
          </p:nvSpPr>
          <p:spPr bwMode="auto">
            <a:xfrm>
              <a:off x="2282161" y="15258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发送</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23" name="Text Box 394"/>
            <p:cNvSpPr txBox="1">
              <a:spLocks noChangeArrowheads="1"/>
            </p:cNvSpPr>
            <p:nvPr/>
          </p:nvSpPr>
          <p:spPr bwMode="auto">
            <a:xfrm>
              <a:off x="2183282" y="2239067"/>
              <a:ext cx="692818"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POST</a:t>
              </a:r>
            </a:p>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Submit</a:t>
              </a:r>
              <a:endParaRPr kumimoji="1" lang="zh-CN" altLang="en-US" sz="1100" b="1" dirty="0">
                <a:solidFill>
                  <a:srgbClr val="C00000"/>
                </a:solidFill>
                <a:latin typeface="微软雅黑" pitchFamily="34" charset="-122"/>
                <a:ea typeface="微软雅黑" pitchFamily="34" charset="-122"/>
              </a:endParaRPr>
            </a:p>
          </p:txBody>
        </p:sp>
        <p:sp>
          <p:nvSpPr>
            <p:cNvPr id="24" name="Text Box 389"/>
            <p:cNvSpPr txBox="1">
              <a:spLocks noChangeArrowheads="1"/>
            </p:cNvSpPr>
            <p:nvPr/>
          </p:nvSpPr>
          <p:spPr bwMode="auto">
            <a:xfrm>
              <a:off x="2252299" y="1920675"/>
              <a:ext cx="569388"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HTTP</a:t>
              </a:r>
            </a:p>
          </p:txBody>
        </p:sp>
      </p:grpSp>
      <p:sp>
        <p:nvSpPr>
          <p:cNvPr id="27" name="Text Box 399"/>
          <p:cNvSpPr txBox="1">
            <a:spLocks noChangeArrowheads="1"/>
          </p:cNvSpPr>
          <p:nvPr/>
        </p:nvSpPr>
        <p:spPr bwMode="auto">
          <a:xfrm>
            <a:off x="1599060" y="1395379"/>
            <a:ext cx="5693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HTTP</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客户</a:t>
            </a:r>
          </a:p>
        </p:txBody>
      </p:sp>
      <p:grpSp>
        <p:nvGrpSpPr>
          <p:cNvPr id="28" name="组合 27"/>
          <p:cNvGrpSpPr/>
          <p:nvPr/>
        </p:nvGrpSpPr>
        <p:grpSpPr>
          <a:xfrm>
            <a:off x="6000951" y="1437076"/>
            <a:ext cx="910827" cy="1149868"/>
            <a:chOff x="6000951" y="1489328"/>
            <a:chExt cx="910827" cy="1149868"/>
          </a:xfrm>
        </p:grpSpPr>
        <p:sp>
          <p:nvSpPr>
            <p:cNvPr id="29" name="Text Box 393"/>
            <p:cNvSpPr txBox="1">
              <a:spLocks noChangeArrowheads="1"/>
            </p:cNvSpPr>
            <p:nvPr/>
          </p:nvSpPr>
          <p:spPr bwMode="auto">
            <a:xfrm>
              <a:off x="6193892" y="1489328"/>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读取</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30" name="Text Box 395"/>
            <p:cNvSpPr txBox="1">
              <a:spLocks noChangeArrowheads="1"/>
            </p:cNvSpPr>
            <p:nvPr/>
          </p:nvSpPr>
          <p:spPr bwMode="auto">
            <a:xfrm>
              <a:off x="6000951" y="2162142"/>
              <a:ext cx="91082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GET</a:t>
              </a:r>
            </a:p>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Download</a:t>
              </a:r>
              <a:endParaRPr kumimoji="1" lang="zh-CN" altLang="en-US" sz="1100" b="1" dirty="0">
                <a:solidFill>
                  <a:srgbClr val="C00000"/>
                </a:solidFill>
                <a:latin typeface="微软雅黑" pitchFamily="34" charset="-122"/>
                <a:ea typeface="微软雅黑" pitchFamily="34" charset="-122"/>
              </a:endParaRPr>
            </a:p>
          </p:txBody>
        </p:sp>
        <p:sp>
          <p:nvSpPr>
            <p:cNvPr id="31" name="Text Box 390"/>
            <p:cNvSpPr txBox="1">
              <a:spLocks noChangeArrowheads="1"/>
            </p:cNvSpPr>
            <p:nvPr/>
          </p:nvSpPr>
          <p:spPr bwMode="auto">
            <a:xfrm>
              <a:off x="6148796" y="1857297"/>
              <a:ext cx="569388"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HTTP</a:t>
              </a:r>
            </a:p>
          </p:txBody>
        </p:sp>
      </p:grpSp>
      <p:sp>
        <p:nvSpPr>
          <p:cNvPr id="34" name="Line 408"/>
          <p:cNvSpPr>
            <a:spLocks noChangeShapeType="1"/>
          </p:cNvSpPr>
          <p:nvPr/>
        </p:nvSpPr>
        <p:spPr bwMode="auto">
          <a:xfrm flipV="1">
            <a:off x="5985427" y="2105419"/>
            <a:ext cx="842478" cy="0"/>
          </a:xfrm>
          <a:prstGeom prst="line">
            <a:avLst/>
          </a:prstGeom>
          <a:noFill/>
          <a:ln w="76200">
            <a:solidFill>
              <a:srgbClr val="C00000"/>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graphicFrame>
        <p:nvGraphicFramePr>
          <p:cNvPr id="35" name="对象 34"/>
          <p:cNvGraphicFramePr>
            <a:graphicFrameLocks noChangeAspect="1"/>
          </p:cNvGraphicFramePr>
          <p:nvPr>
            <p:extLst>
              <p:ext uri="{D42A27DB-BD31-4B8C-83A1-F6EECF244321}">
                <p14:modId xmlns:p14="http://schemas.microsoft.com/office/powerpoint/2010/main" val="574779915"/>
              </p:ext>
            </p:extLst>
          </p:nvPr>
        </p:nvGraphicFramePr>
        <p:xfrm>
          <a:off x="7632442" y="1907137"/>
          <a:ext cx="551626" cy="666388"/>
        </p:xfrm>
        <a:graphic>
          <a:graphicData uri="http://schemas.openxmlformats.org/presentationml/2006/ole">
            <mc:AlternateContent xmlns:mc="http://schemas.openxmlformats.org/markup-compatibility/2006">
              <mc:Choice xmlns:v="urn:schemas-microsoft-com:vml" Requires="v">
                <p:oleObj spid="_x0000_s33867" name="Visio" r:id="rId5" imgW="3561172" imgH="4347469" progId="">
                  <p:embed/>
                </p:oleObj>
              </mc:Choice>
              <mc:Fallback>
                <p:oleObj name="Visio" r:id="rId5" imgW="3561172" imgH="4347469" progId="">
                  <p:embed/>
                  <p:pic>
                    <p:nvPicPr>
                      <p:cNvPr id="0" name="Picture 43"/>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632442" y="1907137"/>
                        <a:ext cx="551626"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Text Box 399"/>
          <p:cNvSpPr txBox="1">
            <a:spLocks noChangeArrowheads="1"/>
          </p:cNvSpPr>
          <p:nvPr/>
        </p:nvSpPr>
        <p:spPr bwMode="auto">
          <a:xfrm>
            <a:off x="7702778"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latin typeface="微软雅黑" pitchFamily="34" charset="-122"/>
                <a:ea typeface="微软雅黑" pitchFamily="34" charset="-122"/>
              </a:rPr>
              <a:t>收件人</a:t>
            </a:r>
          </a:p>
        </p:txBody>
      </p:sp>
      <p:grpSp>
        <p:nvGrpSpPr>
          <p:cNvPr id="37" name="组合 36"/>
          <p:cNvGrpSpPr/>
          <p:nvPr/>
        </p:nvGrpSpPr>
        <p:grpSpPr>
          <a:xfrm>
            <a:off x="3515714" y="2438363"/>
            <a:ext cx="1928643" cy="728201"/>
            <a:chOff x="3473673" y="2734550"/>
            <a:chExt cx="3063219" cy="728201"/>
          </a:xfrm>
        </p:grpSpPr>
        <p:sp>
          <p:nvSpPr>
            <p:cNvPr id="38" name="Text Box 392"/>
            <p:cNvSpPr txBox="1">
              <a:spLocks noChangeArrowheads="1"/>
            </p:cNvSpPr>
            <p:nvPr/>
          </p:nvSpPr>
          <p:spPr bwMode="auto">
            <a:xfrm>
              <a:off x="4058640" y="2734550"/>
              <a:ext cx="19074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100" b="1" dirty="0">
                  <a:solidFill>
                    <a:srgbClr val="0000FF"/>
                  </a:solidFill>
                  <a:latin typeface="微软雅黑" pitchFamily="34" charset="-122"/>
                  <a:ea typeface="微软雅黑" pitchFamily="34" charset="-122"/>
                </a:rPr>
                <a:t>发送邮件 </a:t>
              </a:r>
              <a:r>
                <a:rPr kumimoji="1" lang="en-US" altLang="zh-CN" sz="1100" b="1" dirty="0">
                  <a:solidFill>
                    <a:srgbClr val="C00000"/>
                  </a:solidFill>
                  <a:latin typeface="微软雅黑" pitchFamily="34" charset="-122"/>
                  <a:ea typeface="微软雅黑" pitchFamily="34" charset="-122"/>
                </a:rPr>
                <a:t>SMTP</a:t>
              </a:r>
            </a:p>
          </p:txBody>
        </p:sp>
        <p:sp>
          <p:nvSpPr>
            <p:cNvPr id="39" name="Line 404"/>
            <p:cNvSpPr>
              <a:spLocks noChangeShapeType="1"/>
            </p:cNvSpPr>
            <p:nvPr/>
          </p:nvSpPr>
          <p:spPr bwMode="auto">
            <a:xfrm flipV="1">
              <a:off x="3473673" y="3014665"/>
              <a:ext cx="3063219"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40" name="Text Box 409"/>
            <p:cNvSpPr txBox="1">
              <a:spLocks noChangeArrowheads="1"/>
            </p:cNvSpPr>
            <p:nvPr/>
          </p:nvSpPr>
          <p:spPr bwMode="auto">
            <a:xfrm>
              <a:off x="4627936" y="3031864"/>
              <a:ext cx="79741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rgbClr val="0000FF"/>
                  </a:solidFill>
                  <a:latin typeface="微软雅黑" pitchFamily="34" charset="-122"/>
                  <a:ea typeface="微软雅黑" pitchFamily="34" charset="-122"/>
                </a:rPr>
                <a:t>TCP </a:t>
              </a:r>
            </a:p>
            <a:p>
              <a:pPr algn="ctr" eaLnBrk="1" hangingPunct="1"/>
              <a:r>
                <a:rPr kumimoji="1" lang="zh-CN" altLang="en-US" sz="1100" b="1" dirty="0">
                  <a:solidFill>
                    <a:srgbClr val="0000FF"/>
                  </a:solidFill>
                  <a:latin typeface="微软雅黑" pitchFamily="34" charset="-122"/>
                  <a:ea typeface="微软雅黑" pitchFamily="34" charset="-122"/>
                </a:rPr>
                <a:t>连接</a:t>
              </a:r>
            </a:p>
          </p:txBody>
        </p:sp>
      </p:grpSp>
      <p:sp>
        <p:nvSpPr>
          <p:cNvPr id="42" name="矩形 41"/>
          <p:cNvSpPr/>
          <p:nvPr/>
        </p:nvSpPr>
        <p:spPr>
          <a:xfrm>
            <a:off x="1470662" y="3567967"/>
            <a:ext cx="6331270" cy="656590"/>
          </a:xfrm>
          <a:prstGeom prst="rect">
            <a:avLst/>
          </a:prstGeom>
        </p:spPr>
        <p:txBody>
          <a:bodyPr wrap="square" anchor="ctr">
            <a:spAutoFit/>
          </a:bodyPr>
          <a:lstStyle/>
          <a:p>
            <a:pPr marL="285750" indent="-285750">
              <a:lnSpc>
                <a:spcPts val="2200"/>
              </a:lnSpc>
              <a:buClr>
                <a:srgbClr val="0066FF"/>
              </a:buClr>
              <a:buFont typeface="Wingdings" pitchFamily="2" charset="2"/>
              <a:buChar char="l"/>
            </a:pPr>
            <a:r>
              <a:rPr lang="zh-CN" altLang="en-US" sz="1600" b="1" dirty="0">
                <a:latin typeface="微软雅黑" pitchFamily="34" charset="-122"/>
                <a:ea typeface="微软雅黑" pitchFamily="34" charset="-122"/>
              </a:rPr>
              <a:t>发送、接收电子邮件时使用 </a:t>
            </a:r>
            <a:r>
              <a:rPr lang="en-US" altLang="zh-CN" sz="1600" b="1" dirty="0">
                <a:latin typeface="微软雅黑" pitchFamily="34" charset="-122"/>
                <a:ea typeface="微软雅黑" pitchFamily="34" charset="-122"/>
              </a:rPr>
              <a:t>HTTP </a:t>
            </a:r>
            <a:r>
              <a:rPr lang="zh-CN" altLang="en-US" sz="1600" b="1" dirty="0">
                <a:latin typeface="微软雅黑" pitchFamily="34" charset="-122"/>
                <a:ea typeface="微软雅黑" pitchFamily="34" charset="-122"/>
              </a:rPr>
              <a:t>协议。</a:t>
            </a:r>
          </a:p>
          <a:p>
            <a:pPr marL="285750" indent="-285750">
              <a:lnSpc>
                <a:spcPts val="2200"/>
              </a:lnSpc>
              <a:buClr>
                <a:srgbClr val="0066FF"/>
              </a:buClr>
              <a:buFont typeface="Wingdings" pitchFamily="2" charset="2"/>
              <a:buChar char="l"/>
            </a:pPr>
            <a:r>
              <a:rPr lang="zh-CN" altLang="en-US" sz="1600" b="1" dirty="0">
                <a:latin typeface="微软雅黑" pitchFamily="34" charset="-122"/>
                <a:ea typeface="微软雅黑" pitchFamily="34" charset="-122"/>
              </a:rPr>
              <a:t>两个邮件服务器之间传送邮件时使用 </a:t>
            </a:r>
            <a:r>
              <a:rPr lang="en-US" altLang="zh-CN" sz="1600" b="1" dirty="0">
                <a:latin typeface="微软雅黑" pitchFamily="34" charset="-122"/>
                <a:ea typeface="微软雅黑" pitchFamily="34" charset="-122"/>
              </a:rPr>
              <a:t>SMTP</a:t>
            </a:r>
            <a:r>
              <a:rPr lang="zh-CN" altLang="en-US" sz="1600" b="1" dirty="0">
                <a:latin typeface="微软雅黑" pitchFamily="34" charset="-122"/>
                <a:ea typeface="微软雅黑" pitchFamily="34" charset="-122"/>
              </a:rPr>
              <a:t>。</a:t>
            </a:r>
          </a:p>
        </p:txBody>
      </p:sp>
      <p:sp>
        <p:nvSpPr>
          <p:cNvPr id="43" name="Text Box 399"/>
          <p:cNvSpPr txBox="1">
            <a:spLocks noChangeArrowheads="1"/>
          </p:cNvSpPr>
          <p:nvPr/>
        </p:nvSpPr>
        <p:spPr bwMode="auto">
          <a:xfrm>
            <a:off x="6889107" y="1395379"/>
            <a:ext cx="5693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HTTP</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客户</a:t>
            </a:r>
          </a:p>
        </p:txBody>
      </p:sp>
      <p:sp>
        <p:nvSpPr>
          <p:cNvPr id="44" name="Text Box 396"/>
          <p:cNvSpPr txBox="1">
            <a:spLocks noChangeArrowheads="1"/>
          </p:cNvSpPr>
          <p:nvPr/>
        </p:nvSpPr>
        <p:spPr bwMode="auto">
          <a:xfrm>
            <a:off x="2843146" y="1507964"/>
            <a:ext cx="805029"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latin typeface="微软雅黑" pitchFamily="34" charset="-122"/>
                <a:ea typeface="微软雅黑" pitchFamily="34" charset="-122"/>
              </a:rPr>
              <a:t>ABC </a:t>
            </a:r>
            <a:r>
              <a:rPr kumimoji="1" lang="zh-CN" altLang="en-US" sz="1100" b="1" dirty="0">
                <a:latin typeface="微软雅黑" pitchFamily="34" charset="-122"/>
                <a:ea typeface="微软雅黑" pitchFamily="34" charset="-122"/>
              </a:rPr>
              <a:t>网站</a:t>
            </a:r>
          </a:p>
        </p:txBody>
      </p:sp>
      <p:sp>
        <p:nvSpPr>
          <p:cNvPr id="45" name="Text Box 396"/>
          <p:cNvSpPr txBox="1">
            <a:spLocks noChangeArrowheads="1"/>
          </p:cNvSpPr>
          <p:nvPr/>
        </p:nvSpPr>
        <p:spPr bwMode="auto">
          <a:xfrm>
            <a:off x="5307586" y="1507964"/>
            <a:ext cx="790601"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latin typeface="微软雅黑" pitchFamily="34" charset="-122"/>
                <a:ea typeface="微软雅黑" pitchFamily="34" charset="-122"/>
              </a:rPr>
              <a:t>XYZ </a:t>
            </a:r>
            <a:r>
              <a:rPr kumimoji="1" lang="zh-CN" altLang="en-US" sz="1100" b="1" dirty="0">
                <a:latin typeface="微软雅黑" pitchFamily="34" charset="-122"/>
                <a:ea typeface="微软雅黑" pitchFamily="34" charset="-122"/>
              </a:rPr>
              <a:t>网站</a:t>
            </a:r>
          </a:p>
        </p:txBody>
      </p:sp>
    </p:spTree>
    <p:extLst>
      <p:ext uri="{BB962C8B-B14F-4D97-AF65-F5344CB8AC3E}">
        <p14:creationId xmlns:p14="http://schemas.microsoft.com/office/powerpoint/2010/main" val="1528443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21"/>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nodeType="withEffect">
                                  <p:stCondLst>
                                    <p:cond delay="0"/>
                                  </p:stCondLst>
                                  <p:childTnLst>
                                    <p:anim calcmode="discrete" valueType="str">
                                      <p:cBhvr>
                                        <p:cTn id="8" dur="1000" fill="hold"/>
                                        <p:tgtEl>
                                          <p:spTgt spid="28"/>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27"/>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0"/>
                                  </p:stCondLst>
                                  <p:childTnLst>
                                    <p:anim calcmode="discrete" valueType="str">
                                      <p:cBhvr>
                                        <p:cTn id="12"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3"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87371"/>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130469" y="945100"/>
            <a:ext cx="48830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6.5.6  </a:t>
            </a:r>
            <a:r>
              <a:rPr lang="zh-CN" altLang="en-US" sz="2400" b="1" dirty="0">
                <a:solidFill>
                  <a:schemeClr val="bg1"/>
                </a:solidFill>
                <a:latin typeface="微软雅黑" pitchFamily="34" charset="-122"/>
                <a:ea typeface="微软雅黑" pitchFamily="34" charset="-122"/>
              </a:rPr>
              <a:t>通用互联网邮件扩充 </a:t>
            </a:r>
            <a:r>
              <a:rPr lang="en-US" altLang="zh-CN" sz="2400" b="1" dirty="0">
                <a:solidFill>
                  <a:schemeClr val="bg1"/>
                </a:solidFill>
                <a:latin typeface="微软雅黑" pitchFamily="34" charset="-122"/>
                <a:ea typeface="微软雅黑" pitchFamily="34" charset="-122"/>
              </a:rPr>
              <a:t>MIME</a:t>
            </a:r>
            <a:endParaRPr lang="zh-CN" altLang="en-US" sz="24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381589"/>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有以下</a:t>
            </a:r>
            <a:r>
              <a:rPr lang="zh-CN" altLang="en-US" sz="2000" b="1" dirty="0">
                <a:solidFill>
                  <a:srgbClr val="0000FF"/>
                </a:solidFill>
                <a:latin typeface="微软雅黑" pitchFamily="34" charset="-122"/>
                <a:ea typeface="微软雅黑" pitchFamily="34" charset="-122"/>
              </a:rPr>
              <a:t>缺点</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不能传送可执行文件或其他的二进制对象。</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限于传送 </a:t>
            </a:r>
            <a:r>
              <a:rPr lang="en-US" altLang="zh-CN" sz="2000" b="1" dirty="0">
                <a:latin typeface="微软雅黑" pitchFamily="34" charset="-122"/>
                <a:ea typeface="微软雅黑" pitchFamily="34" charset="-122"/>
              </a:rPr>
              <a:t>7 </a:t>
            </a:r>
            <a:r>
              <a:rPr lang="zh-CN" altLang="en-US" sz="2000" b="1" dirty="0">
                <a:latin typeface="微软雅黑" pitchFamily="34" charset="-122"/>
                <a:ea typeface="微软雅黑" pitchFamily="34" charset="-122"/>
              </a:rPr>
              <a:t>位的 </a:t>
            </a:r>
            <a:r>
              <a:rPr lang="en-US" altLang="zh-CN" sz="2000" b="1" dirty="0">
                <a:latin typeface="微软雅黑" pitchFamily="34" charset="-122"/>
                <a:ea typeface="微软雅黑" pitchFamily="34" charset="-122"/>
              </a:rPr>
              <a:t>ASCII </a:t>
            </a:r>
            <a:r>
              <a:rPr lang="zh-CN" altLang="en-US" sz="2000" b="1" dirty="0">
                <a:latin typeface="微软雅黑" pitchFamily="34" charset="-122"/>
                <a:ea typeface="微软雅黑" pitchFamily="34" charset="-122"/>
              </a:rPr>
              <a:t>码。许多其他非英语国家的文字（如中文、俄文，甚至带重音符号的法文或德文）就无法传送。</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服务器会拒绝超过一定长度的邮件。</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某些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的实现并没有完全按照 </a:t>
            </a:r>
            <a:r>
              <a:rPr lang="en-US" altLang="zh-CN" sz="2000" b="1" dirty="0">
                <a:latin typeface="微软雅黑" pitchFamily="34" charset="-122"/>
                <a:ea typeface="微软雅黑" pitchFamily="34" charset="-122"/>
              </a:rPr>
              <a:t>[RFC 821]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标准。 </a:t>
            </a:r>
          </a:p>
        </p:txBody>
      </p:sp>
    </p:spTree>
    <p:extLst>
      <p:ext uri="{BB962C8B-B14F-4D97-AF65-F5344CB8AC3E}">
        <p14:creationId xmlns:p14="http://schemas.microsoft.com/office/powerpoint/2010/main" val="631408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40568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620195" y="1372475"/>
            <a:ext cx="19223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MIME </a:t>
            </a:r>
            <a:r>
              <a:rPr lang="zh-CN" altLang="en-US" sz="2000" b="1" dirty="0">
                <a:solidFill>
                  <a:schemeClr val="bg1"/>
                </a:solidFill>
                <a:latin typeface="微软雅黑" pitchFamily="34" charset="-122"/>
                <a:ea typeface="微软雅黑" pitchFamily="34" charset="-122"/>
              </a:rPr>
              <a:t>概述</a:t>
            </a:r>
          </a:p>
        </p:txBody>
      </p:sp>
      <p:sp>
        <p:nvSpPr>
          <p:cNvPr id="4" name="Rectangle 68"/>
          <p:cNvSpPr>
            <a:spLocks noChangeArrowheads="1"/>
          </p:cNvSpPr>
          <p:nvPr/>
        </p:nvSpPr>
        <p:spPr bwMode="auto">
          <a:xfrm>
            <a:off x="483810" y="1803352"/>
            <a:ext cx="8121929"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通用互联网邮件扩充 </a:t>
            </a:r>
            <a:r>
              <a:rPr lang="en-US" altLang="zh-CN" sz="2000" b="1" dirty="0">
                <a:solidFill>
                  <a:srgbClr val="0000FF"/>
                </a:solidFill>
                <a:latin typeface="微软雅黑" pitchFamily="34" charset="-122"/>
                <a:ea typeface="微软雅黑" pitchFamily="34" charset="-122"/>
              </a:rPr>
              <a:t>MIME </a:t>
            </a:r>
            <a:r>
              <a:rPr lang="zh-CN" altLang="en-US" sz="2000" b="1" dirty="0">
                <a:latin typeface="微软雅黑" pitchFamily="34" charset="-122"/>
                <a:ea typeface="微软雅黑" pitchFamily="34" charset="-122"/>
              </a:rPr>
              <a:t>并没有改动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或取代它。</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MIME </a:t>
            </a:r>
            <a:r>
              <a:rPr lang="zh-CN" altLang="en-US" sz="2000" b="1" dirty="0">
                <a:latin typeface="微软雅黑" pitchFamily="34" charset="-122"/>
                <a:ea typeface="微软雅黑" pitchFamily="34" charset="-122"/>
              </a:rPr>
              <a:t>的意图是继续使用目前的 </a:t>
            </a:r>
            <a:r>
              <a:rPr lang="en-US" altLang="zh-CN" sz="2000" b="1" dirty="0">
                <a:latin typeface="微软雅黑" pitchFamily="34" charset="-122"/>
                <a:ea typeface="微软雅黑" pitchFamily="34" charset="-122"/>
              </a:rPr>
              <a:t>[RFC 822] </a:t>
            </a:r>
            <a:r>
              <a:rPr lang="zh-CN" altLang="en-US" sz="2000" b="1" dirty="0">
                <a:latin typeface="微软雅黑" pitchFamily="34" charset="-122"/>
                <a:ea typeface="微软雅黑" pitchFamily="34" charset="-122"/>
              </a:rPr>
              <a:t>格式，但增加了邮件主体的</a:t>
            </a:r>
            <a:r>
              <a:rPr lang="zh-CN" altLang="en-US" sz="2000" b="1" dirty="0">
                <a:solidFill>
                  <a:srgbClr val="0000FF"/>
                </a:solidFill>
                <a:latin typeface="微软雅黑" pitchFamily="34" charset="-122"/>
                <a:ea typeface="微软雅黑" pitchFamily="34" charset="-122"/>
              </a:rPr>
              <a:t>结构</a:t>
            </a:r>
            <a:r>
              <a:rPr lang="zh-CN" altLang="en-US" sz="2000" b="1" dirty="0">
                <a:latin typeface="微软雅黑" pitchFamily="34" charset="-122"/>
                <a:ea typeface="微软雅黑" pitchFamily="34" charset="-122"/>
              </a:rPr>
              <a:t>，并定义了传送非 </a:t>
            </a:r>
            <a:r>
              <a:rPr lang="en-US" altLang="zh-CN" sz="2000" b="1" dirty="0">
                <a:latin typeface="微软雅黑" pitchFamily="34" charset="-122"/>
                <a:ea typeface="微软雅黑" pitchFamily="34" charset="-122"/>
              </a:rPr>
              <a:t>ASCII </a:t>
            </a:r>
            <a:r>
              <a:rPr lang="zh-CN" altLang="en-US" sz="2000" b="1" dirty="0">
                <a:latin typeface="微软雅黑" pitchFamily="34" charset="-122"/>
                <a:ea typeface="微软雅黑" pitchFamily="34" charset="-122"/>
              </a:rPr>
              <a:t>码的</a:t>
            </a:r>
            <a:r>
              <a:rPr lang="zh-CN" altLang="en-US" sz="2000" b="1" dirty="0">
                <a:solidFill>
                  <a:srgbClr val="0000FF"/>
                </a:solidFill>
                <a:latin typeface="微软雅黑" pitchFamily="34" charset="-122"/>
                <a:ea typeface="微软雅黑" pitchFamily="34" charset="-122"/>
              </a:rPr>
              <a:t>编码规则</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2472745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474462" y="1272019"/>
            <a:ext cx="6187085" cy="2778773"/>
            <a:chOff x="1184473" y="1772816"/>
            <a:chExt cx="7800975" cy="3503611"/>
          </a:xfrm>
        </p:grpSpPr>
        <p:sp>
          <p:nvSpPr>
            <p:cNvPr id="5" name="Text Box 3"/>
            <p:cNvSpPr txBox="1">
              <a:spLocks noChangeArrowheads="1"/>
            </p:cNvSpPr>
            <p:nvPr/>
          </p:nvSpPr>
          <p:spPr bwMode="auto">
            <a:xfrm>
              <a:off x="1839713" y="2430041"/>
              <a:ext cx="1601150" cy="42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600" b="1" dirty="0">
                  <a:solidFill>
                    <a:srgbClr val="0000FF"/>
                  </a:solidFill>
                  <a:latin typeface="微软雅黑" pitchFamily="34" charset="-122"/>
                  <a:ea typeface="微软雅黑" pitchFamily="34" charset="-122"/>
                </a:rPr>
                <a:t>非 </a:t>
              </a:r>
              <a:r>
                <a:rPr kumimoji="1" lang="en-US" altLang="zh-CN" sz="1600" b="1" dirty="0">
                  <a:solidFill>
                    <a:srgbClr val="0000FF"/>
                  </a:solidFill>
                  <a:latin typeface="微软雅黑" pitchFamily="34" charset="-122"/>
                  <a:ea typeface="微软雅黑" pitchFamily="34" charset="-122"/>
                </a:rPr>
                <a:t>ASCII </a:t>
              </a:r>
              <a:r>
                <a:rPr kumimoji="1" lang="zh-CN" altLang="en-US" sz="1600" b="1" dirty="0">
                  <a:solidFill>
                    <a:srgbClr val="0000FF"/>
                  </a:solidFill>
                  <a:latin typeface="微软雅黑" pitchFamily="34" charset="-122"/>
                  <a:ea typeface="微软雅黑" pitchFamily="34" charset="-122"/>
                </a:rPr>
                <a:t>码</a:t>
              </a:r>
            </a:p>
          </p:txBody>
        </p:sp>
        <p:sp>
          <p:nvSpPr>
            <p:cNvPr id="6" name="Text Box 4"/>
            <p:cNvSpPr txBox="1">
              <a:spLocks noChangeArrowheads="1"/>
            </p:cNvSpPr>
            <p:nvPr/>
          </p:nvSpPr>
          <p:spPr bwMode="auto">
            <a:xfrm>
              <a:off x="1855191" y="3942927"/>
              <a:ext cx="1837623" cy="42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600" b="1">
                  <a:solidFill>
                    <a:srgbClr val="0000FF"/>
                  </a:solidFill>
                  <a:latin typeface="微软雅黑" pitchFamily="34" charset="-122"/>
                  <a:ea typeface="微软雅黑" pitchFamily="34" charset="-122"/>
                </a:rPr>
                <a:t>7 </a:t>
              </a:r>
              <a:r>
                <a:rPr kumimoji="1" lang="zh-CN" altLang="en-US" sz="1600" b="1">
                  <a:solidFill>
                    <a:srgbClr val="0000FF"/>
                  </a:solidFill>
                  <a:latin typeface="微软雅黑" pitchFamily="34" charset="-122"/>
                  <a:ea typeface="微软雅黑" pitchFamily="34" charset="-122"/>
                </a:rPr>
                <a:t>位 </a:t>
              </a:r>
              <a:r>
                <a:rPr kumimoji="1" lang="en-US" altLang="zh-CN" sz="1600" b="1">
                  <a:solidFill>
                    <a:srgbClr val="0000FF"/>
                  </a:solidFill>
                  <a:latin typeface="微软雅黑" pitchFamily="34" charset="-122"/>
                  <a:ea typeface="微软雅黑" pitchFamily="34" charset="-122"/>
                </a:rPr>
                <a:t>ASCII </a:t>
              </a:r>
              <a:r>
                <a:rPr kumimoji="1" lang="zh-CN" altLang="en-US" sz="1600" b="1">
                  <a:solidFill>
                    <a:srgbClr val="0000FF"/>
                  </a:solidFill>
                  <a:latin typeface="微软雅黑" pitchFamily="34" charset="-122"/>
                  <a:ea typeface="微软雅黑" pitchFamily="34" charset="-122"/>
                </a:rPr>
                <a:t>码</a:t>
              </a:r>
            </a:p>
          </p:txBody>
        </p:sp>
        <p:sp>
          <p:nvSpPr>
            <p:cNvPr id="7" name="Rectangle 5"/>
            <p:cNvSpPr>
              <a:spLocks noChangeArrowheads="1"/>
            </p:cNvSpPr>
            <p:nvPr/>
          </p:nvSpPr>
          <p:spPr bwMode="auto">
            <a:xfrm>
              <a:off x="1184473" y="3007890"/>
              <a:ext cx="1281244" cy="596900"/>
            </a:xfrm>
            <a:prstGeom prst="rect">
              <a:avLst/>
            </a:prstGeom>
            <a:solidFill>
              <a:srgbClr val="0000FF"/>
            </a:solidFill>
            <a:ln w="9525">
              <a:solidFill>
                <a:srgbClr val="333399"/>
              </a:solidFill>
              <a:miter lim="800000"/>
              <a:headEnd/>
              <a:tailEnd/>
            </a:ln>
            <a:effectLst/>
          </p:spPr>
          <p:txBody>
            <a:bodyPr wrap="none" anchor="ctr"/>
            <a:lstStyle/>
            <a:p>
              <a:pPr algn="ctr" eaLnBrk="1" hangingPunct="1"/>
              <a:r>
                <a:rPr kumimoji="1" lang="en-US" altLang="zh-CN" sz="1600" b="1" dirty="0">
                  <a:ln w="12700">
                    <a:solidFill>
                      <a:schemeClr val="bg1"/>
                    </a:solidFill>
                    <a:prstDash val="solid"/>
                  </a:ln>
                  <a:solidFill>
                    <a:schemeClr val="bg1"/>
                  </a:solidFill>
                  <a:effectLst>
                    <a:outerShdw blurRad="41275" dist="20320" dir="1800000" algn="tl" rotWithShape="0">
                      <a:srgbClr val="000000">
                        <a:alpha val="40000"/>
                      </a:srgbClr>
                    </a:outerShdw>
                  </a:effectLst>
                  <a:latin typeface="微软雅黑" pitchFamily="34" charset="-122"/>
                  <a:ea typeface="微软雅黑" pitchFamily="34" charset="-122"/>
                </a:rPr>
                <a:t>MIME</a:t>
              </a:r>
            </a:p>
          </p:txBody>
        </p:sp>
        <p:sp>
          <p:nvSpPr>
            <p:cNvPr id="8" name="Rectangle 6"/>
            <p:cNvSpPr>
              <a:spLocks noChangeArrowheads="1"/>
            </p:cNvSpPr>
            <p:nvPr/>
          </p:nvSpPr>
          <p:spPr bwMode="auto">
            <a:xfrm>
              <a:off x="1184473" y="4679527"/>
              <a:ext cx="1281244" cy="596900"/>
            </a:xfrm>
            <a:prstGeom prst="rect">
              <a:avLst/>
            </a:prstGeom>
            <a:solidFill>
              <a:srgbClr val="00FFCC"/>
            </a:solidFill>
            <a:ln w="9525">
              <a:solidFill>
                <a:srgbClr val="333399"/>
              </a:solidFill>
              <a:miter lim="800000"/>
              <a:headEnd/>
              <a:tailEnd/>
            </a:ln>
            <a:effectLst/>
          </p:spPr>
          <p:txBody>
            <a:bodyPr wrap="none" anchor="ctr"/>
            <a:lstStyle/>
            <a:p>
              <a:pPr algn="ctr" eaLnBrk="1" hangingPunct="1"/>
              <a:r>
                <a:rPr kumimoji="1" lang="en-US" altLang="zh-CN" sz="1600" b="1">
                  <a:latin typeface="微软雅黑" pitchFamily="34" charset="-122"/>
                  <a:ea typeface="微软雅黑" pitchFamily="34" charset="-122"/>
                </a:rPr>
                <a:t>SMTP</a:t>
              </a:r>
            </a:p>
          </p:txBody>
        </p:sp>
        <p:sp>
          <p:nvSpPr>
            <p:cNvPr id="9" name="Rectangle 7"/>
            <p:cNvSpPr>
              <a:spLocks noChangeArrowheads="1"/>
            </p:cNvSpPr>
            <p:nvPr/>
          </p:nvSpPr>
          <p:spPr bwMode="auto">
            <a:xfrm>
              <a:off x="7704203" y="3007890"/>
              <a:ext cx="1281245" cy="596900"/>
            </a:xfrm>
            <a:prstGeom prst="rect">
              <a:avLst/>
            </a:prstGeom>
            <a:solidFill>
              <a:srgbClr val="0000FF"/>
            </a:solidFill>
            <a:ln w="9525">
              <a:solidFill>
                <a:srgbClr val="333399"/>
              </a:solidFill>
              <a:miter lim="800000"/>
              <a:headEnd/>
              <a:tailEnd/>
            </a:ln>
            <a:effectLst/>
          </p:spPr>
          <p:txBody>
            <a:bodyPr wrap="none" anchor="ctr"/>
            <a:lstStyle/>
            <a:p>
              <a:pPr algn="ctr" eaLnBrk="1" hangingPunct="1"/>
              <a:r>
                <a:rPr kumimoji="1" lang="en-US" altLang="zh-CN" sz="1600" b="1">
                  <a:ln w="12700">
                    <a:solidFill>
                      <a:schemeClr val="bg1"/>
                    </a:solidFill>
                    <a:prstDash val="solid"/>
                  </a:ln>
                  <a:solidFill>
                    <a:schemeClr val="bg1"/>
                  </a:solidFill>
                  <a:effectLst>
                    <a:outerShdw blurRad="41275" dist="20320" dir="1800000" algn="tl" rotWithShape="0">
                      <a:srgbClr val="000000">
                        <a:alpha val="40000"/>
                      </a:srgbClr>
                    </a:outerShdw>
                  </a:effectLst>
                  <a:latin typeface="微软雅黑" pitchFamily="34" charset="-122"/>
                  <a:ea typeface="微软雅黑" pitchFamily="34" charset="-122"/>
                </a:rPr>
                <a:t>MIME</a:t>
              </a:r>
            </a:p>
          </p:txBody>
        </p:sp>
        <p:sp>
          <p:nvSpPr>
            <p:cNvPr id="10" name="Rectangle 8"/>
            <p:cNvSpPr>
              <a:spLocks noChangeArrowheads="1"/>
            </p:cNvSpPr>
            <p:nvPr/>
          </p:nvSpPr>
          <p:spPr bwMode="auto">
            <a:xfrm>
              <a:off x="7704203" y="4679527"/>
              <a:ext cx="1281245" cy="596900"/>
            </a:xfrm>
            <a:prstGeom prst="rect">
              <a:avLst/>
            </a:prstGeom>
            <a:solidFill>
              <a:srgbClr val="00FFCC"/>
            </a:solidFill>
            <a:ln w="9525">
              <a:solidFill>
                <a:srgbClr val="333399"/>
              </a:solidFill>
              <a:miter lim="800000"/>
              <a:headEnd/>
              <a:tailEnd/>
            </a:ln>
            <a:effectLst/>
          </p:spPr>
          <p:txBody>
            <a:bodyPr wrap="none" anchor="ctr"/>
            <a:lstStyle/>
            <a:p>
              <a:pPr algn="ctr" eaLnBrk="1" hangingPunct="1"/>
              <a:r>
                <a:rPr kumimoji="1" lang="en-US" altLang="zh-CN" sz="1600" b="1">
                  <a:latin typeface="微软雅黑" pitchFamily="34" charset="-122"/>
                  <a:ea typeface="微软雅黑" pitchFamily="34" charset="-122"/>
                </a:rPr>
                <a:t>SMTP</a:t>
              </a:r>
            </a:p>
          </p:txBody>
        </p:sp>
        <p:sp>
          <p:nvSpPr>
            <p:cNvPr id="11" name="Line 9"/>
            <p:cNvSpPr>
              <a:spLocks noChangeShapeType="1"/>
            </p:cNvSpPr>
            <p:nvPr/>
          </p:nvSpPr>
          <p:spPr bwMode="auto">
            <a:xfrm>
              <a:off x="2484635" y="4977977"/>
              <a:ext cx="5240205"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2" name="Line 10"/>
            <p:cNvSpPr>
              <a:spLocks noChangeShapeType="1"/>
            </p:cNvSpPr>
            <p:nvPr/>
          </p:nvSpPr>
          <p:spPr bwMode="auto">
            <a:xfrm rot="5400000" flipH="1" flipV="1">
              <a:off x="1286867" y="4142159"/>
              <a:ext cx="1074737"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3" name="Line 11"/>
            <p:cNvSpPr>
              <a:spLocks noChangeShapeType="1"/>
            </p:cNvSpPr>
            <p:nvPr/>
          </p:nvSpPr>
          <p:spPr bwMode="auto">
            <a:xfrm rot="5400000" flipH="1" flipV="1">
              <a:off x="7808317" y="4142159"/>
              <a:ext cx="1074737"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4" name="Line 12"/>
            <p:cNvSpPr>
              <a:spLocks noChangeShapeType="1"/>
            </p:cNvSpPr>
            <p:nvPr/>
          </p:nvSpPr>
          <p:spPr bwMode="auto">
            <a:xfrm rot="16200000" flipV="1">
              <a:off x="1439266" y="2622921"/>
              <a:ext cx="769938"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5" name="Line 13"/>
            <p:cNvSpPr>
              <a:spLocks noChangeShapeType="1"/>
            </p:cNvSpPr>
            <p:nvPr/>
          </p:nvSpPr>
          <p:spPr bwMode="auto">
            <a:xfrm rot="16200000" flipV="1">
              <a:off x="7960716" y="2622921"/>
              <a:ext cx="769938"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6" name="Text Box 14"/>
            <p:cNvSpPr txBox="1">
              <a:spLocks noChangeArrowheads="1"/>
            </p:cNvSpPr>
            <p:nvPr/>
          </p:nvSpPr>
          <p:spPr bwMode="auto">
            <a:xfrm>
              <a:off x="6490030" y="3914352"/>
              <a:ext cx="1837623" cy="42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600" b="1">
                  <a:solidFill>
                    <a:srgbClr val="0000FF"/>
                  </a:solidFill>
                  <a:latin typeface="微软雅黑" pitchFamily="34" charset="-122"/>
                  <a:ea typeface="微软雅黑" pitchFamily="34" charset="-122"/>
                </a:rPr>
                <a:t>7 </a:t>
              </a:r>
              <a:r>
                <a:rPr kumimoji="1" lang="zh-CN" altLang="en-US" sz="1600" b="1">
                  <a:solidFill>
                    <a:srgbClr val="0000FF"/>
                  </a:solidFill>
                  <a:latin typeface="微软雅黑" pitchFamily="34" charset="-122"/>
                  <a:ea typeface="微软雅黑" pitchFamily="34" charset="-122"/>
                </a:rPr>
                <a:t>位 </a:t>
              </a:r>
              <a:r>
                <a:rPr kumimoji="1" lang="en-US" altLang="zh-CN" sz="1600" b="1">
                  <a:solidFill>
                    <a:srgbClr val="0000FF"/>
                  </a:solidFill>
                  <a:latin typeface="微软雅黑" pitchFamily="34" charset="-122"/>
                  <a:ea typeface="微软雅黑" pitchFamily="34" charset="-122"/>
                </a:rPr>
                <a:t>ASCII </a:t>
              </a:r>
              <a:r>
                <a:rPr kumimoji="1" lang="zh-CN" altLang="en-US" sz="1600" b="1">
                  <a:solidFill>
                    <a:srgbClr val="0000FF"/>
                  </a:solidFill>
                  <a:latin typeface="微软雅黑" pitchFamily="34" charset="-122"/>
                  <a:ea typeface="微软雅黑" pitchFamily="34" charset="-122"/>
                </a:rPr>
                <a:t>码</a:t>
              </a:r>
            </a:p>
          </p:txBody>
        </p:sp>
        <p:sp>
          <p:nvSpPr>
            <p:cNvPr id="17" name="Text Box 15"/>
            <p:cNvSpPr txBox="1">
              <a:spLocks noChangeArrowheads="1"/>
            </p:cNvSpPr>
            <p:nvPr/>
          </p:nvSpPr>
          <p:spPr bwMode="auto">
            <a:xfrm>
              <a:off x="3955057" y="4555702"/>
              <a:ext cx="1837623" cy="42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600" b="1">
                  <a:solidFill>
                    <a:srgbClr val="0000FF"/>
                  </a:solidFill>
                  <a:latin typeface="微软雅黑" pitchFamily="34" charset="-122"/>
                  <a:ea typeface="微软雅黑" pitchFamily="34" charset="-122"/>
                </a:rPr>
                <a:t>7 </a:t>
              </a:r>
              <a:r>
                <a:rPr kumimoji="1" lang="zh-CN" altLang="en-US" sz="1600" b="1">
                  <a:solidFill>
                    <a:srgbClr val="0000FF"/>
                  </a:solidFill>
                  <a:latin typeface="微软雅黑" pitchFamily="34" charset="-122"/>
                  <a:ea typeface="微软雅黑" pitchFamily="34" charset="-122"/>
                </a:rPr>
                <a:t>位 </a:t>
              </a:r>
              <a:r>
                <a:rPr kumimoji="1" lang="en-US" altLang="zh-CN" sz="1600" b="1">
                  <a:solidFill>
                    <a:srgbClr val="0000FF"/>
                  </a:solidFill>
                  <a:latin typeface="微软雅黑" pitchFamily="34" charset="-122"/>
                  <a:ea typeface="微软雅黑" pitchFamily="34" charset="-122"/>
                </a:rPr>
                <a:t>ASCII </a:t>
              </a:r>
              <a:r>
                <a:rPr kumimoji="1" lang="zh-CN" altLang="en-US" sz="1600" b="1">
                  <a:solidFill>
                    <a:srgbClr val="0000FF"/>
                  </a:solidFill>
                  <a:latin typeface="微软雅黑" pitchFamily="34" charset="-122"/>
                  <a:ea typeface="微软雅黑" pitchFamily="34" charset="-122"/>
                </a:rPr>
                <a:t>码</a:t>
              </a:r>
            </a:p>
          </p:txBody>
        </p:sp>
        <p:sp>
          <p:nvSpPr>
            <p:cNvPr id="18" name="Text Box 16"/>
            <p:cNvSpPr txBox="1">
              <a:spLocks noChangeArrowheads="1"/>
            </p:cNvSpPr>
            <p:nvPr/>
          </p:nvSpPr>
          <p:spPr bwMode="auto">
            <a:xfrm>
              <a:off x="6662009" y="2430041"/>
              <a:ext cx="1601150" cy="42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600" b="1">
                  <a:solidFill>
                    <a:srgbClr val="0000FF"/>
                  </a:solidFill>
                  <a:latin typeface="微软雅黑" pitchFamily="34" charset="-122"/>
                  <a:ea typeface="微软雅黑" pitchFamily="34" charset="-122"/>
                </a:rPr>
                <a:t>非 </a:t>
              </a:r>
              <a:r>
                <a:rPr kumimoji="1" lang="en-US" altLang="zh-CN" sz="1600" b="1">
                  <a:solidFill>
                    <a:srgbClr val="0000FF"/>
                  </a:solidFill>
                  <a:latin typeface="微软雅黑" pitchFamily="34" charset="-122"/>
                  <a:ea typeface="微软雅黑" pitchFamily="34" charset="-122"/>
                </a:rPr>
                <a:t>ASCII </a:t>
              </a:r>
              <a:r>
                <a:rPr kumimoji="1" lang="zh-CN" altLang="en-US" sz="1600" b="1">
                  <a:solidFill>
                    <a:srgbClr val="0000FF"/>
                  </a:solidFill>
                  <a:latin typeface="微软雅黑" pitchFamily="34" charset="-122"/>
                  <a:ea typeface="微软雅黑" pitchFamily="34" charset="-122"/>
                </a:rPr>
                <a:t>码</a:t>
              </a:r>
            </a:p>
          </p:txBody>
        </p:sp>
        <p:sp>
          <p:nvSpPr>
            <p:cNvPr id="19" name="Rectangle 17"/>
            <p:cNvSpPr>
              <a:spLocks noChangeArrowheads="1"/>
            </p:cNvSpPr>
            <p:nvPr/>
          </p:nvSpPr>
          <p:spPr bwMode="auto">
            <a:xfrm>
              <a:off x="1301419" y="1772816"/>
              <a:ext cx="1047353" cy="477837"/>
            </a:xfrm>
            <a:prstGeom prst="rect">
              <a:avLst/>
            </a:prstGeom>
            <a:solidFill>
              <a:srgbClr val="99FFCC"/>
            </a:solidFill>
            <a:ln w="9525">
              <a:solidFill>
                <a:srgbClr val="333399"/>
              </a:solidFill>
              <a:miter lim="800000"/>
              <a:headEnd/>
              <a:tailEnd/>
            </a:ln>
            <a:effectLst/>
          </p:spPr>
          <p:txBody>
            <a:bodyPr wrap="none" anchor="ctr"/>
            <a:lstStyle/>
            <a:p>
              <a:pPr algn="ctr" eaLnBrk="1" hangingPunct="1"/>
              <a:r>
                <a:rPr kumimoji="1" lang="zh-CN" altLang="en-US" sz="1600" b="1">
                  <a:latin typeface="微软雅黑" pitchFamily="34" charset="-122"/>
                  <a:ea typeface="微软雅黑" pitchFamily="34" charset="-122"/>
                </a:rPr>
                <a:t>用户</a:t>
              </a:r>
            </a:p>
          </p:txBody>
        </p:sp>
        <p:sp>
          <p:nvSpPr>
            <p:cNvPr id="20" name="Rectangle 18"/>
            <p:cNvSpPr>
              <a:spLocks noChangeArrowheads="1"/>
            </p:cNvSpPr>
            <p:nvPr/>
          </p:nvSpPr>
          <p:spPr bwMode="auto">
            <a:xfrm>
              <a:off x="7821148" y="1772816"/>
              <a:ext cx="1047354" cy="477837"/>
            </a:xfrm>
            <a:prstGeom prst="rect">
              <a:avLst/>
            </a:prstGeom>
            <a:solidFill>
              <a:srgbClr val="99FFCC"/>
            </a:solidFill>
            <a:ln w="9525">
              <a:solidFill>
                <a:srgbClr val="333399"/>
              </a:solidFill>
              <a:miter lim="800000"/>
              <a:headEnd/>
              <a:tailEnd/>
            </a:ln>
            <a:effectLst/>
          </p:spPr>
          <p:txBody>
            <a:bodyPr wrap="none" anchor="ctr"/>
            <a:lstStyle/>
            <a:p>
              <a:pPr algn="ctr" eaLnBrk="1" hangingPunct="1"/>
              <a:r>
                <a:rPr kumimoji="1" lang="zh-CN" altLang="en-US" sz="1600" b="1" dirty="0">
                  <a:latin typeface="微软雅黑" pitchFamily="34" charset="-122"/>
                  <a:ea typeface="微软雅黑" pitchFamily="34" charset="-122"/>
                </a:rPr>
                <a:t>用户</a:t>
              </a:r>
            </a:p>
          </p:txBody>
        </p:sp>
      </p:grpSp>
      <p:sp>
        <p:nvSpPr>
          <p:cNvPr id="22" name="AutoShape 5"/>
          <p:cNvSpPr>
            <a:spLocks noChangeArrowheads="1"/>
          </p:cNvSpPr>
          <p:nvPr/>
        </p:nvSpPr>
        <p:spPr bwMode="auto">
          <a:xfrm>
            <a:off x="556963" y="64696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矩形 22"/>
          <p:cNvSpPr/>
          <p:nvPr/>
        </p:nvSpPr>
        <p:spPr>
          <a:xfrm>
            <a:off x="645268" y="604726"/>
            <a:ext cx="2949846"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MIME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的关系</a:t>
            </a:r>
          </a:p>
        </p:txBody>
      </p:sp>
    </p:spTree>
    <p:extLst>
      <p:ext uri="{BB962C8B-B14F-4D97-AF65-F5344CB8AC3E}">
        <p14:creationId xmlns:p14="http://schemas.microsoft.com/office/powerpoint/2010/main" val="2291374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8"/>
          <p:cNvSpPr>
            <a:spLocks noChangeArrowheads="1"/>
          </p:cNvSpPr>
          <p:nvPr/>
        </p:nvSpPr>
        <p:spPr bwMode="auto">
          <a:xfrm>
            <a:off x="556964" y="1419304"/>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5 </a:t>
            </a:r>
            <a:r>
              <a:rPr lang="zh-CN" altLang="en-US" sz="2000" b="1" dirty="0">
                <a:latin typeface="微软雅黑" pitchFamily="34" charset="-122"/>
                <a:ea typeface="微软雅黑" pitchFamily="34" charset="-122"/>
              </a:rPr>
              <a:t>个新的邮件</a:t>
            </a:r>
            <a:r>
              <a:rPr lang="zh-CN" altLang="en-US" sz="2000" b="1" dirty="0">
                <a:solidFill>
                  <a:srgbClr val="0000FF"/>
                </a:solidFill>
                <a:latin typeface="微软雅黑" pitchFamily="34" charset="-122"/>
                <a:ea typeface="微软雅黑" pitchFamily="34" charset="-122"/>
              </a:rPr>
              <a:t>首部字段</a:t>
            </a:r>
            <a:r>
              <a:rPr lang="zh-CN" altLang="en-US" sz="2000" b="1" dirty="0">
                <a:latin typeface="微软雅黑" pitchFamily="34" charset="-122"/>
                <a:ea typeface="微软雅黑" pitchFamily="34" charset="-122"/>
              </a:rPr>
              <a:t>，它们可包含在原有首部中。这些字段提供了有关邮件主体的信息。</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定义了许多邮件内容的</a:t>
            </a:r>
            <a:r>
              <a:rPr lang="zh-CN" altLang="en-US" sz="2000" b="1" dirty="0">
                <a:solidFill>
                  <a:srgbClr val="0000FF"/>
                </a:solidFill>
                <a:latin typeface="微软雅黑" pitchFamily="34" charset="-122"/>
                <a:ea typeface="微软雅黑" pitchFamily="34" charset="-122"/>
              </a:rPr>
              <a:t>格式</a:t>
            </a:r>
            <a:r>
              <a:rPr lang="zh-CN" altLang="en-US" sz="2000" b="1" dirty="0">
                <a:latin typeface="微软雅黑" pitchFamily="34" charset="-122"/>
                <a:ea typeface="微软雅黑" pitchFamily="34" charset="-122"/>
              </a:rPr>
              <a:t>，对多媒体电子邮件的表示方法进行了标准化。</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定义了</a:t>
            </a:r>
            <a:r>
              <a:rPr lang="zh-CN" altLang="en-US" sz="2000" b="1" dirty="0">
                <a:solidFill>
                  <a:srgbClr val="0000FF"/>
                </a:solidFill>
                <a:latin typeface="微软雅黑" pitchFamily="34" charset="-122"/>
                <a:ea typeface="微软雅黑" pitchFamily="34" charset="-122"/>
              </a:rPr>
              <a:t>传送编码</a:t>
            </a:r>
            <a:r>
              <a:rPr lang="zh-CN" altLang="en-US" sz="2000" b="1" dirty="0">
                <a:latin typeface="微软雅黑" pitchFamily="34" charset="-122"/>
                <a:ea typeface="微软雅黑" pitchFamily="34" charset="-122"/>
              </a:rPr>
              <a:t>，可对任何内容格式进行转换，而不会被邮件系统改变。</a:t>
            </a:r>
          </a:p>
        </p:txBody>
      </p:sp>
      <p:sp>
        <p:nvSpPr>
          <p:cNvPr id="5" name="AutoShape 5"/>
          <p:cNvSpPr>
            <a:spLocks noChangeArrowheads="1"/>
          </p:cNvSpPr>
          <p:nvPr/>
        </p:nvSpPr>
        <p:spPr bwMode="auto">
          <a:xfrm>
            <a:off x="556963" y="1110365"/>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1058981"/>
            <a:ext cx="307488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MIME </a:t>
            </a:r>
            <a:r>
              <a:rPr lang="zh-CN" altLang="en-US" sz="2000" b="1" dirty="0">
                <a:latin typeface="微软雅黑" pitchFamily="34" charset="-122"/>
                <a:ea typeface="微软雅黑" pitchFamily="34" charset="-122"/>
              </a:rPr>
              <a:t>主要包括三个部分</a:t>
            </a:r>
          </a:p>
        </p:txBody>
      </p:sp>
    </p:spTree>
    <p:extLst>
      <p:ext uri="{BB962C8B-B14F-4D97-AF65-F5344CB8AC3E}">
        <p14:creationId xmlns:p14="http://schemas.microsoft.com/office/powerpoint/2010/main" val="1947712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649597"/>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589069"/>
            <a:ext cx="3643946" cy="400110"/>
          </a:xfrm>
          <a:prstGeom prst="rect">
            <a:avLst/>
          </a:prstGeom>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MIME </a:t>
            </a:r>
            <a:r>
              <a:rPr lang="zh-CN" altLang="en-US" sz="2000" b="1" dirty="0">
                <a:latin typeface="微软雅黑" pitchFamily="34" charset="-122"/>
                <a:ea typeface="微软雅黑" pitchFamily="34" charset="-122"/>
              </a:rPr>
              <a:t>增加 </a:t>
            </a:r>
            <a:r>
              <a:rPr lang="en-US" altLang="zh-CN" sz="2000" b="1" dirty="0">
                <a:latin typeface="微软雅黑" pitchFamily="34" charset="-122"/>
                <a:ea typeface="微软雅黑" pitchFamily="34" charset="-122"/>
              </a:rPr>
              <a:t>5 </a:t>
            </a:r>
            <a:r>
              <a:rPr lang="zh-CN" altLang="en-US" sz="2000" b="1" dirty="0">
                <a:latin typeface="微软雅黑" pitchFamily="34" charset="-122"/>
                <a:ea typeface="微软雅黑" pitchFamily="34" charset="-122"/>
              </a:rPr>
              <a:t>个新的邮件首部</a:t>
            </a:r>
          </a:p>
        </p:txBody>
      </p:sp>
      <p:sp>
        <p:nvSpPr>
          <p:cNvPr id="2" name="矩形 1"/>
          <p:cNvSpPr/>
          <p:nvPr/>
        </p:nvSpPr>
        <p:spPr>
          <a:xfrm>
            <a:off x="1789774" y="1389101"/>
            <a:ext cx="6345239" cy="367862"/>
          </a:xfrm>
          <a:prstGeom prst="rect">
            <a:avLst/>
          </a:prstGeom>
          <a:solidFill>
            <a:srgbClr val="0066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itchFamily="34" charset="-122"/>
                <a:ea typeface="微软雅黑" pitchFamily="34" charset="-122"/>
              </a:rPr>
              <a:t>邮件首部</a:t>
            </a:r>
          </a:p>
        </p:txBody>
      </p:sp>
      <p:sp>
        <p:nvSpPr>
          <p:cNvPr id="7" name="矩形 6"/>
          <p:cNvSpPr/>
          <p:nvPr/>
        </p:nvSpPr>
        <p:spPr>
          <a:xfrm>
            <a:off x="1789774" y="1756963"/>
            <a:ext cx="6345239" cy="19216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89774" y="3678613"/>
            <a:ext cx="6345239" cy="367862"/>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itchFamily="34" charset="-122"/>
                <a:ea typeface="微软雅黑" pitchFamily="34" charset="-122"/>
              </a:rPr>
              <a:t>邮件主体</a:t>
            </a:r>
          </a:p>
        </p:txBody>
      </p:sp>
      <p:sp>
        <p:nvSpPr>
          <p:cNvPr id="3" name="矩形 2"/>
          <p:cNvSpPr/>
          <p:nvPr/>
        </p:nvSpPr>
        <p:spPr>
          <a:xfrm>
            <a:off x="990472" y="2507950"/>
            <a:ext cx="793807" cy="584775"/>
          </a:xfrm>
          <a:prstGeom prst="rect">
            <a:avLst/>
          </a:prstGeom>
        </p:spPr>
        <p:txBody>
          <a:bodyPr wrap="none">
            <a:spAutoFit/>
          </a:bodyPr>
          <a:lstStyle/>
          <a:p>
            <a:pPr algn="ctr"/>
            <a:r>
              <a:rPr lang="en-US" altLang="zh-CN" sz="1600" b="1" dirty="0">
                <a:solidFill>
                  <a:srgbClr val="0000FF"/>
                </a:solidFill>
                <a:latin typeface="微软雅黑" pitchFamily="34" charset="-122"/>
                <a:ea typeface="微软雅黑" pitchFamily="34" charset="-122"/>
              </a:rPr>
              <a:t>MIME</a:t>
            </a:r>
          </a:p>
          <a:p>
            <a:pPr algn="ctr"/>
            <a:r>
              <a:rPr lang="zh-CN" altLang="en-US" sz="1600" b="1" dirty="0">
                <a:solidFill>
                  <a:srgbClr val="0000FF"/>
                </a:solidFill>
                <a:latin typeface="微软雅黑" pitchFamily="34" charset="-122"/>
                <a:ea typeface="微软雅黑" pitchFamily="34" charset="-122"/>
              </a:rPr>
              <a:t>首部</a:t>
            </a:r>
          </a:p>
        </p:txBody>
      </p:sp>
      <p:sp>
        <p:nvSpPr>
          <p:cNvPr id="9" name="Rectangle 68"/>
          <p:cNvSpPr>
            <a:spLocks noChangeArrowheads="1"/>
          </p:cNvSpPr>
          <p:nvPr/>
        </p:nvSpPr>
        <p:spPr bwMode="auto">
          <a:xfrm>
            <a:off x="1825141" y="1790610"/>
            <a:ext cx="6383444" cy="1759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79388" indent="-179388" eaLnBrk="0" hangingPunct="0">
              <a:lnSpc>
                <a:spcPts val="2600"/>
              </a:lnSpc>
              <a:buClr>
                <a:srgbClr val="0070C0"/>
              </a:buClr>
              <a:buFont typeface="Wingdings" pitchFamily="2" charset="2"/>
              <a:buChar char="l"/>
            </a:pPr>
            <a:r>
              <a:rPr lang="en-US" altLang="zh-CN" sz="1600" b="1" dirty="0">
                <a:solidFill>
                  <a:srgbClr val="0000FF"/>
                </a:solidFill>
                <a:latin typeface="微软雅黑" pitchFamily="34" charset="-122"/>
                <a:ea typeface="微软雅黑" pitchFamily="34" charset="-122"/>
              </a:rPr>
              <a:t>MIME-Version</a:t>
            </a:r>
            <a:r>
              <a:rPr lang="zh-CN" altLang="en-US" sz="1600" b="1" dirty="0">
                <a:solidFill>
                  <a:srgbClr val="0000FF"/>
                </a:solidFill>
                <a:latin typeface="微软雅黑" pitchFamily="34" charset="-122"/>
                <a:ea typeface="微软雅黑" pitchFamily="34" charset="-122"/>
              </a:rPr>
              <a:t>：</a:t>
            </a:r>
            <a:r>
              <a:rPr lang="en-US" altLang="zh-CN" sz="1600" b="1" dirty="0">
                <a:latin typeface="微软雅黑" pitchFamily="34" charset="-122"/>
                <a:ea typeface="微软雅黑" pitchFamily="34" charset="-122"/>
              </a:rPr>
              <a:t>MIME </a:t>
            </a:r>
            <a:r>
              <a:rPr lang="zh-CN" altLang="en-US" sz="1600" b="1" dirty="0">
                <a:latin typeface="微软雅黑" pitchFamily="34" charset="-122"/>
                <a:ea typeface="微软雅黑" pitchFamily="34" charset="-122"/>
              </a:rPr>
              <a:t>的版本。若无此行，则为英文文本。</a:t>
            </a:r>
          </a:p>
          <a:p>
            <a:pPr marL="179388" indent="-179388" eaLnBrk="0" hangingPunct="0">
              <a:lnSpc>
                <a:spcPts val="2600"/>
              </a:lnSpc>
              <a:buClr>
                <a:srgbClr val="0070C0"/>
              </a:buClr>
              <a:buFont typeface="Wingdings" pitchFamily="2" charset="2"/>
              <a:buChar char="l"/>
            </a:pPr>
            <a:r>
              <a:rPr lang="en-US" altLang="zh-CN" sz="1600" b="1" dirty="0">
                <a:solidFill>
                  <a:srgbClr val="0000FF"/>
                </a:solidFill>
                <a:latin typeface="微软雅黑" pitchFamily="34" charset="-122"/>
                <a:ea typeface="微软雅黑" pitchFamily="34" charset="-122"/>
              </a:rPr>
              <a:t>Content-Description</a:t>
            </a:r>
            <a:r>
              <a:rPr lang="zh-CN" altLang="en-US" sz="1600" b="1" dirty="0">
                <a:solidFill>
                  <a:srgbClr val="0000FF"/>
                </a:solidFill>
                <a:latin typeface="微软雅黑" pitchFamily="34" charset="-122"/>
                <a:ea typeface="微软雅黑" pitchFamily="34" charset="-122"/>
              </a:rPr>
              <a:t>：</a:t>
            </a:r>
            <a:r>
              <a:rPr lang="zh-CN" altLang="en-US" sz="1600" b="1" dirty="0">
                <a:latin typeface="微软雅黑" pitchFamily="34" charset="-122"/>
                <a:ea typeface="微软雅黑" pitchFamily="34" charset="-122"/>
              </a:rPr>
              <a:t>这是可读字符串，此邮件的说明。</a:t>
            </a:r>
          </a:p>
          <a:p>
            <a:pPr marL="179388" indent="-179388" eaLnBrk="0" hangingPunct="0">
              <a:lnSpc>
                <a:spcPts val="2600"/>
              </a:lnSpc>
              <a:buClr>
                <a:srgbClr val="0070C0"/>
              </a:buClr>
              <a:buFont typeface="Wingdings" pitchFamily="2" charset="2"/>
              <a:buChar char="l"/>
            </a:pPr>
            <a:r>
              <a:rPr lang="en-US" altLang="zh-CN" sz="1600" b="1" dirty="0">
                <a:solidFill>
                  <a:srgbClr val="0000FF"/>
                </a:solidFill>
                <a:latin typeface="微软雅黑" pitchFamily="34" charset="-122"/>
                <a:ea typeface="微软雅黑" pitchFamily="34" charset="-122"/>
              </a:rPr>
              <a:t>Content-Id</a:t>
            </a:r>
            <a:r>
              <a:rPr lang="zh-CN" altLang="en-US" sz="1600" b="1" dirty="0">
                <a:solidFill>
                  <a:srgbClr val="0000FF"/>
                </a:solidFill>
                <a:latin typeface="微软雅黑" pitchFamily="34" charset="-122"/>
                <a:ea typeface="微软雅黑" pitchFamily="34" charset="-122"/>
              </a:rPr>
              <a:t>：</a:t>
            </a:r>
            <a:r>
              <a:rPr lang="zh-CN" altLang="en-US" sz="1600" b="1" dirty="0">
                <a:latin typeface="微软雅黑" pitchFamily="34" charset="-122"/>
                <a:ea typeface="微软雅黑" pitchFamily="34" charset="-122"/>
              </a:rPr>
              <a:t>邮件的唯一标识符。 </a:t>
            </a:r>
          </a:p>
          <a:p>
            <a:pPr marL="179388" indent="-179388" eaLnBrk="0" hangingPunct="0">
              <a:lnSpc>
                <a:spcPts val="2600"/>
              </a:lnSpc>
              <a:buClr>
                <a:srgbClr val="0070C0"/>
              </a:buClr>
              <a:buFont typeface="Wingdings" pitchFamily="2" charset="2"/>
              <a:buChar char="l"/>
            </a:pPr>
            <a:r>
              <a:rPr lang="en-US" altLang="zh-CN" sz="1600" b="1" dirty="0">
                <a:solidFill>
                  <a:srgbClr val="0000FF"/>
                </a:solidFill>
                <a:latin typeface="微软雅黑" pitchFamily="34" charset="-122"/>
                <a:ea typeface="微软雅黑" pitchFamily="34" charset="-122"/>
              </a:rPr>
              <a:t>Content-Transfer-Encoding</a:t>
            </a:r>
            <a:r>
              <a:rPr lang="zh-CN" altLang="en-US" sz="1600" b="1" dirty="0">
                <a:solidFill>
                  <a:srgbClr val="0000FF"/>
                </a:solidFill>
                <a:latin typeface="微软雅黑" pitchFamily="34" charset="-122"/>
                <a:ea typeface="微软雅黑" pitchFamily="34" charset="-122"/>
              </a:rPr>
              <a:t>：</a:t>
            </a:r>
            <a:r>
              <a:rPr lang="zh-CN" altLang="en-US" sz="1600" b="1" dirty="0">
                <a:latin typeface="微软雅黑" pitchFamily="34" charset="-122"/>
                <a:ea typeface="微软雅黑" pitchFamily="34" charset="-122"/>
              </a:rPr>
              <a:t>传送时邮件主体使用的编码方法。</a:t>
            </a:r>
          </a:p>
          <a:p>
            <a:pPr marL="179388" indent="-179388" eaLnBrk="0" hangingPunct="0">
              <a:lnSpc>
                <a:spcPts val="2600"/>
              </a:lnSpc>
              <a:buClr>
                <a:srgbClr val="0070C0"/>
              </a:buClr>
              <a:buFont typeface="Wingdings" pitchFamily="2" charset="2"/>
              <a:buChar char="l"/>
            </a:pPr>
            <a:r>
              <a:rPr lang="en-US" altLang="zh-CN" sz="1600" b="1" dirty="0">
                <a:solidFill>
                  <a:srgbClr val="0000FF"/>
                </a:solidFill>
                <a:latin typeface="微软雅黑" pitchFamily="34" charset="-122"/>
                <a:ea typeface="微软雅黑" pitchFamily="34" charset="-122"/>
              </a:rPr>
              <a:t>Content-Type</a:t>
            </a:r>
            <a:r>
              <a:rPr lang="zh-CN" altLang="en-US" sz="1600" b="1" dirty="0">
                <a:solidFill>
                  <a:srgbClr val="0000FF"/>
                </a:solidFill>
                <a:latin typeface="微软雅黑" pitchFamily="34" charset="-122"/>
                <a:ea typeface="微软雅黑" pitchFamily="34" charset="-122"/>
              </a:rPr>
              <a:t>：</a:t>
            </a:r>
            <a:r>
              <a:rPr lang="zh-CN" altLang="en-US" sz="1600" b="1" dirty="0">
                <a:latin typeface="微软雅黑" pitchFamily="34" charset="-122"/>
                <a:ea typeface="微软雅黑" pitchFamily="34" charset="-122"/>
              </a:rPr>
              <a:t>邮件内容类型 </a:t>
            </a:r>
            <a:r>
              <a:rPr lang="en-US" altLang="zh-CN" sz="1600" b="1" dirty="0">
                <a:latin typeface="微软雅黑" pitchFamily="34" charset="-122"/>
                <a:ea typeface="微软雅黑" pitchFamily="34" charset="-122"/>
              </a:rPr>
              <a:t>/ </a:t>
            </a:r>
            <a:r>
              <a:rPr lang="zh-CN" altLang="en-US" sz="1600" b="1" dirty="0">
                <a:latin typeface="微软雅黑" pitchFamily="34" charset="-122"/>
                <a:ea typeface="微软雅黑" pitchFamily="34" charset="-122"/>
              </a:rPr>
              <a:t>子类型。 </a:t>
            </a:r>
          </a:p>
        </p:txBody>
      </p:sp>
    </p:spTree>
    <p:extLst>
      <p:ext uri="{BB962C8B-B14F-4D97-AF65-F5344CB8AC3E}">
        <p14:creationId xmlns:p14="http://schemas.microsoft.com/office/powerpoint/2010/main" val="982112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3404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1649079" y="700838"/>
            <a:ext cx="58645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内容传送编码</a:t>
            </a:r>
            <a:r>
              <a:rPr lang="en-US" altLang="zh-CN" sz="2000" b="1" dirty="0">
                <a:solidFill>
                  <a:schemeClr val="bg1"/>
                </a:solidFill>
                <a:latin typeface="微软雅黑" pitchFamily="34" charset="-122"/>
                <a:ea typeface="微软雅黑" pitchFamily="34" charset="-122"/>
              </a:rPr>
              <a:t>(Content-Transfer-Encoding) </a:t>
            </a:r>
            <a:endParaRPr lang="zh-CN" altLang="en-US" sz="2000" b="1" dirty="0">
              <a:solidFill>
                <a:schemeClr val="bg1"/>
              </a:solidFill>
              <a:latin typeface="微软雅黑" pitchFamily="34" charset="-122"/>
              <a:ea typeface="微软雅黑" pitchFamily="34" charset="-122"/>
            </a:endParaRPr>
          </a:p>
        </p:txBody>
      </p:sp>
      <p:graphicFrame>
        <p:nvGraphicFramePr>
          <p:cNvPr id="5" name="Group 34"/>
          <p:cNvGraphicFramePr>
            <a:graphicFrameLocks noGrp="1"/>
          </p:cNvGraphicFramePr>
          <p:nvPr>
            <p:extLst>
              <p:ext uri="{D42A27DB-BD31-4B8C-83A1-F6EECF244321}">
                <p14:modId xmlns:p14="http://schemas.microsoft.com/office/powerpoint/2010/main" val="2155098215"/>
              </p:ext>
            </p:extLst>
          </p:nvPr>
        </p:nvGraphicFramePr>
        <p:xfrm>
          <a:off x="556963" y="1232149"/>
          <a:ext cx="8048776" cy="3033085"/>
        </p:xfrm>
        <a:graphic>
          <a:graphicData uri="http://schemas.openxmlformats.org/drawingml/2006/table">
            <a:tbl>
              <a:tblPr firstRow="1" bandRow="1">
                <a:tableStyleId>{5C22544A-7EE6-4342-B048-85BDC9FD1C3A}</a:tableStyleId>
              </a:tblPr>
              <a:tblGrid>
                <a:gridCol w="1149825">
                  <a:extLst>
                    <a:ext uri="{9D8B030D-6E8A-4147-A177-3AD203B41FA5}">
                      <a16:colId xmlns:a16="http://schemas.microsoft.com/office/drawing/2014/main" val="20000"/>
                    </a:ext>
                  </a:extLst>
                </a:gridCol>
                <a:gridCol w="6898951">
                  <a:extLst>
                    <a:ext uri="{9D8B030D-6E8A-4147-A177-3AD203B41FA5}">
                      <a16:colId xmlns:a16="http://schemas.microsoft.com/office/drawing/2014/main" val="20001"/>
                    </a:ext>
                  </a:extLst>
                </a:gridCol>
              </a:tblGrid>
              <a:tr h="366030">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ctr" defTabSz="914400" rtl="0" eaLnBrk="1" fontAlgn="base" latinLnBrk="1" hangingPunct="1">
                        <a:lnSpc>
                          <a:spcPct val="100000"/>
                        </a:lnSpc>
                        <a:spcBef>
                          <a:spcPct val="20000"/>
                        </a:spcBef>
                        <a:spcAft>
                          <a:spcPct val="0"/>
                        </a:spcAft>
                        <a:buClr>
                          <a:schemeClr val="folHlink"/>
                        </a:buClr>
                        <a:buSzPct val="60000"/>
                        <a:buFont typeface="Wingdings" pitchFamily="2" charset="2"/>
                        <a:buNone/>
                        <a:tabLst/>
                      </a:pPr>
                      <a:r>
                        <a:rPr kumimoji="1" lang="zh-CN" altLang="en-US" sz="1600" b="1" i="0" u="none" strike="noStrike" cap="none" normalizeH="0" baseline="0" dirty="0">
                          <a:ln>
                            <a:noFill/>
                          </a:ln>
                          <a:solidFill>
                            <a:schemeClr val="bg1"/>
                          </a:solidFill>
                          <a:effectLst/>
                          <a:latin typeface="微软雅黑" pitchFamily="34" charset="-122"/>
                          <a:ea typeface="微软雅黑" pitchFamily="34" charset="-122"/>
                        </a:rPr>
                        <a:t>编码方法</a:t>
                      </a:r>
                      <a:endParaRPr kumimoji="1" lang="en-US" altLang="ko-KR" sz="1600" b="1" i="0" u="none" strike="noStrike" cap="none" normalizeH="0" baseline="0" dirty="0">
                        <a:ln>
                          <a:noFill/>
                        </a:ln>
                        <a:solidFill>
                          <a:schemeClr val="bg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FF"/>
                    </a:solid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ctr" defTabSz="914400" rtl="0" eaLnBrk="1" fontAlgn="base" latinLnBrk="1" hangingPunct="1">
                        <a:lnSpc>
                          <a:spcPct val="100000"/>
                        </a:lnSpc>
                        <a:spcBef>
                          <a:spcPct val="20000"/>
                        </a:spcBef>
                        <a:spcAft>
                          <a:spcPct val="0"/>
                        </a:spcAft>
                        <a:buClr>
                          <a:schemeClr val="folHlink"/>
                        </a:buClr>
                        <a:buSzPct val="60000"/>
                        <a:buFont typeface="Wingdings" pitchFamily="2" charset="2"/>
                        <a:buNone/>
                        <a:tabLst/>
                      </a:pPr>
                      <a:r>
                        <a:rPr kumimoji="1" lang="zh-CN" altLang="en-US" sz="1600" b="1" i="0" u="none" strike="noStrike" cap="none" normalizeH="0" baseline="0" dirty="0">
                          <a:ln>
                            <a:noFill/>
                          </a:ln>
                          <a:solidFill>
                            <a:schemeClr val="bg1"/>
                          </a:solidFill>
                          <a:effectLst/>
                          <a:latin typeface="微软雅黑" pitchFamily="34" charset="-122"/>
                          <a:ea typeface="微软雅黑" pitchFamily="34" charset="-122"/>
                        </a:rPr>
                        <a:t>说明</a:t>
                      </a:r>
                      <a:endParaRPr kumimoji="1" lang="en-US" altLang="ko-KR" sz="1600" b="1" i="0" u="none" strike="noStrike" cap="none" normalizeH="0" baseline="0" dirty="0">
                        <a:ln>
                          <a:noFill/>
                        </a:ln>
                        <a:solidFill>
                          <a:schemeClr val="bg1"/>
                        </a:solidFill>
                        <a:effectLst/>
                        <a:latin typeface="微软雅黑" pitchFamily="34" charset="-122"/>
                        <a:ea typeface="微软雅黑" pitchFamily="34" charset="-122"/>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FF"/>
                    </a:solidFill>
                  </a:tcPr>
                </a:tc>
                <a:extLst>
                  <a:ext uri="{0D108BD9-81ED-4DB2-BD59-A6C34878D82A}">
                    <a16:rowId xmlns:a16="http://schemas.microsoft.com/office/drawing/2014/main" val="10000"/>
                  </a:ext>
                </a:extLst>
              </a:tr>
              <a:tr h="644119">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a:ln>
                            <a:noFill/>
                          </a:ln>
                          <a:effectLst/>
                          <a:latin typeface="微软雅黑" pitchFamily="34" charset="-122"/>
                          <a:ea typeface="微软雅黑" pitchFamily="34" charset="-122"/>
                        </a:rPr>
                        <a:t>7bit</a:t>
                      </a:r>
                      <a:endParaRPr kumimoji="1" lang="en-US" altLang="ko-KR" sz="1600" b="1" i="0" u="none" strike="noStrike" cap="none" normalizeH="0" baseline="0" dirty="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a:ln>
                            <a:noFill/>
                          </a:ln>
                          <a:effectLst/>
                          <a:latin typeface="微软雅黑" pitchFamily="34" charset="-122"/>
                          <a:ea typeface="微软雅黑" pitchFamily="34" charset="-122"/>
                        </a:rPr>
                        <a:t>7 </a:t>
                      </a:r>
                      <a:r>
                        <a:rPr kumimoji="1" lang="zh-CN" altLang="en-US" sz="1600" b="1" u="none" strike="noStrike" cap="none" normalizeH="0" baseline="0" dirty="0">
                          <a:ln>
                            <a:noFill/>
                          </a:ln>
                          <a:effectLst/>
                          <a:latin typeface="微软雅黑" pitchFamily="34" charset="-122"/>
                          <a:ea typeface="微软雅黑" pitchFamily="34" charset="-122"/>
                        </a:rPr>
                        <a:t>位 </a:t>
                      </a:r>
                      <a:r>
                        <a:rPr kumimoji="1" lang="en-US" altLang="ko-KR" sz="1600" b="1" u="none" strike="noStrike" cap="none" normalizeH="0" baseline="0" dirty="0">
                          <a:ln>
                            <a:noFill/>
                          </a:ln>
                          <a:effectLst/>
                          <a:latin typeface="微软雅黑" pitchFamily="34" charset="-122"/>
                          <a:ea typeface="微软雅黑" pitchFamily="34" charset="-122"/>
                        </a:rPr>
                        <a:t>ASCII </a:t>
                      </a:r>
                      <a:r>
                        <a:rPr kumimoji="1" lang="zh-CN" altLang="en-US" sz="1600" b="1" u="none" strike="noStrike" cap="none" normalizeH="0" baseline="0" dirty="0">
                          <a:ln>
                            <a:noFill/>
                          </a:ln>
                          <a:effectLst/>
                          <a:latin typeface="微软雅黑" pitchFamily="34" charset="-122"/>
                          <a:ea typeface="微软雅黑" pitchFamily="34" charset="-122"/>
                        </a:rPr>
                        <a:t>编码，每行不能超过 </a:t>
                      </a:r>
                      <a:r>
                        <a:rPr kumimoji="1" lang="en-US" altLang="zh-CN" sz="1600" b="1" u="none" strike="noStrike" cap="none" normalizeH="0" baseline="0" dirty="0">
                          <a:ln>
                            <a:noFill/>
                          </a:ln>
                          <a:effectLst/>
                          <a:latin typeface="微软雅黑" pitchFamily="34" charset="-122"/>
                          <a:ea typeface="微软雅黑" pitchFamily="34" charset="-122"/>
                        </a:rPr>
                        <a:t>1000 </a:t>
                      </a:r>
                      <a:r>
                        <a:rPr kumimoji="1" lang="zh-CN" altLang="en-US" sz="1600" b="1" u="none" strike="noStrike" cap="none" normalizeH="0" baseline="0" dirty="0">
                          <a:ln>
                            <a:noFill/>
                          </a:ln>
                          <a:effectLst/>
                          <a:latin typeface="微软雅黑" pitchFamily="34" charset="-122"/>
                          <a:ea typeface="微软雅黑" pitchFamily="34" charset="-122"/>
                        </a:rPr>
                        <a:t>个字符（包括回车和换行）。缺省编码方法。</a:t>
                      </a:r>
                      <a:endParaRPr kumimoji="1" lang="ko-KR" altLang="en-US" sz="1600" b="1" i="0" u="none" strike="noStrike" cap="none" normalizeH="0" baseline="0" dirty="0">
                        <a:ln>
                          <a:noFill/>
                        </a:ln>
                        <a:solidFill>
                          <a:schemeClr val="tx1"/>
                        </a:solidFill>
                        <a:effectLst/>
                        <a:latin typeface="微软雅黑" pitchFamily="34" charset="-122"/>
                        <a:ea typeface="굴림" pitchFamily="50" charset="-127"/>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367349">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a:ln>
                            <a:noFill/>
                          </a:ln>
                          <a:effectLst/>
                          <a:latin typeface="微软雅黑" pitchFamily="34" charset="-122"/>
                          <a:ea typeface="微软雅黑" pitchFamily="34" charset="-122"/>
                        </a:rPr>
                        <a:t>8bit</a:t>
                      </a:r>
                      <a:endParaRPr kumimoji="1" lang="en-US" altLang="ko-KR" sz="1600" b="1" i="0" u="none" strike="noStrike" cap="none" normalizeH="0" baseline="0" dirty="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a:ln>
                            <a:noFill/>
                          </a:ln>
                          <a:effectLst/>
                          <a:latin typeface="微软雅黑" pitchFamily="34" charset="-122"/>
                          <a:ea typeface="微软雅黑" pitchFamily="34" charset="-122"/>
                        </a:rPr>
                        <a:t>8 </a:t>
                      </a:r>
                      <a:r>
                        <a:rPr kumimoji="1" lang="zh-CN" altLang="en-US" sz="1600" b="1" u="none" strike="noStrike" cap="none" normalizeH="0" baseline="0" dirty="0">
                          <a:ln>
                            <a:noFill/>
                          </a:ln>
                          <a:effectLst/>
                          <a:latin typeface="微软雅黑" pitchFamily="34" charset="-122"/>
                          <a:ea typeface="微软雅黑" pitchFamily="34" charset="-122"/>
                        </a:rPr>
                        <a:t>位非 </a:t>
                      </a:r>
                      <a:r>
                        <a:rPr kumimoji="1" lang="en-US" altLang="zh-CN" sz="1600" b="1" u="none" strike="noStrike" cap="none" normalizeH="0" baseline="0" dirty="0">
                          <a:ln>
                            <a:noFill/>
                          </a:ln>
                          <a:effectLst/>
                          <a:latin typeface="微软雅黑" pitchFamily="34" charset="-122"/>
                          <a:ea typeface="微软雅黑" pitchFamily="34" charset="-122"/>
                        </a:rPr>
                        <a:t>ASCII </a:t>
                      </a:r>
                      <a:r>
                        <a:rPr kumimoji="1" lang="zh-CN" altLang="en-US" sz="1600" b="1" u="none" strike="noStrike" cap="none" normalizeH="0" baseline="0" dirty="0">
                          <a:ln>
                            <a:noFill/>
                          </a:ln>
                          <a:effectLst/>
                          <a:latin typeface="微软雅黑" pitchFamily="34" charset="-122"/>
                          <a:ea typeface="微软雅黑" pitchFamily="34" charset="-122"/>
                        </a:rPr>
                        <a:t>编码，每行不能超过 </a:t>
                      </a:r>
                      <a:r>
                        <a:rPr kumimoji="1" lang="en-US" altLang="zh-CN" sz="1600" b="1" u="none" strike="noStrike" cap="none" normalizeH="0" baseline="0" dirty="0">
                          <a:ln>
                            <a:noFill/>
                          </a:ln>
                          <a:effectLst/>
                          <a:latin typeface="微软雅黑" pitchFamily="34" charset="-122"/>
                          <a:ea typeface="微软雅黑" pitchFamily="34" charset="-122"/>
                        </a:rPr>
                        <a:t>1000 </a:t>
                      </a:r>
                      <a:r>
                        <a:rPr kumimoji="1" lang="zh-CN" altLang="en-US" sz="1600" b="1" u="none" strike="noStrike" cap="none" normalizeH="0" baseline="0" dirty="0">
                          <a:ln>
                            <a:noFill/>
                          </a:ln>
                          <a:effectLst/>
                          <a:latin typeface="微软雅黑" pitchFamily="34" charset="-122"/>
                          <a:ea typeface="微软雅黑" pitchFamily="34" charset="-122"/>
                        </a:rPr>
                        <a:t>个字节（包括回车和换行）。</a:t>
                      </a:r>
                      <a:endParaRPr kumimoji="1" lang="en-US" altLang="ko-KR" sz="1600" b="1" i="0" u="none" strike="noStrike" cap="none" normalizeH="0" baseline="0" dirty="0">
                        <a:ln>
                          <a:noFill/>
                        </a:ln>
                        <a:solidFill>
                          <a:schemeClr val="tx1"/>
                        </a:solidFill>
                        <a:effectLst/>
                        <a:latin typeface="微软雅黑" pitchFamily="34" charset="-122"/>
                        <a:ea typeface="微软雅黑" pitchFamily="34" charset="-122"/>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extLst>
                  <a:ext uri="{0D108BD9-81ED-4DB2-BD59-A6C34878D82A}">
                    <a16:rowId xmlns:a16="http://schemas.microsoft.com/office/drawing/2014/main" val="10002"/>
                  </a:ext>
                </a:extLst>
              </a:tr>
              <a:tr h="367349">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a:ln>
                            <a:noFill/>
                          </a:ln>
                          <a:effectLst/>
                          <a:latin typeface="微软雅黑" pitchFamily="34" charset="-122"/>
                          <a:ea typeface="微软雅黑" pitchFamily="34" charset="-122"/>
                        </a:rPr>
                        <a:t>Binary</a:t>
                      </a:r>
                      <a:endParaRPr kumimoji="1" lang="en-US" altLang="ko-KR" sz="1600" b="1" i="0" u="none" strike="noStrike" cap="none" normalizeH="0" baseline="0" dirty="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a:ln>
                            <a:noFill/>
                          </a:ln>
                          <a:effectLst/>
                          <a:latin typeface="微软雅黑" pitchFamily="34" charset="-122"/>
                          <a:ea typeface="微软雅黑" pitchFamily="34" charset="-122"/>
                        </a:rPr>
                        <a:t>8 </a:t>
                      </a:r>
                      <a:r>
                        <a:rPr kumimoji="1" lang="zh-CN" altLang="en-US" sz="1600" b="1" u="none" strike="noStrike" cap="none" normalizeH="0" baseline="0" dirty="0">
                          <a:ln>
                            <a:noFill/>
                          </a:ln>
                          <a:effectLst/>
                          <a:latin typeface="微软雅黑" pitchFamily="34" charset="-122"/>
                          <a:ea typeface="微软雅黑" pitchFamily="34" charset="-122"/>
                        </a:rPr>
                        <a:t>位非 </a:t>
                      </a:r>
                      <a:r>
                        <a:rPr kumimoji="1" lang="en-US" altLang="zh-CN" sz="1600" b="1" u="none" strike="noStrike" cap="none" normalizeH="0" baseline="0" dirty="0">
                          <a:ln>
                            <a:noFill/>
                          </a:ln>
                          <a:effectLst/>
                          <a:latin typeface="微软雅黑" pitchFamily="34" charset="-122"/>
                          <a:ea typeface="微软雅黑" pitchFamily="34" charset="-122"/>
                        </a:rPr>
                        <a:t>ASCII </a:t>
                      </a:r>
                      <a:r>
                        <a:rPr kumimoji="1" lang="zh-CN" altLang="en-US" sz="1600" b="1" u="none" strike="noStrike" cap="none" normalizeH="0" baseline="0" dirty="0">
                          <a:ln>
                            <a:noFill/>
                          </a:ln>
                          <a:effectLst/>
                          <a:latin typeface="微软雅黑" pitchFamily="34" charset="-122"/>
                          <a:ea typeface="微软雅黑" pitchFamily="34" charset="-122"/>
                        </a:rPr>
                        <a:t>编码，任意长度的字节串。</a:t>
                      </a:r>
                      <a:endParaRPr kumimoji="1" lang="ko-KR" altLang="en-US" sz="1600" b="1" i="0" u="none" strike="noStrike" cap="none" normalizeH="0" baseline="0" dirty="0">
                        <a:ln>
                          <a:noFill/>
                        </a:ln>
                        <a:solidFill>
                          <a:schemeClr val="tx1"/>
                        </a:solidFill>
                        <a:effectLst/>
                        <a:latin typeface="微软雅黑" pitchFamily="34" charset="-122"/>
                        <a:ea typeface="굴림" pitchFamily="50" charset="-127"/>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3"/>
                  </a:ext>
                </a:extLst>
              </a:tr>
              <a:tr h="644119">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a:ln>
                            <a:noFill/>
                          </a:ln>
                          <a:effectLst/>
                          <a:latin typeface="微软雅黑" pitchFamily="34" charset="-122"/>
                          <a:ea typeface="微软雅黑" pitchFamily="34" charset="-122"/>
                        </a:rPr>
                        <a:t>Base64</a:t>
                      </a:r>
                      <a:endParaRPr kumimoji="1" lang="en-US" altLang="ko-KR" sz="1600" b="1" i="0" u="none" strike="noStrike" cap="none" normalizeH="0" baseline="0" dirty="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zh-CN" altLang="en-US" sz="1600" b="1" u="none" strike="noStrike" kern="1200" cap="none" normalizeH="0" baseline="0" dirty="0">
                          <a:ln>
                            <a:noFill/>
                          </a:ln>
                          <a:solidFill>
                            <a:schemeClr val="dk1"/>
                          </a:solidFill>
                          <a:effectLst/>
                          <a:latin typeface="微软雅黑" pitchFamily="34" charset="-122"/>
                          <a:ea typeface="微软雅黑" pitchFamily="34" charset="-122"/>
                          <a:cs typeface="+mn-cs"/>
                        </a:rPr>
                        <a:t>将任意长度的字节串转换为用 </a:t>
                      </a:r>
                      <a:r>
                        <a:rPr kumimoji="1" lang="en-US" altLang="zh-CN" sz="1600" b="1" u="none" strike="noStrike" kern="1200" cap="none" normalizeH="0" baseline="0" dirty="0">
                          <a:ln>
                            <a:noFill/>
                          </a:ln>
                          <a:solidFill>
                            <a:schemeClr val="dk1"/>
                          </a:solidFill>
                          <a:effectLst/>
                          <a:latin typeface="微软雅黑" pitchFamily="34" charset="-122"/>
                          <a:ea typeface="微软雅黑" pitchFamily="34" charset="-122"/>
                          <a:cs typeface="+mn-cs"/>
                        </a:rPr>
                        <a:t>7 </a:t>
                      </a:r>
                      <a:r>
                        <a:rPr kumimoji="1" lang="zh-CN" altLang="en-US" sz="1600" b="1" u="none" strike="noStrike" kern="1200" cap="none" normalizeH="0" baseline="0" dirty="0">
                          <a:ln>
                            <a:noFill/>
                          </a:ln>
                          <a:solidFill>
                            <a:schemeClr val="dk1"/>
                          </a:solidFill>
                          <a:effectLst/>
                          <a:latin typeface="微软雅黑" pitchFamily="34" charset="-122"/>
                          <a:ea typeface="微软雅黑" pitchFamily="34" charset="-122"/>
                          <a:cs typeface="+mn-cs"/>
                        </a:rPr>
                        <a:t>位 </a:t>
                      </a:r>
                      <a:r>
                        <a:rPr kumimoji="1" lang="en-US" altLang="zh-CN" sz="1600" b="1" u="none" strike="noStrike" kern="1200" cap="none" normalizeH="0" baseline="0" dirty="0">
                          <a:ln>
                            <a:noFill/>
                          </a:ln>
                          <a:solidFill>
                            <a:schemeClr val="dk1"/>
                          </a:solidFill>
                          <a:effectLst/>
                          <a:latin typeface="微软雅黑" pitchFamily="34" charset="-122"/>
                          <a:ea typeface="微软雅黑" pitchFamily="34" charset="-122"/>
                          <a:cs typeface="+mn-cs"/>
                        </a:rPr>
                        <a:t>ASCII </a:t>
                      </a:r>
                      <a:r>
                        <a:rPr kumimoji="1" lang="zh-CN" altLang="en-US" sz="1600" b="1" u="none" strike="noStrike" kern="1200" cap="none" normalizeH="0" baseline="0" dirty="0">
                          <a:ln>
                            <a:noFill/>
                          </a:ln>
                          <a:solidFill>
                            <a:schemeClr val="dk1"/>
                          </a:solidFill>
                          <a:effectLst/>
                          <a:latin typeface="微软雅黑" pitchFamily="34" charset="-122"/>
                          <a:ea typeface="微软雅黑" pitchFamily="34" charset="-122"/>
                          <a:cs typeface="+mn-cs"/>
                        </a:rPr>
                        <a:t>编码表示的字符串。可用于二进制和非文本数据的编码。</a:t>
                      </a:r>
                      <a:endParaRPr kumimoji="1" lang="ko-KR" altLang="en-US" sz="1600" b="1" u="none" strike="noStrike" kern="1200" cap="none" normalizeH="0" baseline="0" dirty="0">
                        <a:ln>
                          <a:noFill/>
                        </a:ln>
                        <a:solidFill>
                          <a:schemeClr val="dk1"/>
                        </a:solidFill>
                        <a:effectLst/>
                        <a:latin typeface="微软雅黑" pitchFamily="34" charset="-122"/>
                        <a:ea typeface="微软雅黑" pitchFamily="34" charset="-122"/>
                        <a:cs typeface="+mn-cs"/>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extLst>
                  <a:ext uri="{0D108BD9-81ED-4DB2-BD59-A6C34878D82A}">
                    <a16:rowId xmlns:a16="http://schemas.microsoft.com/office/drawing/2014/main" val="10004"/>
                  </a:ext>
                </a:extLst>
              </a:tr>
              <a:tr h="644119">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a:ln>
                            <a:noFill/>
                          </a:ln>
                          <a:effectLst/>
                          <a:latin typeface="微软雅黑" pitchFamily="34" charset="-122"/>
                          <a:ea typeface="微软雅黑" pitchFamily="34" charset="-122"/>
                        </a:rPr>
                        <a:t>Quoted-printable</a:t>
                      </a:r>
                      <a:endParaRPr kumimoji="1" lang="en-US" altLang="ko-KR" sz="1600" b="1" i="0" u="none" strike="noStrike" cap="none" normalizeH="0" baseline="0" dirty="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zh-CN" altLang="en-US" sz="1600" b="1" u="none" strike="noStrike" cap="none" normalizeH="0" baseline="0" dirty="0">
                          <a:ln>
                            <a:noFill/>
                          </a:ln>
                          <a:effectLst/>
                          <a:latin typeface="微软雅黑" pitchFamily="34" charset="-122"/>
                          <a:ea typeface="微软雅黑" pitchFamily="34" charset="-122"/>
                        </a:rPr>
                        <a:t>将任意长度的字节串转换为 </a:t>
                      </a:r>
                      <a:r>
                        <a:rPr kumimoji="1" lang="en-US" altLang="zh-CN" sz="1600" b="1" u="none" strike="noStrike" cap="none" normalizeH="0" baseline="0" dirty="0">
                          <a:ln>
                            <a:noFill/>
                          </a:ln>
                          <a:effectLst/>
                          <a:latin typeface="微软雅黑" pitchFamily="34" charset="-122"/>
                          <a:ea typeface="微软雅黑" pitchFamily="34" charset="-122"/>
                        </a:rPr>
                        <a:t>ASCII </a:t>
                      </a:r>
                      <a:r>
                        <a:rPr kumimoji="1" lang="zh-CN" altLang="en-US" sz="1600" b="1" u="none" strike="noStrike" cap="none" normalizeH="0" baseline="0" dirty="0">
                          <a:ln>
                            <a:noFill/>
                          </a:ln>
                          <a:effectLst/>
                          <a:latin typeface="微软雅黑" pitchFamily="34" charset="-122"/>
                          <a:ea typeface="微软雅黑" pitchFamily="34" charset="-122"/>
                        </a:rPr>
                        <a:t>编码表示的字符串。可用于二进制和非文本数据的编码。</a:t>
                      </a: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99487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utoShape 5"/>
          <p:cNvSpPr>
            <a:spLocks noChangeArrowheads="1"/>
          </p:cNvSpPr>
          <p:nvPr/>
        </p:nvSpPr>
        <p:spPr bwMode="auto">
          <a:xfrm>
            <a:off x="556963" y="65740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2" name="Rectangle 6"/>
          <p:cNvSpPr>
            <a:spLocks noChangeArrowheads="1"/>
          </p:cNvSpPr>
          <p:nvPr/>
        </p:nvSpPr>
        <p:spPr bwMode="auto">
          <a:xfrm>
            <a:off x="2842736" y="624195"/>
            <a:ext cx="34772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根域名服务器共有 </a:t>
            </a:r>
            <a:r>
              <a:rPr lang="en-US" altLang="zh-CN" sz="2000" b="1" dirty="0">
                <a:solidFill>
                  <a:schemeClr val="bg1"/>
                </a:solidFill>
                <a:latin typeface="微软雅黑" pitchFamily="34" charset="-122"/>
                <a:ea typeface="微软雅黑" pitchFamily="34" charset="-122"/>
              </a:rPr>
              <a:t>13 </a:t>
            </a:r>
            <a:r>
              <a:rPr lang="zh-CN" altLang="en-US" sz="2000" b="1" dirty="0">
                <a:solidFill>
                  <a:schemeClr val="bg1"/>
                </a:solidFill>
                <a:latin typeface="微软雅黑" pitchFamily="34" charset="-122"/>
                <a:ea typeface="微软雅黑" pitchFamily="34" charset="-122"/>
              </a:rPr>
              <a:t>套装置</a:t>
            </a:r>
          </a:p>
        </p:txBody>
      </p:sp>
      <p:sp>
        <p:nvSpPr>
          <p:cNvPr id="33" name="Rectangle 68"/>
          <p:cNvSpPr>
            <a:spLocks noChangeArrowheads="1"/>
          </p:cNvSpPr>
          <p:nvPr/>
        </p:nvSpPr>
        <p:spPr bwMode="auto">
          <a:xfrm>
            <a:off x="483810" y="965641"/>
            <a:ext cx="8245143"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根域名服务器共有 </a:t>
            </a:r>
            <a:r>
              <a:rPr lang="en-US" altLang="zh-CN" sz="2000" b="1" dirty="0">
                <a:solidFill>
                  <a:srgbClr val="0000FF"/>
                </a:solidFill>
                <a:latin typeface="微软雅黑" pitchFamily="34" charset="-122"/>
                <a:ea typeface="微软雅黑" pitchFamily="34" charset="-122"/>
              </a:rPr>
              <a:t>13 </a:t>
            </a:r>
            <a:r>
              <a:rPr lang="zh-CN" altLang="en-US" sz="2000" b="1" dirty="0">
                <a:solidFill>
                  <a:srgbClr val="0000FF"/>
                </a:solidFill>
                <a:latin typeface="微软雅黑" pitchFamily="34" charset="-122"/>
                <a:ea typeface="微软雅黑" pitchFamily="34" charset="-122"/>
              </a:rPr>
              <a:t>套装置，不是 </a:t>
            </a:r>
            <a:r>
              <a:rPr lang="en-US" altLang="zh-CN" sz="2000" b="1" dirty="0">
                <a:solidFill>
                  <a:srgbClr val="0000FF"/>
                </a:solidFill>
                <a:latin typeface="微软雅黑" pitchFamily="34" charset="-122"/>
                <a:ea typeface="微软雅黑" pitchFamily="34" charset="-122"/>
              </a:rPr>
              <a:t>13 </a:t>
            </a:r>
            <a:r>
              <a:rPr lang="zh-CN" altLang="en-US" sz="2000" b="1" dirty="0">
                <a:solidFill>
                  <a:srgbClr val="0000FF"/>
                </a:solidFill>
                <a:latin typeface="微软雅黑" pitchFamily="34" charset="-122"/>
                <a:ea typeface="微软雅黑" pitchFamily="34" charset="-122"/>
              </a:rPr>
              <a:t>个机器。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这些根域名服务器相应的</a:t>
            </a:r>
            <a:r>
              <a:rPr lang="zh-CN" altLang="en-US" sz="2000" b="1" dirty="0">
                <a:solidFill>
                  <a:srgbClr val="0000FF"/>
                </a:solidFill>
                <a:latin typeface="微软雅黑" pitchFamily="34" charset="-122"/>
                <a:ea typeface="微软雅黑" pitchFamily="34" charset="-122"/>
              </a:rPr>
              <a:t>域名</a:t>
            </a:r>
            <a:r>
              <a:rPr lang="zh-CN" altLang="en-US" sz="2000" b="1" dirty="0">
                <a:latin typeface="微软雅黑" pitchFamily="34" charset="-122"/>
                <a:ea typeface="微软雅黑" pitchFamily="34" charset="-122"/>
              </a:rPr>
              <a:t>分别是：</a:t>
            </a:r>
          </a:p>
          <a:p>
            <a:pPr eaLnBrk="0" hangingPunct="0">
              <a:lnSpc>
                <a:spcPts val="3300"/>
              </a:lnSpc>
              <a:buClr>
                <a:srgbClr val="0070C0"/>
              </a:buClr>
            </a:pP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a.rootservers.net</a:t>
            </a:r>
          </a:p>
          <a:p>
            <a:pPr eaLnBrk="0" hangingPunct="0">
              <a:lnSpc>
                <a:spcPts val="3300"/>
              </a:lnSpc>
              <a:buClr>
                <a:srgbClr val="0070C0"/>
              </a:buClr>
            </a:pPr>
            <a:r>
              <a:rPr lang="en-US" altLang="zh-CN" sz="2000" b="1" dirty="0">
                <a:latin typeface="微软雅黑" pitchFamily="34" charset="-122"/>
                <a:ea typeface="微软雅黑" pitchFamily="34" charset="-122"/>
              </a:rPr>
              <a:t>    b.rootservers.net</a:t>
            </a:r>
          </a:p>
          <a:p>
            <a:pPr eaLnBrk="0" hangingPunct="0">
              <a:lnSpc>
                <a:spcPts val="3300"/>
              </a:lnSpc>
              <a:buClr>
                <a:srgbClr val="0070C0"/>
              </a:buClr>
            </a:pPr>
            <a:r>
              <a:rPr lang="en-US" altLang="zh-CN" sz="2000" b="1" dirty="0">
                <a:latin typeface="微软雅黑" pitchFamily="34" charset="-122"/>
                <a:ea typeface="微软雅黑" pitchFamily="34" charset="-122"/>
              </a:rPr>
              <a:t>    … </a:t>
            </a:r>
          </a:p>
          <a:p>
            <a:pPr eaLnBrk="0" hangingPunct="0">
              <a:lnSpc>
                <a:spcPts val="3300"/>
              </a:lnSpc>
              <a:buClr>
                <a:srgbClr val="0070C0"/>
              </a:buClr>
            </a:pPr>
            <a:r>
              <a:rPr lang="en-US" altLang="zh-CN" sz="2000" b="1" dirty="0">
                <a:latin typeface="微软雅黑" pitchFamily="34" charset="-122"/>
                <a:ea typeface="微软雅黑" pitchFamily="34" charset="-122"/>
              </a:rPr>
              <a:t>    m.rootservers.net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到</a:t>
            </a:r>
            <a:r>
              <a:rPr lang="en-US" altLang="zh-CN" sz="2000" b="1" dirty="0">
                <a:latin typeface="微软雅黑" pitchFamily="34" charset="-122"/>
                <a:ea typeface="微软雅黑" pitchFamily="34" charset="-122"/>
              </a:rPr>
              <a:t>2016</a:t>
            </a:r>
            <a:r>
              <a:rPr lang="zh-CN" altLang="en-US" sz="2000" b="1" dirty="0">
                <a:latin typeface="微软雅黑" pitchFamily="34" charset="-122"/>
                <a:ea typeface="微软雅黑" pitchFamily="34" charset="-122"/>
              </a:rPr>
              <a:t>年</a:t>
            </a: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月，全世界已经在 </a:t>
            </a:r>
            <a:r>
              <a:rPr lang="en-US" altLang="zh-CN" sz="2000" b="1" dirty="0">
                <a:latin typeface="微软雅黑" pitchFamily="34" charset="-122"/>
                <a:ea typeface="微软雅黑" pitchFamily="34" charset="-122"/>
              </a:rPr>
              <a:t>588 </a:t>
            </a:r>
            <a:r>
              <a:rPr lang="zh-CN" altLang="en-US" sz="2000" b="1" dirty="0">
                <a:latin typeface="微软雅黑" pitchFamily="34" charset="-122"/>
                <a:ea typeface="微软雅黑" pitchFamily="34" charset="-122"/>
              </a:rPr>
              <a:t>个地点安装了根域名服务器，使世界上大部分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域名服务器都能</a:t>
            </a:r>
            <a:r>
              <a:rPr lang="zh-CN" altLang="en-US" sz="2000" b="1" dirty="0">
                <a:solidFill>
                  <a:srgbClr val="0000FF"/>
                </a:solidFill>
                <a:latin typeface="微软雅黑" pitchFamily="34" charset="-122"/>
                <a:ea typeface="微软雅黑" pitchFamily="34" charset="-122"/>
              </a:rPr>
              <a:t>就近</a:t>
            </a:r>
            <a:r>
              <a:rPr lang="zh-CN" altLang="en-US" sz="2000" b="1" dirty="0">
                <a:latin typeface="微软雅黑" pitchFamily="34" charset="-122"/>
                <a:ea typeface="微软雅黑" pitchFamily="34" charset="-122"/>
              </a:rPr>
              <a:t>找到一个根域名服务器。 </a:t>
            </a:r>
          </a:p>
        </p:txBody>
      </p:sp>
    </p:spTree>
    <p:extLst>
      <p:ext uri="{BB962C8B-B14F-4D97-AF65-F5344CB8AC3E}">
        <p14:creationId xmlns:p14="http://schemas.microsoft.com/office/powerpoint/2010/main" val="3780931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556964" y="1746334"/>
            <a:ext cx="8048775" cy="240686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68"/>
          <p:cNvSpPr>
            <a:spLocks noChangeArrowheads="1"/>
          </p:cNvSpPr>
          <p:nvPr/>
        </p:nvSpPr>
        <p:spPr bwMode="auto">
          <a:xfrm>
            <a:off x="556964" y="1233275"/>
            <a:ext cx="8048776" cy="4165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800"/>
              </a:lnSpc>
              <a:buClr>
                <a:srgbClr val="0070C0"/>
              </a:buClr>
              <a:buFont typeface="Wingdings" pitchFamily="2" charset="2"/>
              <a:buChar char="l"/>
            </a:pPr>
            <a:r>
              <a:rPr lang="zh-CN" altLang="en-US" b="1" dirty="0">
                <a:latin typeface="微软雅黑" pitchFamily="34" charset="-122"/>
                <a:ea typeface="微软雅黑" pitchFamily="34" charset="-122"/>
              </a:rPr>
              <a:t>适用于所传送的数据中只有少量的非 </a:t>
            </a:r>
            <a:r>
              <a:rPr lang="en-US" altLang="zh-CN" b="1" dirty="0">
                <a:latin typeface="微软雅黑" pitchFamily="34" charset="-122"/>
                <a:ea typeface="微软雅黑" pitchFamily="34" charset="-122"/>
              </a:rPr>
              <a:t>ASCII </a:t>
            </a:r>
            <a:r>
              <a:rPr lang="zh-CN" altLang="en-US" b="1" dirty="0">
                <a:latin typeface="微软雅黑" pitchFamily="34" charset="-122"/>
                <a:ea typeface="微软雅黑" pitchFamily="34" charset="-122"/>
              </a:rPr>
              <a:t>码的情况。</a:t>
            </a:r>
            <a:endParaRPr lang="en-US" altLang="zh-CN" b="1" dirty="0">
              <a:latin typeface="微软雅黑" pitchFamily="34" charset="-122"/>
              <a:ea typeface="微软雅黑" pitchFamily="34" charset="-122"/>
            </a:endParaRPr>
          </a:p>
        </p:txBody>
      </p:sp>
      <p:sp>
        <p:nvSpPr>
          <p:cNvPr id="5" name="AutoShape 5"/>
          <p:cNvSpPr>
            <a:spLocks noChangeArrowheads="1"/>
          </p:cNvSpPr>
          <p:nvPr/>
        </p:nvSpPr>
        <p:spPr bwMode="auto">
          <a:xfrm>
            <a:off x="556963" y="918851"/>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867467"/>
            <a:ext cx="507236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Quoted-printable </a:t>
            </a:r>
            <a:r>
              <a:rPr lang="zh-CN" altLang="en-US" sz="2000" b="1" dirty="0">
                <a:latin typeface="微软雅黑" pitchFamily="34" charset="-122"/>
                <a:ea typeface="微软雅黑" pitchFamily="34" charset="-122"/>
              </a:rPr>
              <a:t>编码</a:t>
            </a:r>
          </a:p>
        </p:txBody>
      </p:sp>
      <p:sp>
        <p:nvSpPr>
          <p:cNvPr id="8" name="Rectangle 1030"/>
          <p:cNvSpPr>
            <a:spLocks noChangeArrowheads="1"/>
          </p:cNvSpPr>
          <p:nvPr/>
        </p:nvSpPr>
        <p:spPr bwMode="auto">
          <a:xfrm>
            <a:off x="1037781" y="3050021"/>
            <a:ext cx="993646" cy="277470"/>
          </a:xfrm>
          <a:prstGeom prst="rect">
            <a:avLst/>
          </a:prstGeom>
          <a:solidFill>
            <a:srgbClr val="0000FF"/>
          </a:solidFill>
          <a:ln w="9525">
            <a:solidFill>
              <a:srgbClr val="000000"/>
            </a:solidFill>
            <a:miter lim="800000"/>
            <a:headEnd/>
            <a:tailEnd/>
          </a:ln>
          <a:effectLst/>
        </p:spPr>
        <p:txBody>
          <a:bodyPr wrap="none" anchor="ctr"/>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r>
              <a:rPr lang="en-US" altLang="zh-CN" sz="1200" b="1">
                <a:solidFill>
                  <a:schemeClr val="bg1"/>
                </a:solidFill>
                <a:latin typeface="微软雅黑" pitchFamily="34" charset="-122"/>
                <a:ea typeface="微软雅黑" pitchFamily="34" charset="-122"/>
              </a:rPr>
              <a:t>00111101</a:t>
            </a:r>
          </a:p>
        </p:txBody>
      </p:sp>
      <p:sp>
        <p:nvSpPr>
          <p:cNvPr id="9" name="Rectangle 1031"/>
          <p:cNvSpPr>
            <a:spLocks noChangeArrowheads="1"/>
          </p:cNvSpPr>
          <p:nvPr/>
        </p:nvSpPr>
        <p:spPr bwMode="auto">
          <a:xfrm>
            <a:off x="2039791" y="3050021"/>
            <a:ext cx="993646" cy="277470"/>
          </a:xfrm>
          <a:prstGeom prst="rect">
            <a:avLst/>
          </a:prstGeom>
          <a:solidFill>
            <a:srgbClr val="0000FF"/>
          </a:solidFill>
          <a:ln w="9525">
            <a:solidFill>
              <a:srgbClr val="000000"/>
            </a:solidFill>
            <a:miter lim="800000"/>
            <a:headEnd/>
            <a:tailEnd/>
          </a:ln>
          <a:effectLst/>
        </p:spPr>
        <p:txBody>
          <a:bodyPr wrap="none" anchor="ctr"/>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r>
              <a:rPr lang="en-US" altLang="zh-CN" sz="1200" b="1">
                <a:solidFill>
                  <a:schemeClr val="bg1"/>
                </a:solidFill>
                <a:latin typeface="微软雅黑" pitchFamily="34" charset="-122"/>
                <a:ea typeface="微软雅黑" pitchFamily="34" charset="-122"/>
              </a:rPr>
              <a:t>00111001</a:t>
            </a:r>
          </a:p>
        </p:txBody>
      </p:sp>
      <p:sp>
        <p:nvSpPr>
          <p:cNvPr id="10" name="Rectangle 1032"/>
          <p:cNvSpPr>
            <a:spLocks noChangeArrowheads="1"/>
          </p:cNvSpPr>
          <p:nvPr/>
        </p:nvSpPr>
        <p:spPr bwMode="auto">
          <a:xfrm>
            <a:off x="3031291" y="3050021"/>
            <a:ext cx="993646" cy="277470"/>
          </a:xfrm>
          <a:prstGeom prst="rect">
            <a:avLst/>
          </a:prstGeom>
          <a:solidFill>
            <a:srgbClr val="0000FF"/>
          </a:solidFill>
          <a:ln w="9525">
            <a:solidFill>
              <a:srgbClr val="000000"/>
            </a:solidFill>
            <a:miter lim="800000"/>
            <a:headEnd/>
            <a:tailEnd/>
          </a:ln>
          <a:effectLst/>
        </p:spPr>
        <p:txBody>
          <a:bodyPr wrap="none" anchor="ctr"/>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r>
              <a:rPr lang="en-US" altLang="zh-CN" sz="1200" b="1" dirty="0">
                <a:solidFill>
                  <a:schemeClr val="bg1"/>
                </a:solidFill>
                <a:latin typeface="微软雅黑" pitchFamily="34" charset="-122"/>
                <a:ea typeface="微软雅黑" pitchFamily="34" charset="-122"/>
              </a:rPr>
              <a:t>01000100</a:t>
            </a:r>
          </a:p>
        </p:txBody>
      </p:sp>
      <p:sp>
        <p:nvSpPr>
          <p:cNvPr id="11" name="Line 1035"/>
          <p:cNvSpPr>
            <a:spLocks noChangeShapeType="1"/>
          </p:cNvSpPr>
          <p:nvPr/>
        </p:nvSpPr>
        <p:spPr bwMode="auto">
          <a:xfrm flipH="1">
            <a:off x="1546227" y="2318696"/>
            <a:ext cx="738668" cy="731324"/>
          </a:xfrm>
          <a:prstGeom prst="line">
            <a:avLst/>
          </a:prstGeom>
          <a:noFill/>
          <a:ln w="1905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12" name="Line 1036"/>
          <p:cNvSpPr>
            <a:spLocks noChangeShapeType="1"/>
          </p:cNvSpPr>
          <p:nvPr/>
        </p:nvSpPr>
        <p:spPr bwMode="auto">
          <a:xfrm flipH="1">
            <a:off x="2487095" y="2265325"/>
            <a:ext cx="0" cy="784695"/>
          </a:xfrm>
          <a:prstGeom prst="line">
            <a:avLst/>
          </a:prstGeom>
          <a:noFill/>
          <a:ln w="1905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13" name="Line 1037"/>
          <p:cNvSpPr>
            <a:spLocks noChangeShapeType="1"/>
          </p:cNvSpPr>
          <p:nvPr/>
        </p:nvSpPr>
        <p:spPr bwMode="auto">
          <a:xfrm>
            <a:off x="2757862" y="2138230"/>
            <a:ext cx="791917" cy="911791"/>
          </a:xfrm>
          <a:prstGeom prst="line">
            <a:avLst/>
          </a:prstGeom>
          <a:noFill/>
          <a:ln w="1905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14" name="Text Box 1043"/>
          <p:cNvSpPr txBox="1">
            <a:spLocks noChangeArrowheads="1"/>
          </p:cNvSpPr>
          <p:nvPr/>
        </p:nvSpPr>
        <p:spPr bwMode="auto">
          <a:xfrm>
            <a:off x="1268065" y="2742591"/>
            <a:ext cx="42030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en-US" altLang="zh-CN" sz="1200" b="1" dirty="0">
                <a:solidFill>
                  <a:srgbClr val="020202"/>
                </a:solidFill>
                <a:latin typeface="微软雅黑" pitchFamily="34" charset="-122"/>
                <a:ea typeface="微软雅黑" pitchFamily="34" charset="-122"/>
              </a:rPr>
              <a:t>(=)</a:t>
            </a:r>
          </a:p>
        </p:txBody>
      </p:sp>
      <p:sp>
        <p:nvSpPr>
          <p:cNvPr id="15" name="Text Box 1044"/>
          <p:cNvSpPr txBox="1">
            <a:spLocks noChangeArrowheads="1"/>
          </p:cNvSpPr>
          <p:nvPr/>
        </p:nvSpPr>
        <p:spPr bwMode="auto">
          <a:xfrm>
            <a:off x="2482976" y="2742591"/>
            <a:ext cx="39786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en-US" altLang="zh-CN" sz="1200" b="1" dirty="0">
                <a:solidFill>
                  <a:srgbClr val="020202"/>
                </a:solidFill>
                <a:latin typeface="微软雅黑" pitchFamily="34" charset="-122"/>
                <a:ea typeface="微软雅黑" pitchFamily="34" charset="-122"/>
              </a:rPr>
              <a:t>(9)</a:t>
            </a:r>
          </a:p>
        </p:txBody>
      </p:sp>
      <p:sp>
        <p:nvSpPr>
          <p:cNvPr id="16" name="Text Box 1045"/>
          <p:cNvSpPr txBox="1">
            <a:spLocks noChangeArrowheads="1"/>
          </p:cNvSpPr>
          <p:nvPr/>
        </p:nvSpPr>
        <p:spPr bwMode="auto">
          <a:xfrm>
            <a:off x="3445006" y="2742591"/>
            <a:ext cx="42511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en-US" altLang="zh-CN" sz="1200" b="1" dirty="0">
                <a:solidFill>
                  <a:srgbClr val="020202"/>
                </a:solidFill>
                <a:latin typeface="微软雅黑" pitchFamily="34" charset="-122"/>
                <a:ea typeface="微软雅黑" pitchFamily="34" charset="-122"/>
              </a:rPr>
              <a:t>(D)</a:t>
            </a:r>
          </a:p>
        </p:txBody>
      </p:sp>
      <p:sp>
        <p:nvSpPr>
          <p:cNvPr id="7" name="Rectangle 1028"/>
          <p:cNvSpPr>
            <a:spLocks noChangeArrowheads="1"/>
          </p:cNvSpPr>
          <p:nvPr/>
        </p:nvSpPr>
        <p:spPr bwMode="auto">
          <a:xfrm>
            <a:off x="943192" y="2138230"/>
            <a:ext cx="3186846" cy="360933"/>
          </a:xfrm>
          <a:prstGeom prst="rect">
            <a:avLst/>
          </a:prstGeom>
          <a:solidFill>
            <a:srgbClr val="00CCFF"/>
          </a:solidFill>
          <a:ln w="9525">
            <a:solidFill>
              <a:srgbClr val="000000"/>
            </a:solidFill>
            <a:miter lim="800000"/>
            <a:headEnd/>
            <a:tailEnd/>
          </a:ln>
          <a:effectLst/>
        </p:spPr>
        <p:txBody>
          <a:bodyPr wrap="none" anchor="ctr"/>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r>
              <a:rPr lang="en-US" altLang="zh-CN" sz="1200" b="1" dirty="0">
                <a:solidFill>
                  <a:srgbClr val="020202"/>
                </a:solidFill>
                <a:latin typeface="微软雅黑" pitchFamily="34" charset="-122"/>
                <a:ea typeface="微软雅黑" pitchFamily="34" charset="-122"/>
              </a:rPr>
              <a:t> … 01001100   </a:t>
            </a:r>
            <a:r>
              <a:rPr lang="en-US" altLang="zh-CN" sz="1200" b="1" dirty="0">
                <a:solidFill>
                  <a:srgbClr val="0000FF"/>
                </a:solidFill>
                <a:latin typeface="微软雅黑" pitchFamily="34" charset="-122"/>
                <a:ea typeface="微软雅黑" pitchFamily="34" charset="-122"/>
              </a:rPr>
              <a:t>1001</a:t>
            </a:r>
            <a:r>
              <a:rPr lang="en-US" altLang="zh-CN" sz="1200" b="1" dirty="0">
                <a:solidFill>
                  <a:srgbClr val="C00000"/>
                </a:solidFill>
                <a:latin typeface="微软雅黑" pitchFamily="34" charset="-122"/>
                <a:ea typeface="微软雅黑" pitchFamily="34" charset="-122"/>
              </a:rPr>
              <a:t>1101 </a:t>
            </a:r>
            <a:r>
              <a:rPr lang="en-US" altLang="zh-CN" sz="1200" b="1" dirty="0">
                <a:solidFill>
                  <a:srgbClr val="020202"/>
                </a:solidFill>
                <a:latin typeface="微软雅黑" pitchFamily="34" charset="-122"/>
                <a:ea typeface="微软雅黑" pitchFamily="34" charset="-122"/>
              </a:rPr>
              <a:t>     00111001  … </a:t>
            </a:r>
          </a:p>
        </p:txBody>
      </p:sp>
      <p:sp>
        <p:nvSpPr>
          <p:cNvPr id="17" name="矩形 16"/>
          <p:cNvSpPr/>
          <p:nvPr/>
        </p:nvSpPr>
        <p:spPr>
          <a:xfrm>
            <a:off x="2092340" y="2180270"/>
            <a:ext cx="951937" cy="288000"/>
          </a:xfrm>
          <a:prstGeom prst="rect">
            <a:avLst/>
          </a:prstGeom>
          <a:solidFill>
            <a:srgbClr val="FFFF00"/>
          </a:solidFill>
          <a:ln w="9525">
            <a:solidFill>
              <a:srgbClr val="000000"/>
            </a:solidFill>
            <a:miter lim="800000"/>
            <a:headEnd/>
            <a:tailEnd/>
          </a:ln>
          <a:effectLst/>
        </p:spPr>
        <p:txBody>
          <a:bodyPr wrap="none" anchor="ctr"/>
          <a:lstStyle/>
          <a:p>
            <a:pPr algn="ctr" fontAlgn="base">
              <a:spcBef>
                <a:spcPct val="0"/>
              </a:spcBef>
              <a:spcAft>
                <a:spcPct val="0"/>
              </a:spcAft>
            </a:pPr>
            <a:r>
              <a:rPr lang="en-US" altLang="zh-CN" sz="1200" b="1" dirty="0">
                <a:solidFill>
                  <a:srgbClr val="0000FF"/>
                </a:solidFill>
                <a:latin typeface="微软雅黑" pitchFamily="34" charset="-122"/>
                <a:ea typeface="微软雅黑" pitchFamily="34" charset="-122"/>
              </a:rPr>
              <a:t>1001</a:t>
            </a:r>
            <a:r>
              <a:rPr lang="en-US" altLang="zh-CN" sz="1200" b="1" dirty="0">
                <a:solidFill>
                  <a:srgbClr val="C00000"/>
                </a:solidFill>
                <a:latin typeface="微软雅黑" pitchFamily="34" charset="-122"/>
                <a:ea typeface="微软雅黑" pitchFamily="34" charset="-122"/>
              </a:rPr>
              <a:t>1101</a:t>
            </a:r>
            <a:endParaRPr lang="zh-CN" altLang="en-US" sz="1200" b="1" dirty="0">
              <a:solidFill>
                <a:srgbClr val="020202"/>
              </a:solidFill>
              <a:latin typeface="微软雅黑" pitchFamily="34" charset="-122"/>
              <a:ea typeface="微软雅黑" pitchFamily="34" charset="-122"/>
            </a:endParaRPr>
          </a:p>
        </p:txBody>
      </p:sp>
      <p:sp>
        <p:nvSpPr>
          <p:cNvPr id="20" name="Line 1036"/>
          <p:cNvSpPr>
            <a:spLocks noChangeShapeType="1"/>
          </p:cNvSpPr>
          <p:nvPr/>
        </p:nvSpPr>
        <p:spPr bwMode="auto">
          <a:xfrm flipH="1">
            <a:off x="6334120" y="2507409"/>
            <a:ext cx="0" cy="469041"/>
          </a:xfrm>
          <a:prstGeom prst="line">
            <a:avLst/>
          </a:prstGeom>
          <a:noFill/>
          <a:ln w="1905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18" name="矩形 17"/>
          <p:cNvSpPr/>
          <p:nvPr/>
        </p:nvSpPr>
        <p:spPr>
          <a:xfrm>
            <a:off x="4704345" y="2327410"/>
            <a:ext cx="3350597" cy="360000"/>
          </a:xfrm>
          <a:prstGeom prst="rect">
            <a:avLst/>
          </a:prstGeom>
          <a:solidFill>
            <a:srgbClr val="FFFF00"/>
          </a:solidFill>
          <a:ln w="9525">
            <a:solidFill>
              <a:srgbClr val="000000"/>
            </a:solidFill>
            <a:miter lim="800000"/>
            <a:headEnd/>
            <a:tailEnd/>
          </a:ln>
          <a:effectLst/>
        </p:spPr>
        <p:txBody>
          <a:bodyPr wrap="none" anchor="ctr"/>
          <a:lstStyle/>
          <a:p>
            <a:pPr algn="ctr" fontAlgn="base">
              <a:spcBef>
                <a:spcPct val="0"/>
              </a:spcBef>
              <a:spcAft>
                <a:spcPct val="0"/>
              </a:spcAft>
            </a:pPr>
            <a:r>
              <a:rPr lang="en-US" altLang="zh-CN" sz="1200" b="1" dirty="0">
                <a:solidFill>
                  <a:srgbClr val="020202"/>
                </a:solidFill>
                <a:latin typeface="微软雅黑" pitchFamily="34" charset="-122"/>
                <a:ea typeface="微软雅黑" pitchFamily="34" charset="-122"/>
              </a:rPr>
              <a:t>11001111 10110101 11001101 10110011</a:t>
            </a:r>
            <a:endParaRPr lang="zh-CN" altLang="en-US" sz="1200" b="1" dirty="0">
              <a:solidFill>
                <a:srgbClr val="020202"/>
              </a:solidFill>
              <a:latin typeface="微软雅黑" pitchFamily="34" charset="-122"/>
              <a:ea typeface="微软雅黑" pitchFamily="34" charset="-122"/>
            </a:endParaRPr>
          </a:p>
        </p:txBody>
      </p:sp>
      <p:sp>
        <p:nvSpPr>
          <p:cNvPr id="19" name="矩形 18"/>
          <p:cNvSpPr/>
          <p:nvPr/>
        </p:nvSpPr>
        <p:spPr>
          <a:xfrm>
            <a:off x="5599465" y="2965941"/>
            <a:ext cx="1470274" cy="276999"/>
          </a:xfrm>
          <a:prstGeom prst="rect">
            <a:avLst/>
          </a:prstGeom>
          <a:solidFill>
            <a:srgbClr val="0000FF"/>
          </a:solidFill>
          <a:ln w="9525">
            <a:solidFill>
              <a:srgbClr val="000000"/>
            </a:solidFill>
            <a:miter lim="800000"/>
            <a:headEnd/>
            <a:tailEnd/>
          </a:ln>
          <a:effectLst/>
        </p:spPr>
        <p:txBody>
          <a:bodyPr wrap="none" anchor="ctr"/>
          <a:lstStyle/>
          <a:p>
            <a:pPr algn="ctr" fontAlgn="base">
              <a:spcBef>
                <a:spcPct val="0"/>
              </a:spcBef>
              <a:spcAft>
                <a:spcPct val="0"/>
              </a:spcAft>
            </a:pPr>
            <a:r>
              <a:rPr lang="en-US" altLang="zh-CN" sz="1200" b="1" dirty="0">
                <a:solidFill>
                  <a:schemeClr val="bg1"/>
                </a:solidFill>
                <a:latin typeface="微软雅黑" pitchFamily="34" charset="-122"/>
                <a:ea typeface="微软雅黑" pitchFamily="34" charset="-122"/>
              </a:rPr>
              <a:t>=CF=B5=CD=B3</a:t>
            </a:r>
            <a:endParaRPr lang="zh-CN" altLang="en-US" sz="1200" b="1" dirty="0">
              <a:solidFill>
                <a:schemeClr val="bg1"/>
              </a:solidFill>
              <a:latin typeface="微软雅黑" pitchFamily="34" charset="-122"/>
              <a:ea typeface="微软雅黑" pitchFamily="34" charset="-122"/>
            </a:endParaRPr>
          </a:p>
        </p:txBody>
      </p:sp>
      <p:sp>
        <p:nvSpPr>
          <p:cNvPr id="21" name="矩形 20"/>
          <p:cNvSpPr/>
          <p:nvPr/>
        </p:nvSpPr>
        <p:spPr>
          <a:xfrm>
            <a:off x="6062383" y="2069174"/>
            <a:ext cx="527709" cy="276999"/>
          </a:xfrm>
          <a:prstGeom prst="rect">
            <a:avLst/>
          </a:prstGeom>
        </p:spPr>
        <p:txBody>
          <a:bodyPr wrap="none">
            <a:spAutoFit/>
          </a:bodyPr>
          <a:lstStyle/>
          <a:p>
            <a:r>
              <a:rPr lang="en-US" altLang="zh-CN" sz="1200" b="1" dirty="0">
                <a:solidFill>
                  <a:srgbClr val="020202"/>
                </a:solidFill>
                <a:latin typeface="微软雅黑" pitchFamily="34" charset="-122"/>
                <a:ea typeface="微软雅黑" pitchFamily="34" charset="-122"/>
              </a:rPr>
              <a:t>32</a:t>
            </a:r>
            <a:r>
              <a:rPr lang="zh-CN" altLang="en-US" sz="1200" b="1" dirty="0">
                <a:solidFill>
                  <a:srgbClr val="020202"/>
                </a:solidFill>
                <a:latin typeface="微软雅黑" pitchFamily="34" charset="-122"/>
                <a:ea typeface="微软雅黑" pitchFamily="34" charset="-122"/>
              </a:rPr>
              <a:t>位</a:t>
            </a:r>
          </a:p>
        </p:txBody>
      </p:sp>
      <p:sp>
        <p:nvSpPr>
          <p:cNvPr id="22" name="矩形 21"/>
          <p:cNvSpPr/>
          <p:nvPr/>
        </p:nvSpPr>
        <p:spPr>
          <a:xfrm>
            <a:off x="6072893" y="3262020"/>
            <a:ext cx="527709" cy="276999"/>
          </a:xfrm>
          <a:prstGeom prst="rect">
            <a:avLst/>
          </a:prstGeom>
        </p:spPr>
        <p:txBody>
          <a:bodyPr wrap="none">
            <a:spAutoFit/>
          </a:bodyPr>
          <a:lstStyle/>
          <a:p>
            <a:r>
              <a:rPr lang="en-US" altLang="zh-CN" sz="1200" b="1" dirty="0">
                <a:solidFill>
                  <a:srgbClr val="020202"/>
                </a:solidFill>
                <a:latin typeface="微软雅黑" pitchFamily="34" charset="-122"/>
                <a:ea typeface="微软雅黑" pitchFamily="34" charset="-122"/>
              </a:rPr>
              <a:t>96</a:t>
            </a:r>
            <a:r>
              <a:rPr lang="zh-CN" altLang="en-US" sz="1200" b="1" dirty="0">
                <a:solidFill>
                  <a:srgbClr val="020202"/>
                </a:solidFill>
                <a:latin typeface="微软雅黑" pitchFamily="34" charset="-122"/>
                <a:ea typeface="微软雅黑" pitchFamily="34" charset="-122"/>
              </a:rPr>
              <a:t>位</a:t>
            </a:r>
          </a:p>
        </p:txBody>
      </p:sp>
      <p:sp>
        <p:nvSpPr>
          <p:cNvPr id="23" name="矩形 22"/>
          <p:cNvSpPr/>
          <p:nvPr/>
        </p:nvSpPr>
        <p:spPr>
          <a:xfrm>
            <a:off x="2392983" y="3507488"/>
            <a:ext cx="4929351" cy="307777"/>
          </a:xfrm>
          <a:prstGeom prst="rect">
            <a:avLst/>
          </a:prstGeom>
        </p:spPr>
        <p:txBody>
          <a:bodyPr wrap="square" anchor="ctr">
            <a:spAutoFit/>
          </a:bodyPr>
          <a:lstStyle/>
          <a:p>
            <a:pPr algn="ctr"/>
            <a:r>
              <a:rPr lang="zh-CN" altLang="en-US" sz="1400" b="1" dirty="0">
                <a:solidFill>
                  <a:srgbClr val="C00000"/>
                </a:solidFill>
                <a:latin typeface="微软雅黑" pitchFamily="34" charset="-122"/>
                <a:ea typeface="微软雅黑" pitchFamily="34" charset="-122"/>
              </a:rPr>
              <a:t>原来 </a:t>
            </a:r>
            <a:r>
              <a:rPr lang="en-US" altLang="zh-CN" sz="1400" b="1" dirty="0">
                <a:solidFill>
                  <a:srgbClr val="C00000"/>
                </a:solidFill>
                <a:latin typeface="微软雅黑" pitchFamily="34" charset="-122"/>
                <a:ea typeface="微软雅黑" pitchFamily="34" charset="-122"/>
              </a:rPr>
              <a:t>1 </a:t>
            </a:r>
            <a:r>
              <a:rPr lang="zh-CN" altLang="en-US" sz="1400" b="1" dirty="0">
                <a:solidFill>
                  <a:srgbClr val="C00000"/>
                </a:solidFill>
                <a:latin typeface="微软雅黑" pitchFamily="34" charset="-122"/>
                <a:ea typeface="微软雅黑" pitchFamily="34" charset="-122"/>
              </a:rPr>
              <a:t>个字节，现在需要 </a:t>
            </a:r>
            <a:r>
              <a:rPr lang="en-US" altLang="zh-CN" sz="1400" b="1" dirty="0">
                <a:solidFill>
                  <a:srgbClr val="C00000"/>
                </a:solidFill>
                <a:latin typeface="微软雅黑" pitchFamily="34" charset="-122"/>
                <a:ea typeface="微软雅黑" pitchFamily="34" charset="-122"/>
              </a:rPr>
              <a:t>3 </a:t>
            </a:r>
            <a:r>
              <a:rPr lang="zh-CN" altLang="en-US" sz="1400" b="1" dirty="0">
                <a:solidFill>
                  <a:srgbClr val="C00000"/>
                </a:solidFill>
                <a:latin typeface="微软雅黑" pitchFamily="34" charset="-122"/>
                <a:ea typeface="微软雅黑" pitchFamily="34" charset="-122"/>
              </a:rPr>
              <a:t>个字节，开销</a:t>
            </a:r>
            <a:r>
              <a:rPr lang="en-US" altLang="zh-CN" sz="1400" b="1" dirty="0">
                <a:solidFill>
                  <a:srgbClr val="C00000"/>
                </a:solidFill>
                <a:latin typeface="微软雅黑" pitchFamily="34" charset="-122"/>
                <a:ea typeface="微软雅黑" pitchFamily="34" charset="-122"/>
              </a:rPr>
              <a:t>=200%</a:t>
            </a:r>
            <a:r>
              <a:rPr lang="zh-CN" altLang="en-US" sz="1400" b="1" dirty="0">
                <a:solidFill>
                  <a:srgbClr val="C00000"/>
                </a:solidFill>
                <a:latin typeface="微软雅黑" pitchFamily="34" charset="-122"/>
                <a:ea typeface="微软雅黑" pitchFamily="34" charset="-122"/>
              </a:rPr>
              <a:t>）</a:t>
            </a:r>
          </a:p>
        </p:txBody>
      </p:sp>
    </p:spTree>
    <p:extLst>
      <p:ext uri="{BB962C8B-B14F-4D97-AF65-F5344CB8AC3E}">
        <p14:creationId xmlns:p14="http://schemas.microsoft.com/office/powerpoint/2010/main" val="1440359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8"/>
          <p:cNvSpPr>
            <a:spLocks noChangeArrowheads="1"/>
          </p:cNvSpPr>
          <p:nvPr/>
        </p:nvSpPr>
        <p:spPr bwMode="auto">
          <a:xfrm>
            <a:off x="556964" y="838042"/>
            <a:ext cx="8048776" cy="4104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800"/>
              </a:lnSpc>
              <a:buClr>
                <a:srgbClr val="0070C0"/>
              </a:buClr>
              <a:buFont typeface="Wingdings" pitchFamily="2" charset="2"/>
              <a:buChar char="l"/>
            </a:pPr>
            <a:r>
              <a:rPr lang="zh-CN" altLang="en-US" sz="1600" b="1" dirty="0">
                <a:latin typeface="微软雅黑" pitchFamily="34" charset="-122"/>
                <a:ea typeface="微软雅黑" pitchFamily="34" charset="-122"/>
              </a:rPr>
              <a:t>适合任意长度的二进制数据。编码表如下：</a:t>
            </a:r>
            <a:endParaRPr lang="en-US" altLang="zh-CN" sz="1600" b="1" dirty="0">
              <a:latin typeface="微软雅黑" pitchFamily="34" charset="-122"/>
              <a:ea typeface="微软雅黑" pitchFamily="34" charset="-122"/>
            </a:endParaRPr>
          </a:p>
        </p:txBody>
      </p:sp>
      <p:sp>
        <p:nvSpPr>
          <p:cNvPr id="5" name="AutoShape 5"/>
          <p:cNvSpPr>
            <a:spLocks noChangeArrowheads="1"/>
          </p:cNvSpPr>
          <p:nvPr/>
        </p:nvSpPr>
        <p:spPr bwMode="auto">
          <a:xfrm>
            <a:off x="556963" y="59440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543022"/>
            <a:ext cx="507236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Base64 </a:t>
            </a:r>
            <a:r>
              <a:rPr lang="zh-CN" altLang="en-US" sz="2000" b="1" dirty="0">
                <a:latin typeface="微软雅黑" pitchFamily="34" charset="-122"/>
                <a:ea typeface="微软雅黑" pitchFamily="34" charset="-122"/>
              </a:rPr>
              <a:t>编码</a:t>
            </a:r>
          </a:p>
        </p:txBody>
      </p:sp>
      <p:graphicFrame>
        <p:nvGraphicFramePr>
          <p:cNvPr id="2" name="表格 1"/>
          <p:cNvGraphicFramePr>
            <a:graphicFrameLocks noGrp="1"/>
          </p:cNvGraphicFramePr>
          <p:nvPr>
            <p:extLst>
              <p:ext uri="{D42A27DB-BD31-4B8C-83A1-F6EECF244321}">
                <p14:modId xmlns:p14="http://schemas.microsoft.com/office/powerpoint/2010/main" val="3774189887"/>
              </p:ext>
            </p:extLst>
          </p:nvPr>
        </p:nvGraphicFramePr>
        <p:xfrm>
          <a:off x="556963" y="1255083"/>
          <a:ext cx="8048780" cy="3093912"/>
        </p:xfrm>
        <a:graphic>
          <a:graphicData uri="http://schemas.openxmlformats.org/drawingml/2006/table">
            <a:tbl>
              <a:tblPr firstRow="1" bandCol="1">
                <a:tableStyleId>{5C22544A-7EE6-4342-B048-85BDC9FD1C3A}</a:tableStyleId>
              </a:tblPr>
              <a:tblGrid>
                <a:gridCol w="804878">
                  <a:extLst>
                    <a:ext uri="{9D8B030D-6E8A-4147-A177-3AD203B41FA5}">
                      <a16:colId xmlns:a16="http://schemas.microsoft.com/office/drawing/2014/main" val="20000"/>
                    </a:ext>
                  </a:extLst>
                </a:gridCol>
                <a:gridCol w="804878">
                  <a:extLst>
                    <a:ext uri="{9D8B030D-6E8A-4147-A177-3AD203B41FA5}">
                      <a16:colId xmlns:a16="http://schemas.microsoft.com/office/drawing/2014/main" val="20001"/>
                    </a:ext>
                  </a:extLst>
                </a:gridCol>
                <a:gridCol w="804878">
                  <a:extLst>
                    <a:ext uri="{9D8B030D-6E8A-4147-A177-3AD203B41FA5}">
                      <a16:colId xmlns:a16="http://schemas.microsoft.com/office/drawing/2014/main" val="20002"/>
                    </a:ext>
                  </a:extLst>
                </a:gridCol>
                <a:gridCol w="804878">
                  <a:extLst>
                    <a:ext uri="{9D8B030D-6E8A-4147-A177-3AD203B41FA5}">
                      <a16:colId xmlns:a16="http://schemas.microsoft.com/office/drawing/2014/main" val="20003"/>
                    </a:ext>
                  </a:extLst>
                </a:gridCol>
                <a:gridCol w="804878">
                  <a:extLst>
                    <a:ext uri="{9D8B030D-6E8A-4147-A177-3AD203B41FA5}">
                      <a16:colId xmlns:a16="http://schemas.microsoft.com/office/drawing/2014/main" val="20004"/>
                    </a:ext>
                  </a:extLst>
                </a:gridCol>
                <a:gridCol w="804878">
                  <a:extLst>
                    <a:ext uri="{9D8B030D-6E8A-4147-A177-3AD203B41FA5}">
                      <a16:colId xmlns:a16="http://schemas.microsoft.com/office/drawing/2014/main" val="20005"/>
                    </a:ext>
                  </a:extLst>
                </a:gridCol>
                <a:gridCol w="804878">
                  <a:extLst>
                    <a:ext uri="{9D8B030D-6E8A-4147-A177-3AD203B41FA5}">
                      <a16:colId xmlns:a16="http://schemas.microsoft.com/office/drawing/2014/main" val="20006"/>
                    </a:ext>
                  </a:extLst>
                </a:gridCol>
                <a:gridCol w="804878">
                  <a:extLst>
                    <a:ext uri="{9D8B030D-6E8A-4147-A177-3AD203B41FA5}">
                      <a16:colId xmlns:a16="http://schemas.microsoft.com/office/drawing/2014/main" val="20007"/>
                    </a:ext>
                  </a:extLst>
                </a:gridCol>
                <a:gridCol w="804878">
                  <a:extLst>
                    <a:ext uri="{9D8B030D-6E8A-4147-A177-3AD203B41FA5}">
                      <a16:colId xmlns:a16="http://schemas.microsoft.com/office/drawing/2014/main" val="20008"/>
                    </a:ext>
                  </a:extLst>
                </a:gridCol>
                <a:gridCol w="804878">
                  <a:extLst>
                    <a:ext uri="{9D8B030D-6E8A-4147-A177-3AD203B41FA5}">
                      <a16:colId xmlns:a16="http://schemas.microsoft.com/office/drawing/2014/main" val="20009"/>
                    </a:ext>
                  </a:extLst>
                </a:gridCol>
              </a:tblGrid>
              <a:tr h="280205">
                <a:tc>
                  <a:txBody>
                    <a:bodyPr/>
                    <a:lstStyle/>
                    <a:p>
                      <a:pPr algn="ctr"/>
                      <a:r>
                        <a:rPr lang="zh-CN" altLang="en-US" sz="1300" b="1" dirty="0">
                          <a:solidFill>
                            <a:schemeClr val="bg1"/>
                          </a:solidFill>
                          <a:effectLst/>
                          <a:latin typeface="微软雅黑" pitchFamily="34" charset="-122"/>
                          <a:ea typeface="微软雅黑" pitchFamily="34" charset="-122"/>
                        </a:rPr>
                        <a:t>索引</a:t>
                      </a: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对应字符</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索引</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对应字符</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索引</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对应字符</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索引</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对应字符</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索引</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对应字符</a:t>
                      </a: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r h="216439">
                <a:tc>
                  <a:txBody>
                    <a:bodyPr/>
                    <a:lstStyle/>
                    <a:p>
                      <a:pPr algn="ctr"/>
                      <a:r>
                        <a:rPr lang="en-US" altLang="zh-CN" sz="1200" b="1" dirty="0">
                          <a:effectLst/>
                          <a:latin typeface="微软雅黑" pitchFamily="34" charset="-122"/>
                          <a:ea typeface="微软雅黑" pitchFamily="34" charset="-122"/>
                        </a:rPr>
                        <a:t>0</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A</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13</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N</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26</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a</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39</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n</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52</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itchFamily="34" charset="-122"/>
                          <a:ea typeface="微软雅黑" pitchFamily="34" charset="-122"/>
                        </a:rPr>
                        <a:t>0</a:t>
                      </a:r>
                      <a:endParaRPr lang="zh-CN" alt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16439">
                <a:tc>
                  <a:txBody>
                    <a:bodyPr/>
                    <a:lstStyle/>
                    <a:p>
                      <a:pPr algn="ctr"/>
                      <a:r>
                        <a:rPr lang="en-US" altLang="zh-CN" sz="1200" b="1" dirty="0">
                          <a:effectLst/>
                          <a:latin typeface="微软雅黑" pitchFamily="34" charset="-122"/>
                          <a:ea typeface="微软雅黑" pitchFamily="34" charset="-122"/>
                        </a:rPr>
                        <a:t>1</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B</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14</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O</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27</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b</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40</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o</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53</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a:effectLst/>
                          <a:latin typeface="微软雅黑" pitchFamily="34" charset="-122"/>
                          <a:ea typeface="微软雅黑" pitchFamily="34" charset="-122"/>
                        </a:rPr>
                        <a:t>1</a:t>
                      </a:r>
                      <a:endParaRPr lang="zh-CN" alt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16439">
                <a:tc>
                  <a:txBody>
                    <a:bodyPr/>
                    <a:lstStyle/>
                    <a:p>
                      <a:pPr algn="ctr"/>
                      <a:r>
                        <a:rPr lang="en-US" altLang="zh-CN" sz="1200" b="1">
                          <a:effectLst/>
                          <a:latin typeface="微软雅黑" pitchFamily="34" charset="-122"/>
                          <a:ea typeface="微软雅黑" pitchFamily="34" charset="-122"/>
                        </a:rPr>
                        <a:t>2</a:t>
                      </a:r>
                      <a:endParaRPr lang="en-US" altLang="zh-CN" sz="1200" b="1">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C</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15</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P</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28</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c</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41</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p</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54</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a:effectLst/>
                          <a:latin typeface="微软雅黑" pitchFamily="34" charset="-122"/>
                          <a:ea typeface="微软雅黑" pitchFamily="34" charset="-122"/>
                        </a:rPr>
                        <a:t>2</a:t>
                      </a:r>
                      <a:endParaRPr lang="zh-CN" alt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16439">
                <a:tc>
                  <a:txBody>
                    <a:bodyPr/>
                    <a:lstStyle/>
                    <a:p>
                      <a:pPr algn="ctr"/>
                      <a:r>
                        <a:rPr lang="en-US" altLang="zh-CN" sz="1200" b="1" dirty="0">
                          <a:effectLst/>
                          <a:latin typeface="微软雅黑" pitchFamily="34" charset="-122"/>
                          <a:ea typeface="微软雅黑" pitchFamily="34" charset="-122"/>
                        </a:rPr>
                        <a:t>3</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D</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16</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Q</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29</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d</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42</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q</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55</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a:effectLst/>
                          <a:latin typeface="微软雅黑" pitchFamily="34" charset="-122"/>
                          <a:ea typeface="微软雅黑" pitchFamily="34" charset="-122"/>
                        </a:rPr>
                        <a:t>3</a:t>
                      </a:r>
                      <a:endParaRPr lang="zh-CN" alt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16439">
                <a:tc>
                  <a:txBody>
                    <a:bodyPr/>
                    <a:lstStyle/>
                    <a:p>
                      <a:pPr algn="ctr"/>
                      <a:r>
                        <a:rPr lang="en-US" altLang="zh-CN" sz="1200" b="1">
                          <a:effectLst/>
                          <a:latin typeface="微软雅黑" pitchFamily="34" charset="-122"/>
                          <a:ea typeface="微软雅黑" pitchFamily="34" charset="-122"/>
                        </a:rPr>
                        <a:t>4</a:t>
                      </a:r>
                      <a:endParaRPr lang="en-US" altLang="zh-CN" sz="1200" b="1">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E</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17</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R</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30</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e</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43</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r</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56</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a:effectLst/>
                          <a:latin typeface="微软雅黑" pitchFamily="34" charset="-122"/>
                          <a:ea typeface="微软雅黑" pitchFamily="34" charset="-122"/>
                        </a:rPr>
                        <a:t>4</a:t>
                      </a:r>
                      <a:endParaRPr lang="zh-CN" alt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16439">
                <a:tc>
                  <a:txBody>
                    <a:bodyPr/>
                    <a:lstStyle/>
                    <a:p>
                      <a:pPr algn="ctr"/>
                      <a:r>
                        <a:rPr lang="en-US" altLang="zh-CN" sz="1200" b="1" dirty="0">
                          <a:effectLst/>
                          <a:latin typeface="微软雅黑" pitchFamily="34" charset="-122"/>
                          <a:ea typeface="微软雅黑" pitchFamily="34" charset="-122"/>
                        </a:rPr>
                        <a:t>5</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F</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18</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S</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31</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f</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44</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s</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57</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a:effectLst/>
                          <a:latin typeface="微软雅黑" pitchFamily="34" charset="-122"/>
                          <a:ea typeface="微软雅黑" pitchFamily="34" charset="-122"/>
                        </a:rPr>
                        <a:t>5</a:t>
                      </a:r>
                      <a:endParaRPr lang="zh-CN" alt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16439">
                <a:tc>
                  <a:txBody>
                    <a:bodyPr/>
                    <a:lstStyle/>
                    <a:p>
                      <a:pPr algn="ctr"/>
                      <a:r>
                        <a:rPr lang="en-US" altLang="zh-CN" sz="1200" b="1">
                          <a:effectLst/>
                          <a:latin typeface="微软雅黑" pitchFamily="34" charset="-122"/>
                          <a:ea typeface="微软雅黑" pitchFamily="34" charset="-122"/>
                        </a:rPr>
                        <a:t>6</a:t>
                      </a:r>
                      <a:endParaRPr lang="en-US" altLang="zh-CN" sz="1200" b="1">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G</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19</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T</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32</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g</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45</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t</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58</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itchFamily="34" charset="-122"/>
                          <a:ea typeface="微软雅黑" pitchFamily="34" charset="-122"/>
                        </a:rPr>
                        <a:t>6</a:t>
                      </a:r>
                      <a:endParaRPr lang="zh-CN" alt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16439">
                <a:tc>
                  <a:txBody>
                    <a:bodyPr/>
                    <a:lstStyle/>
                    <a:p>
                      <a:pPr algn="ctr"/>
                      <a:r>
                        <a:rPr lang="en-US" altLang="zh-CN" sz="1200" b="1">
                          <a:effectLst/>
                          <a:latin typeface="微软雅黑" pitchFamily="34" charset="-122"/>
                          <a:ea typeface="微软雅黑" pitchFamily="34" charset="-122"/>
                        </a:rPr>
                        <a:t>7</a:t>
                      </a:r>
                      <a:endParaRPr lang="en-US" altLang="zh-CN" sz="1200" b="1">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H</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20</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U</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33</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h</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46</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u</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59</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itchFamily="34" charset="-122"/>
                          <a:ea typeface="微软雅黑" pitchFamily="34" charset="-122"/>
                        </a:rPr>
                        <a:t>7</a:t>
                      </a:r>
                      <a:endParaRPr lang="zh-CN" alt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16439">
                <a:tc>
                  <a:txBody>
                    <a:bodyPr/>
                    <a:lstStyle/>
                    <a:p>
                      <a:pPr algn="ctr"/>
                      <a:r>
                        <a:rPr lang="en-US" altLang="zh-CN" sz="1200" b="1">
                          <a:effectLst/>
                          <a:latin typeface="微软雅黑" pitchFamily="34" charset="-122"/>
                          <a:ea typeface="微软雅黑" pitchFamily="34" charset="-122"/>
                        </a:rPr>
                        <a:t>8</a:t>
                      </a:r>
                      <a:endParaRPr lang="en-US" altLang="zh-CN" sz="1200" b="1">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I</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21</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V</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34</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i</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47</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v</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60</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itchFamily="34" charset="-122"/>
                          <a:ea typeface="微软雅黑" pitchFamily="34" charset="-122"/>
                        </a:rPr>
                        <a:t>8</a:t>
                      </a:r>
                      <a:endParaRPr lang="zh-CN" alt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16439">
                <a:tc>
                  <a:txBody>
                    <a:bodyPr/>
                    <a:lstStyle/>
                    <a:p>
                      <a:pPr algn="ctr"/>
                      <a:r>
                        <a:rPr lang="en-US" altLang="zh-CN" sz="1200" b="1" dirty="0">
                          <a:effectLst/>
                          <a:latin typeface="微软雅黑" pitchFamily="34" charset="-122"/>
                          <a:ea typeface="微软雅黑" pitchFamily="34" charset="-122"/>
                        </a:rPr>
                        <a:t>9</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J</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22</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W</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35</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j</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48</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w</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61</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itchFamily="34" charset="-122"/>
                          <a:ea typeface="微软雅黑" pitchFamily="34" charset="-122"/>
                        </a:rPr>
                        <a:t>9</a:t>
                      </a:r>
                      <a:endParaRPr lang="zh-CN" alt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16439">
                <a:tc>
                  <a:txBody>
                    <a:bodyPr/>
                    <a:lstStyle/>
                    <a:p>
                      <a:pPr algn="ctr"/>
                      <a:r>
                        <a:rPr lang="en-US" altLang="zh-CN" sz="1200" b="1" dirty="0">
                          <a:effectLst/>
                          <a:latin typeface="微软雅黑" pitchFamily="34" charset="-122"/>
                          <a:ea typeface="微软雅黑" pitchFamily="34" charset="-122"/>
                        </a:rPr>
                        <a:t>10</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K</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23</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X</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36</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k</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49</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x</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62</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itchFamily="34" charset="-122"/>
                          <a:ea typeface="微软雅黑" pitchFamily="34" charset="-122"/>
                        </a:rPr>
                        <a:t>+</a:t>
                      </a:r>
                      <a:endParaRPr lang="zh-CN" alt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16439">
                <a:tc>
                  <a:txBody>
                    <a:bodyPr/>
                    <a:lstStyle/>
                    <a:p>
                      <a:pPr algn="ctr"/>
                      <a:r>
                        <a:rPr lang="en-US" altLang="zh-CN" sz="1200" b="1" dirty="0">
                          <a:effectLst/>
                          <a:latin typeface="微软雅黑" pitchFamily="34" charset="-122"/>
                          <a:ea typeface="微软雅黑" pitchFamily="34" charset="-122"/>
                        </a:rPr>
                        <a:t>11</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L</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24</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Y</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37</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l</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50</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y</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63</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itchFamily="34" charset="-122"/>
                          <a:ea typeface="微软雅黑" pitchFamily="34" charset="-122"/>
                        </a:rPr>
                        <a:t>/</a:t>
                      </a:r>
                      <a:endParaRPr lang="zh-CN" alt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16439">
                <a:tc>
                  <a:txBody>
                    <a:bodyPr/>
                    <a:lstStyle/>
                    <a:p>
                      <a:pPr algn="ctr"/>
                      <a:r>
                        <a:rPr lang="en-US" altLang="zh-CN" sz="1200" b="1" dirty="0">
                          <a:effectLst/>
                          <a:latin typeface="微软雅黑" pitchFamily="34" charset="-122"/>
                          <a:ea typeface="微软雅黑" pitchFamily="34" charset="-122"/>
                        </a:rPr>
                        <a:t>12</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M</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25</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Z</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38</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m</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51</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z</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200" b="1" dirty="0">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algn="ctr"/>
                      <a:endParaRPr lang="zh-CN" altLang="en-US" sz="1200" b="1" dirty="0">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25" name="矩形 24"/>
          <p:cNvSpPr/>
          <p:nvPr/>
        </p:nvSpPr>
        <p:spPr>
          <a:xfrm>
            <a:off x="530291" y="4337201"/>
            <a:ext cx="7572704" cy="307777"/>
          </a:xfrm>
          <a:prstGeom prst="rect">
            <a:avLst/>
          </a:prstGeom>
        </p:spPr>
        <p:txBody>
          <a:bodyPr wrap="square">
            <a:spAutoFit/>
          </a:bodyPr>
          <a:lstStyle/>
          <a:p>
            <a:r>
              <a:rPr lang="zh-CN" altLang="en-US" sz="1400" b="1" dirty="0">
                <a:latin typeface="微软雅黑" pitchFamily="34" charset="-122"/>
                <a:ea typeface="微软雅黑" pitchFamily="34" charset="-122"/>
              </a:rPr>
              <a:t>用两个连在一起的二个等号“</a:t>
            </a:r>
            <a:r>
              <a:rPr lang="en-US" altLang="zh-CN" sz="1400" b="1"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和一个等号“</a:t>
            </a:r>
            <a:r>
              <a:rPr lang="en-US" altLang="zh-CN" sz="1400" b="1"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分别表示最后一组的代码只有</a:t>
            </a:r>
            <a:r>
              <a:rPr lang="en-US" altLang="zh-CN" sz="1400" b="1" dirty="0">
                <a:latin typeface="微软雅黑" pitchFamily="34" charset="-122"/>
                <a:ea typeface="微软雅黑" pitchFamily="34" charset="-122"/>
              </a:rPr>
              <a:t>8</a:t>
            </a:r>
            <a:r>
              <a:rPr lang="zh-CN" altLang="en-US" sz="1400" b="1" dirty="0">
                <a:latin typeface="微软雅黑" pitchFamily="34" charset="-122"/>
                <a:ea typeface="微软雅黑" pitchFamily="34" charset="-122"/>
              </a:rPr>
              <a:t>位或</a:t>
            </a:r>
            <a:r>
              <a:rPr lang="en-US" altLang="zh-CN" sz="1400" b="1" dirty="0">
                <a:latin typeface="微软雅黑" pitchFamily="34" charset="-122"/>
                <a:ea typeface="微软雅黑" pitchFamily="34" charset="-122"/>
              </a:rPr>
              <a:t>16</a:t>
            </a:r>
            <a:r>
              <a:rPr lang="zh-CN" altLang="en-US" sz="1400" b="1" dirty="0">
                <a:latin typeface="微软雅黑" pitchFamily="34" charset="-122"/>
                <a:ea typeface="微软雅黑" pitchFamily="34" charset="-122"/>
              </a:rPr>
              <a:t>位。</a:t>
            </a:r>
          </a:p>
        </p:txBody>
      </p:sp>
    </p:spTree>
    <p:extLst>
      <p:ext uri="{BB962C8B-B14F-4D97-AF65-F5344CB8AC3E}">
        <p14:creationId xmlns:p14="http://schemas.microsoft.com/office/powerpoint/2010/main" val="3232445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41434" y="1463919"/>
            <a:ext cx="8303173" cy="25300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101144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960064"/>
            <a:ext cx="507236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Base64 </a:t>
            </a:r>
            <a:r>
              <a:rPr lang="zh-CN" altLang="en-US" sz="2000" b="1" dirty="0">
                <a:latin typeface="微软雅黑" pitchFamily="34" charset="-122"/>
                <a:ea typeface="微软雅黑" pitchFamily="34" charset="-122"/>
              </a:rPr>
              <a:t>编码</a:t>
            </a:r>
          </a:p>
        </p:txBody>
      </p:sp>
      <p:sp>
        <p:nvSpPr>
          <p:cNvPr id="22" name="矩形 21"/>
          <p:cNvSpPr/>
          <p:nvPr/>
        </p:nvSpPr>
        <p:spPr>
          <a:xfrm>
            <a:off x="822659" y="1811727"/>
            <a:ext cx="800219" cy="276999"/>
          </a:xfrm>
          <a:prstGeom prst="rect">
            <a:avLst/>
          </a:prstGeom>
        </p:spPr>
        <p:txBody>
          <a:bodyPr wrap="none">
            <a:spAutoFit/>
          </a:bodyPr>
          <a:lstStyle/>
          <a:p>
            <a:pPr algn="r"/>
            <a:r>
              <a:rPr lang="zh-CN" altLang="en-US" sz="1200" b="1" dirty="0">
                <a:solidFill>
                  <a:srgbClr val="020202"/>
                </a:solidFill>
                <a:latin typeface="微软雅黑" pitchFamily="34" charset="-122"/>
                <a:ea typeface="微软雅黑" pitchFamily="34" charset="-122"/>
              </a:rPr>
              <a:t>原始字节</a:t>
            </a:r>
          </a:p>
        </p:txBody>
      </p:sp>
      <p:sp>
        <p:nvSpPr>
          <p:cNvPr id="23" name="矩形 22"/>
          <p:cNvSpPr/>
          <p:nvPr/>
        </p:nvSpPr>
        <p:spPr>
          <a:xfrm>
            <a:off x="2248224" y="3507622"/>
            <a:ext cx="4929351" cy="307777"/>
          </a:xfrm>
          <a:prstGeom prst="rect">
            <a:avLst/>
          </a:prstGeom>
        </p:spPr>
        <p:txBody>
          <a:bodyPr wrap="square" anchor="ctr">
            <a:spAutoFit/>
          </a:bodyPr>
          <a:lstStyle/>
          <a:p>
            <a:pPr algn="ctr"/>
            <a:r>
              <a:rPr lang="zh-CN" altLang="en-US" sz="1400" b="1" dirty="0">
                <a:solidFill>
                  <a:srgbClr val="C00000"/>
                </a:solidFill>
                <a:latin typeface="微软雅黑" pitchFamily="34" charset="-122"/>
                <a:ea typeface="微软雅黑" pitchFamily="34" charset="-122"/>
              </a:rPr>
              <a:t>原来为 </a:t>
            </a:r>
            <a:r>
              <a:rPr lang="en-US" altLang="zh-CN" sz="1400" b="1" dirty="0">
                <a:solidFill>
                  <a:srgbClr val="C00000"/>
                </a:solidFill>
                <a:latin typeface="微软雅黑" pitchFamily="34" charset="-122"/>
                <a:ea typeface="微软雅黑" pitchFamily="34" charset="-122"/>
              </a:rPr>
              <a:t>3 </a:t>
            </a:r>
            <a:r>
              <a:rPr lang="zh-CN" altLang="en-US" sz="1400" b="1" dirty="0">
                <a:solidFill>
                  <a:srgbClr val="C00000"/>
                </a:solidFill>
                <a:latin typeface="微软雅黑" pitchFamily="34" charset="-122"/>
                <a:ea typeface="微软雅黑" pitchFamily="34" charset="-122"/>
              </a:rPr>
              <a:t>个字节，编码后为 </a:t>
            </a:r>
            <a:r>
              <a:rPr lang="en-US" altLang="zh-CN" sz="1400" b="1" dirty="0">
                <a:solidFill>
                  <a:srgbClr val="C00000"/>
                </a:solidFill>
                <a:latin typeface="微软雅黑" pitchFamily="34" charset="-122"/>
                <a:ea typeface="微软雅黑" pitchFamily="34" charset="-122"/>
              </a:rPr>
              <a:t>4 </a:t>
            </a:r>
            <a:r>
              <a:rPr lang="zh-CN" altLang="en-US" sz="1400" b="1" dirty="0">
                <a:solidFill>
                  <a:srgbClr val="C00000"/>
                </a:solidFill>
                <a:latin typeface="微软雅黑" pitchFamily="34" charset="-122"/>
                <a:ea typeface="微软雅黑" pitchFamily="34" charset="-122"/>
              </a:rPr>
              <a:t>个字节，开销</a:t>
            </a:r>
            <a:r>
              <a:rPr lang="en-US" altLang="zh-CN" sz="1400" b="1" dirty="0">
                <a:solidFill>
                  <a:srgbClr val="C00000"/>
                </a:solidFill>
                <a:latin typeface="微软雅黑" pitchFamily="34" charset="-122"/>
                <a:ea typeface="微软雅黑" pitchFamily="34" charset="-122"/>
              </a:rPr>
              <a:t>=25%</a:t>
            </a:r>
            <a:r>
              <a:rPr lang="zh-CN" altLang="en-US" sz="1400" b="1" dirty="0">
                <a:solidFill>
                  <a:srgbClr val="C00000"/>
                </a:solidFill>
                <a:latin typeface="微软雅黑" pitchFamily="34" charset="-122"/>
                <a:ea typeface="微软雅黑" pitchFamily="34" charset="-122"/>
              </a:rPr>
              <a:t>）</a:t>
            </a:r>
          </a:p>
        </p:txBody>
      </p:sp>
      <p:graphicFrame>
        <p:nvGraphicFramePr>
          <p:cNvPr id="3" name="表格 2"/>
          <p:cNvGraphicFramePr>
            <a:graphicFrameLocks noGrp="1"/>
          </p:cNvGraphicFramePr>
          <p:nvPr>
            <p:extLst>
              <p:ext uri="{D42A27DB-BD31-4B8C-83A1-F6EECF244321}">
                <p14:modId xmlns:p14="http://schemas.microsoft.com/office/powerpoint/2010/main" val="4151955120"/>
              </p:ext>
            </p:extLst>
          </p:nvPr>
        </p:nvGraphicFramePr>
        <p:xfrm>
          <a:off x="1584529" y="1822013"/>
          <a:ext cx="5549904" cy="274320"/>
        </p:xfrm>
        <a:graphic>
          <a:graphicData uri="http://schemas.openxmlformats.org/drawingml/2006/table">
            <a:tbl>
              <a:tblPr firstRow="1" bandRow="1">
                <a:tableStyleId>{5C22544A-7EE6-4342-B048-85BDC9FD1C3A}</a:tableStyleId>
              </a:tblPr>
              <a:tblGrid>
                <a:gridCol w="231246">
                  <a:extLst>
                    <a:ext uri="{9D8B030D-6E8A-4147-A177-3AD203B41FA5}">
                      <a16:colId xmlns:a16="http://schemas.microsoft.com/office/drawing/2014/main" val="20000"/>
                    </a:ext>
                  </a:extLst>
                </a:gridCol>
                <a:gridCol w="231246">
                  <a:extLst>
                    <a:ext uri="{9D8B030D-6E8A-4147-A177-3AD203B41FA5}">
                      <a16:colId xmlns:a16="http://schemas.microsoft.com/office/drawing/2014/main" val="20001"/>
                    </a:ext>
                  </a:extLst>
                </a:gridCol>
                <a:gridCol w="231246">
                  <a:extLst>
                    <a:ext uri="{9D8B030D-6E8A-4147-A177-3AD203B41FA5}">
                      <a16:colId xmlns:a16="http://schemas.microsoft.com/office/drawing/2014/main" val="20002"/>
                    </a:ext>
                  </a:extLst>
                </a:gridCol>
                <a:gridCol w="231246">
                  <a:extLst>
                    <a:ext uri="{9D8B030D-6E8A-4147-A177-3AD203B41FA5}">
                      <a16:colId xmlns:a16="http://schemas.microsoft.com/office/drawing/2014/main" val="20003"/>
                    </a:ext>
                  </a:extLst>
                </a:gridCol>
                <a:gridCol w="231246">
                  <a:extLst>
                    <a:ext uri="{9D8B030D-6E8A-4147-A177-3AD203B41FA5}">
                      <a16:colId xmlns:a16="http://schemas.microsoft.com/office/drawing/2014/main" val="20004"/>
                    </a:ext>
                  </a:extLst>
                </a:gridCol>
                <a:gridCol w="231246">
                  <a:extLst>
                    <a:ext uri="{9D8B030D-6E8A-4147-A177-3AD203B41FA5}">
                      <a16:colId xmlns:a16="http://schemas.microsoft.com/office/drawing/2014/main" val="20005"/>
                    </a:ext>
                  </a:extLst>
                </a:gridCol>
                <a:gridCol w="231246">
                  <a:extLst>
                    <a:ext uri="{9D8B030D-6E8A-4147-A177-3AD203B41FA5}">
                      <a16:colId xmlns:a16="http://schemas.microsoft.com/office/drawing/2014/main" val="20006"/>
                    </a:ext>
                  </a:extLst>
                </a:gridCol>
                <a:gridCol w="231246">
                  <a:extLst>
                    <a:ext uri="{9D8B030D-6E8A-4147-A177-3AD203B41FA5}">
                      <a16:colId xmlns:a16="http://schemas.microsoft.com/office/drawing/2014/main" val="20007"/>
                    </a:ext>
                  </a:extLst>
                </a:gridCol>
                <a:gridCol w="231246">
                  <a:extLst>
                    <a:ext uri="{9D8B030D-6E8A-4147-A177-3AD203B41FA5}">
                      <a16:colId xmlns:a16="http://schemas.microsoft.com/office/drawing/2014/main" val="20008"/>
                    </a:ext>
                  </a:extLst>
                </a:gridCol>
                <a:gridCol w="231246">
                  <a:extLst>
                    <a:ext uri="{9D8B030D-6E8A-4147-A177-3AD203B41FA5}">
                      <a16:colId xmlns:a16="http://schemas.microsoft.com/office/drawing/2014/main" val="20009"/>
                    </a:ext>
                  </a:extLst>
                </a:gridCol>
                <a:gridCol w="231246">
                  <a:extLst>
                    <a:ext uri="{9D8B030D-6E8A-4147-A177-3AD203B41FA5}">
                      <a16:colId xmlns:a16="http://schemas.microsoft.com/office/drawing/2014/main" val="20010"/>
                    </a:ext>
                  </a:extLst>
                </a:gridCol>
                <a:gridCol w="231246">
                  <a:extLst>
                    <a:ext uri="{9D8B030D-6E8A-4147-A177-3AD203B41FA5}">
                      <a16:colId xmlns:a16="http://schemas.microsoft.com/office/drawing/2014/main" val="20011"/>
                    </a:ext>
                  </a:extLst>
                </a:gridCol>
                <a:gridCol w="231246">
                  <a:extLst>
                    <a:ext uri="{9D8B030D-6E8A-4147-A177-3AD203B41FA5}">
                      <a16:colId xmlns:a16="http://schemas.microsoft.com/office/drawing/2014/main" val="20012"/>
                    </a:ext>
                  </a:extLst>
                </a:gridCol>
                <a:gridCol w="231246">
                  <a:extLst>
                    <a:ext uri="{9D8B030D-6E8A-4147-A177-3AD203B41FA5}">
                      <a16:colId xmlns:a16="http://schemas.microsoft.com/office/drawing/2014/main" val="20013"/>
                    </a:ext>
                  </a:extLst>
                </a:gridCol>
                <a:gridCol w="231246">
                  <a:extLst>
                    <a:ext uri="{9D8B030D-6E8A-4147-A177-3AD203B41FA5}">
                      <a16:colId xmlns:a16="http://schemas.microsoft.com/office/drawing/2014/main" val="20014"/>
                    </a:ext>
                  </a:extLst>
                </a:gridCol>
                <a:gridCol w="231246">
                  <a:extLst>
                    <a:ext uri="{9D8B030D-6E8A-4147-A177-3AD203B41FA5}">
                      <a16:colId xmlns:a16="http://schemas.microsoft.com/office/drawing/2014/main" val="20015"/>
                    </a:ext>
                  </a:extLst>
                </a:gridCol>
                <a:gridCol w="231246">
                  <a:extLst>
                    <a:ext uri="{9D8B030D-6E8A-4147-A177-3AD203B41FA5}">
                      <a16:colId xmlns:a16="http://schemas.microsoft.com/office/drawing/2014/main" val="20016"/>
                    </a:ext>
                  </a:extLst>
                </a:gridCol>
                <a:gridCol w="231246">
                  <a:extLst>
                    <a:ext uri="{9D8B030D-6E8A-4147-A177-3AD203B41FA5}">
                      <a16:colId xmlns:a16="http://schemas.microsoft.com/office/drawing/2014/main" val="20017"/>
                    </a:ext>
                  </a:extLst>
                </a:gridCol>
                <a:gridCol w="231246">
                  <a:extLst>
                    <a:ext uri="{9D8B030D-6E8A-4147-A177-3AD203B41FA5}">
                      <a16:colId xmlns:a16="http://schemas.microsoft.com/office/drawing/2014/main" val="20018"/>
                    </a:ext>
                  </a:extLst>
                </a:gridCol>
                <a:gridCol w="231246">
                  <a:extLst>
                    <a:ext uri="{9D8B030D-6E8A-4147-A177-3AD203B41FA5}">
                      <a16:colId xmlns:a16="http://schemas.microsoft.com/office/drawing/2014/main" val="20019"/>
                    </a:ext>
                  </a:extLst>
                </a:gridCol>
                <a:gridCol w="231246">
                  <a:extLst>
                    <a:ext uri="{9D8B030D-6E8A-4147-A177-3AD203B41FA5}">
                      <a16:colId xmlns:a16="http://schemas.microsoft.com/office/drawing/2014/main" val="20020"/>
                    </a:ext>
                  </a:extLst>
                </a:gridCol>
                <a:gridCol w="231246">
                  <a:extLst>
                    <a:ext uri="{9D8B030D-6E8A-4147-A177-3AD203B41FA5}">
                      <a16:colId xmlns:a16="http://schemas.microsoft.com/office/drawing/2014/main" val="20021"/>
                    </a:ext>
                  </a:extLst>
                </a:gridCol>
                <a:gridCol w="231246">
                  <a:extLst>
                    <a:ext uri="{9D8B030D-6E8A-4147-A177-3AD203B41FA5}">
                      <a16:colId xmlns:a16="http://schemas.microsoft.com/office/drawing/2014/main" val="20022"/>
                    </a:ext>
                  </a:extLst>
                </a:gridCol>
                <a:gridCol w="231246">
                  <a:extLst>
                    <a:ext uri="{9D8B030D-6E8A-4147-A177-3AD203B41FA5}">
                      <a16:colId xmlns:a16="http://schemas.microsoft.com/office/drawing/2014/main" val="20023"/>
                    </a:ext>
                  </a:extLst>
                </a:gridCol>
              </a:tblGrid>
              <a:tr h="195974">
                <a:tc>
                  <a:txBody>
                    <a:bodyPr/>
                    <a:lstStyle/>
                    <a:p>
                      <a:pPr marL="0" algn="ctr" defTabSz="914400" rtl="0" eaLnBrk="1" latinLnBrk="0" hangingPunct="1"/>
                      <a:r>
                        <a:rPr lang="en-US" altLang="zh-CN" sz="1200" b="1" kern="1200" dirty="0">
                          <a:solidFill>
                            <a:schemeClr val="tx1"/>
                          </a:solidFill>
                          <a:latin typeface="微软雅黑" pitchFamily="34" charset="-122"/>
                          <a:ea typeface="微软雅黑" pitchFamily="34" charset="-122"/>
                          <a:cs typeface="+mn-cs"/>
                        </a:rPr>
                        <a:t>0</a:t>
                      </a:r>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2282602817"/>
              </p:ext>
            </p:extLst>
          </p:nvPr>
        </p:nvGraphicFramePr>
        <p:xfrm>
          <a:off x="1584529" y="2221402"/>
          <a:ext cx="5549904" cy="274320"/>
        </p:xfrm>
        <a:graphic>
          <a:graphicData uri="http://schemas.openxmlformats.org/drawingml/2006/table">
            <a:tbl>
              <a:tblPr firstRow="1" bandRow="1">
                <a:tableStyleId>{5C22544A-7EE6-4342-B048-85BDC9FD1C3A}</a:tableStyleId>
              </a:tblPr>
              <a:tblGrid>
                <a:gridCol w="231246">
                  <a:extLst>
                    <a:ext uri="{9D8B030D-6E8A-4147-A177-3AD203B41FA5}">
                      <a16:colId xmlns:a16="http://schemas.microsoft.com/office/drawing/2014/main" val="20000"/>
                    </a:ext>
                  </a:extLst>
                </a:gridCol>
                <a:gridCol w="231246">
                  <a:extLst>
                    <a:ext uri="{9D8B030D-6E8A-4147-A177-3AD203B41FA5}">
                      <a16:colId xmlns:a16="http://schemas.microsoft.com/office/drawing/2014/main" val="20001"/>
                    </a:ext>
                  </a:extLst>
                </a:gridCol>
                <a:gridCol w="231246">
                  <a:extLst>
                    <a:ext uri="{9D8B030D-6E8A-4147-A177-3AD203B41FA5}">
                      <a16:colId xmlns:a16="http://schemas.microsoft.com/office/drawing/2014/main" val="20002"/>
                    </a:ext>
                  </a:extLst>
                </a:gridCol>
                <a:gridCol w="231246">
                  <a:extLst>
                    <a:ext uri="{9D8B030D-6E8A-4147-A177-3AD203B41FA5}">
                      <a16:colId xmlns:a16="http://schemas.microsoft.com/office/drawing/2014/main" val="20003"/>
                    </a:ext>
                  </a:extLst>
                </a:gridCol>
                <a:gridCol w="231246">
                  <a:extLst>
                    <a:ext uri="{9D8B030D-6E8A-4147-A177-3AD203B41FA5}">
                      <a16:colId xmlns:a16="http://schemas.microsoft.com/office/drawing/2014/main" val="20004"/>
                    </a:ext>
                  </a:extLst>
                </a:gridCol>
                <a:gridCol w="231246">
                  <a:extLst>
                    <a:ext uri="{9D8B030D-6E8A-4147-A177-3AD203B41FA5}">
                      <a16:colId xmlns:a16="http://schemas.microsoft.com/office/drawing/2014/main" val="20005"/>
                    </a:ext>
                  </a:extLst>
                </a:gridCol>
                <a:gridCol w="231246">
                  <a:extLst>
                    <a:ext uri="{9D8B030D-6E8A-4147-A177-3AD203B41FA5}">
                      <a16:colId xmlns:a16="http://schemas.microsoft.com/office/drawing/2014/main" val="20006"/>
                    </a:ext>
                  </a:extLst>
                </a:gridCol>
                <a:gridCol w="231246">
                  <a:extLst>
                    <a:ext uri="{9D8B030D-6E8A-4147-A177-3AD203B41FA5}">
                      <a16:colId xmlns:a16="http://schemas.microsoft.com/office/drawing/2014/main" val="20007"/>
                    </a:ext>
                  </a:extLst>
                </a:gridCol>
                <a:gridCol w="231246">
                  <a:extLst>
                    <a:ext uri="{9D8B030D-6E8A-4147-A177-3AD203B41FA5}">
                      <a16:colId xmlns:a16="http://schemas.microsoft.com/office/drawing/2014/main" val="20008"/>
                    </a:ext>
                  </a:extLst>
                </a:gridCol>
                <a:gridCol w="231246">
                  <a:extLst>
                    <a:ext uri="{9D8B030D-6E8A-4147-A177-3AD203B41FA5}">
                      <a16:colId xmlns:a16="http://schemas.microsoft.com/office/drawing/2014/main" val="20009"/>
                    </a:ext>
                  </a:extLst>
                </a:gridCol>
                <a:gridCol w="231246">
                  <a:extLst>
                    <a:ext uri="{9D8B030D-6E8A-4147-A177-3AD203B41FA5}">
                      <a16:colId xmlns:a16="http://schemas.microsoft.com/office/drawing/2014/main" val="20010"/>
                    </a:ext>
                  </a:extLst>
                </a:gridCol>
                <a:gridCol w="231246">
                  <a:extLst>
                    <a:ext uri="{9D8B030D-6E8A-4147-A177-3AD203B41FA5}">
                      <a16:colId xmlns:a16="http://schemas.microsoft.com/office/drawing/2014/main" val="20011"/>
                    </a:ext>
                  </a:extLst>
                </a:gridCol>
                <a:gridCol w="231246">
                  <a:extLst>
                    <a:ext uri="{9D8B030D-6E8A-4147-A177-3AD203B41FA5}">
                      <a16:colId xmlns:a16="http://schemas.microsoft.com/office/drawing/2014/main" val="20012"/>
                    </a:ext>
                  </a:extLst>
                </a:gridCol>
                <a:gridCol w="231246">
                  <a:extLst>
                    <a:ext uri="{9D8B030D-6E8A-4147-A177-3AD203B41FA5}">
                      <a16:colId xmlns:a16="http://schemas.microsoft.com/office/drawing/2014/main" val="20013"/>
                    </a:ext>
                  </a:extLst>
                </a:gridCol>
                <a:gridCol w="231246">
                  <a:extLst>
                    <a:ext uri="{9D8B030D-6E8A-4147-A177-3AD203B41FA5}">
                      <a16:colId xmlns:a16="http://schemas.microsoft.com/office/drawing/2014/main" val="20014"/>
                    </a:ext>
                  </a:extLst>
                </a:gridCol>
                <a:gridCol w="231246">
                  <a:extLst>
                    <a:ext uri="{9D8B030D-6E8A-4147-A177-3AD203B41FA5}">
                      <a16:colId xmlns:a16="http://schemas.microsoft.com/office/drawing/2014/main" val="20015"/>
                    </a:ext>
                  </a:extLst>
                </a:gridCol>
                <a:gridCol w="231246">
                  <a:extLst>
                    <a:ext uri="{9D8B030D-6E8A-4147-A177-3AD203B41FA5}">
                      <a16:colId xmlns:a16="http://schemas.microsoft.com/office/drawing/2014/main" val="20016"/>
                    </a:ext>
                  </a:extLst>
                </a:gridCol>
                <a:gridCol w="231246">
                  <a:extLst>
                    <a:ext uri="{9D8B030D-6E8A-4147-A177-3AD203B41FA5}">
                      <a16:colId xmlns:a16="http://schemas.microsoft.com/office/drawing/2014/main" val="20017"/>
                    </a:ext>
                  </a:extLst>
                </a:gridCol>
                <a:gridCol w="231246">
                  <a:extLst>
                    <a:ext uri="{9D8B030D-6E8A-4147-A177-3AD203B41FA5}">
                      <a16:colId xmlns:a16="http://schemas.microsoft.com/office/drawing/2014/main" val="20018"/>
                    </a:ext>
                  </a:extLst>
                </a:gridCol>
                <a:gridCol w="231246">
                  <a:extLst>
                    <a:ext uri="{9D8B030D-6E8A-4147-A177-3AD203B41FA5}">
                      <a16:colId xmlns:a16="http://schemas.microsoft.com/office/drawing/2014/main" val="20019"/>
                    </a:ext>
                  </a:extLst>
                </a:gridCol>
                <a:gridCol w="231246">
                  <a:extLst>
                    <a:ext uri="{9D8B030D-6E8A-4147-A177-3AD203B41FA5}">
                      <a16:colId xmlns:a16="http://schemas.microsoft.com/office/drawing/2014/main" val="20020"/>
                    </a:ext>
                  </a:extLst>
                </a:gridCol>
                <a:gridCol w="231246">
                  <a:extLst>
                    <a:ext uri="{9D8B030D-6E8A-4147-A177-3AD203B41FA5}">
                      <a16:colId xmlns:a16="http://schemas.microsoft.com/office/drawing/2014/main" val="20021"/>
                    </a:ext>
                  </a:extLst>
                </a:gridCol>
                <a:gridCol w="231246">
                  <a:extLst>
                    <a:ext uri="{9D8B030D-6E8A-4147-A177-3AD203B41FA5}">
                      <a16:colId xmlns:a16="http://schemas.microsoft.com/office/drawing/2014/main" val="20022"/>
                    </a:ext>
                  </a:extLst>
                </a:gridCol>
                <a:gridCol w="231246">
                  <a:extLst>
                    <a:ext uri="{9D8B030D-6E8A-4147-A177-3AD203B41FA5}">
                      <a16:colId xmlns:a16="http://schemas.microsoft.com/office/drawing/2014/main" val="20023"/>
                    </a:ext>
                  </a:extLst>
                </a:gridCol>
              </a:tblGrid>
              <a:tr h="195974">
                <a:tc>
                  <a:txBody>
                    <a:bodyPr/>
                    <a:lstStyle/>
                    <a:p>
                      <a:pPr marL="0" algn="ctr" defTabSz="914400" rtl="0" eaLnBrk="1" latinLnBrk="0" hangingPunct="1"/>
                      <a:r>
                        <a:rPr lang="en-US" altLang="zh-CN" sz="1200" b="1" kern="1200" dirty="0">
                          <a:solidFill>
                            <a:schemeClr val="tx1"/>
                          </a:solidFill>
                          <a:latin typeface="微软雅黑" pitchFamily="34" charset="-122"/>
                          <a:ea typeface="微软雅黑" pitchFamily="34" charset="-122"/>
                          <a:cs typeface="+mn-cs"/>
                        </a:rPr>
                        <a:t>0</a:t>
                      </a:r>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617010803"/>
              </p:ext>
            </p:extLst>
          </p:nvPr>
        </p:nvGraphicFramePr>
        <p:xfrm>
          <a:off x="1584529" y="2644315"/>
          <a:ext cx="5549904" cy="274320"/>
        </p:xfrm>
        <a:graphic>
          <a:graphicData uri="http://schemas.openxmlformats.org/drawingml/2006/table">
            <a:tbl>
              <a:tblPr firstRow="1" bandRow="1">
                <a:tableStyleId>{5C22544A-7EE6-4342-B048-85BDC9FD1C3A}</a:tableStyleId>
              </a:tblPr>
              <a:tblGrid>
                <a:gridCol w="1387476">
                  <a:extLst>
                    <a:ext uri="{9D8B030D-6E8A-4147-A177-3AD203B41FA5}">
                      <a16:colId xmlns:a16="http://schemas.microsoft.com/office/drawing/2014/main" val="20000"/>
                    </a:ext>
                  </a:extLst>
                </a:gridCol>
                <a:gridCol w="1387476">
                  <a:extLst>
                    <a:ext uri="{9D8B030D-6E8A-4147-A177-3AD203B41FA5}">
                      <a16:colId xmlns:a16="http://schemas.microsoft.com/office/drawing/2014/main" val="20001"/>
                    </a:ext>
                  </a:extLst>
                </a:gridCol>
                <a:gridCol w="1387476">
                  <a:extLst>
                    <a:ext uri="{9D8B030D-6E8A-4147-A177-3AD203B41FA5}">
                      <a16:colId xmlns:a16="http://schemas.microsoft.com/office/drawing/2014/main" val="20002"/>
                    </a:ext>
                  </a:extLst>
                </a:gridCol>
                <a:gridCol w="1387476">
                  <a:extLst>
                    <a:ext uri="{9D8B030D-6E8A-4147-A177-3AD203B41FA5}">
                      <a16:colId xmlns:a16="http://schemas.microsoft.com/office/drawing/2014/main" val="20003"/>
                    </a:ext>
                  </a:extLst>
                </a:gridCol>
              </a:tblGrid>
              <a:tr h="195974">
                <a:tc>
                  <a:txBody>
                    <a:bodyPr/>
                    <a:lstStyle/>
                    <a:p>
                      <a:pPr marL="0" algn="ctr" defTabSz="914400" rtl="0" eaLnBrk="1" latinLnBrk="0" hangingPunct="1"/>
                      <a:r>
                        <a:rPr lang="en-US" altLang="zh-CN" sz="1200" b="1" kern="1200" dirty="0">
                          <a:solidFill>
                            <a:schemeClr val="tx1"/>
                          </a:solidFill>
                          <a:latin typeface="微软雅黑" pitchFamily="34" charset="-122"/>
                          <a:ea typeface="微软雅黑" pitchFamily="34" charset="-122"/>
                          <a:cs typeface="+mn-cs"/>
                        </a:rPr>
                        <a:t>S</a:t>
                      </a:r>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bg1"/>
                          </a:solidFill>
                          <a:latin typeface="微软雅黑" pitchFamily="34" charset="-122"/>
                          <a:ea typeface="微软雅黑" pitchFamily="34" charset="-122"/>
                        </a:rPr>
                        <a:t>T</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tx1"/>
                          </a:solidFill>
                          <a:latin typeface="微软雅黑" pitchFamily="34" charset="-122"/>
                          <a:ea typeface="微软雅黑" pitchFamily="34" charset="-122"/>
                        </a:rPr>
                        <a:t>F</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bg1"/>
                          </a:solidFill>
                          <a:latin typeface="微软雅黑" pitchFamily="34" charset="-122"/>
                          <a:ea typeface="微软雅黑" pitchFamily="34" charset="-122"/>
                        </a:rPr>
                        <a:t>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3264482757"/>
              </p:ext>
            </p:extLst>
          </p:nvPr>
        </p:nvGraphicFramePr>
        <p:xfrm>
          <a:off x="1584529" y="3096260"/>
          <a:ext cx="6981408" cy="274320"/>
        </p:xfrm>
        <a:graphic>
          <a:graphicData uri="http://schemas.openxmlformats.org/drawingml/2006/table">
            <a:tbl>
              <a:tblPr firstRow="1" bandRow="1">
                <a:tableStyleId>{5C22544A-7EE6-4342-B048-85BDC9FD1C3A}</a:tableStyleId>
              </a:tblPr>
              <a:tblGrid>
                <a:gridCol w="218169">
                  <a:extLst>
                    <a:ext uri="{9D8B030D-6E8A-4147-A177-3AD203B41FA5}">
                      <a16:colId xmlns:a16="http://schemas.microsoft.com/office/drawing/2014/main" val="20000"/>
                    </a:ext>
                  </a:extLst>
                </a:gridCol>
                <a:gridCol w="218169">
                  <a:extLst>
                    <a:ext uri="{9D8B030D-6E8A-4147-A177-3AD203B41FA5}">
                      <a16:colId xmlns:a16="http://schemas.microsoft.com/office/drawing/2014/main" val="20001"/>
                    </a:ext>
                  </a:extLst>
                </a:gridCol>
                <a:gridCol w="218169">
                  <a:extLst>
                    <a:ext uri="{9D8B030D-6E8A-4147-A177-3AD203B41FA5}">
                      <a16:colId xmlns:a16="http://schemas.microsoft.com/office/drawing/2014/main" val="20002"/>
                    </a:ext>
                  </a:extLst>
                </a:gridCol>
                <a:gridCol w="218169">
                  <a:extLst>
                    <a:ext uri="{9D8B030D-6E8A-4147-A177-3AD203B41FA5}">
                      <a16:colId xmlns:a16="http://schemas.microsoft.com/office/drawing/2014/main" val="20003"/>
                    </a:ext>
                  </a:extLst>
                </a:gridCol>
                <a:gridCol w="218169">
                  <a:extLst>
                    <a:ext uri="{9D8B030D-6E8A-4147-A177-3AD203B41FA5}">
                      <a16:colId xmlns:a16="http://schemas.microsoft.com/office/drawing/2014/main" val="20004"/>
                    </a:ext>
                  </a:extLst>
                </a:gridCol>
                <a:gridCol w="218169">
                  <a:extLst>
                    <a:ext uri="{9D8B030D-6E8A-4147-A177-3AD203B41FA5}">
                      <a16:colId xmlns:a16="http://schemas.microsoft.com/office/drawing/2014/main" val="20005"/>
                    </a:ext>
                  </a:extLst>
                </a:gridCol>
                <a:gridCol w="218169">
                  <a:extLst>
                    <a:ext uri="{9D8B030D-6E8A-4147-A177-3AD203B41FA5}">
                      <a16:colId xmlns:a16="http://schemas.microsoft.com/office/drawing/2014/main" val="20006"/>
                    </a:ext>
                  </a:extLst>
                </a:gridCol>
                <a:gridCol w="218169">
                  <a:extLst>
                    <a:ext uri="{9D8B030D-6E8A-4147-A177-3AD203B41FA5}">
                      <a16:colId xmlns:a16="http://schemas.microsoft.com/office/drawing/2014/main" val="20007"/>
                    </a:ext>
                  </a:extLst>
                </a:gridCol>
                <a:gridCol w="218169">
                  <a:extLst>
                    <a:ext uri="{9D8B030D-6E8A-4147-A177-3AD203B41FA5}">
                      <a16:colId xmlns:a16="http://schemas.microsoft.com/office/drawing/2014/main" val="20008"/>
                    </a:ext>
                  </a:extLst>
                </a:gridCol>
                <a:gridCol w="218169">
                  <a:extLst>
                    <a:ext uri="{9D8B030D-6E8A-4147-A177-3AD203B41FA5}">
                      <a16:colId xmlns:a16="http://schemas.microsoft.com/office/drawing/2014/main" val="20009"/>
                    </a:ext>
                  </a:extLst>
                </a:gridCol>
                <a:gridCol w="218169">
                  <a:extLst>
                    <a:ext uri="{9D8B030D-6E8A-4147-A177-3AD203B41FA5}">
                      <a16:colId xmlns:a16="http://schemas.microsoft.com/office/drawing/2014/main" val="20010"/>
                    </a:ext>
                  </a:extLst>
                </a:gridCol>
                <a:gridCol w="218169">
                  <a:extLst>
                    <a:ext uri="{9D8B030D-6E8A-4147-A177-3AD203B41FA5}">
                      <a16:colId xmlns:a16="http://schemas.microsoft.com/office/drawing/2014/main" val="20011"/>
                    </a:ext>
                  </a:extLst>
                </a:gridCol>
                <a:gridCol w="218169">
                  <a:extLst>
                    <a:ext uri="{9D8B030D-6E8A-4147-A177-3AD203B41FA5}">
                      <a16:colId xmlns:a16="http://schemas.microsoft.com/office/drawing/2014/main" val="20012"/>
                    </a:ext>
                  </a:extLst>
                </a:gridCol>
                <a:gridCol w="218169">
                  <a:extLst>
                    <a:ext uri="{9D8B030D-6E8A-4147-A177-3AD203B41FA5}">
                      <a16:colId xmlns:a16="http://schemas.microsoft.com/office/drawing/2014/main" val="20013"/>
                    </a:ext>
                  </a:extLst>
                </a:gridCol>
                <a:gridCol w="218169">
                  <a:extLst>
                    <a:ext uri="{9D8B030D-6E8A-4147-A177-3AD203B41FA5}">
                      <a16:colId xmlns:a16="http://schemas.microsoft.com/office/drawing/2014/main" val="20014"/>
                    </a:ext>
                  </a:extLst>
                </a:gridCol>
                <a:gridCol w="218169">
                  <a:extLst>
                    <a:ext uri="{9D8B030D-6E8A-4147-A177-3AD203B41FA5}">
                      <a16:colId xmlns:a16="http://schemas.microsoft.com/office/drawing/2014/main" val="20015"/>
                    </a:ext>
                  </a:extLst>
                </a:gridCol>
                <a:gridCol w="218169">
                  <a:extLst>
                    <a:ext uri="{9D8B030D-6E8A-4147-A177-3AD203B41FA5}">
                      <a16:colId xmlns:a16="http://schemas.microsoft.com/office/drawing/2014/main" val="20016"/>
                    </a:ext>
                  </a:extLst>
                </a:gridCol>
                <a:gridCol w="218169">
                  <a:extLst>
                    <a:ext uri="{9D8B030D-6E8A-4147-A177-3AD203B41FA5}">
                      <a16:colId xmlns:a16="http://schemas.microsoft.com/office/drawing/2014/main" val="20017"/>
                    </a:ext>
                  </a:extLst>
                </a:gridCol>
                <a:gridCol w="218169">
                  <a:extLst>
                    <a:ext uri="{9D8B030D-6E8A-4147-A177-3AD203B41FA5}">
                      <a16:colId xmlns:a16="http://schemas.microsoft.com/office/drawing/2014/main" val="20018"/>
                    </a:ext>
                  </a:extLst>
                </a:gridCol>
                <a:gridCol w="218169">
                  <a:extLst>
                    <a:ext uri="{9D8B030D-6E8A-4147-A177-3AD203B41FA5}">
                      <a16:colId xmlns:a16="http://schemas.microsoft.com/office/drawing/2014/main" val="20019"/>
                    </a:ext>
                  </a:extLst>
                </a:gridCol>
                <a:gridCol w="218169">
                  <a:extLst>
                    <a:ext uri="{9D8B030D-6E8A-4147-A177-3AD203B41FA5}">
                      <a16:colId xmlns:a16="http://schemas.microsoft.com/office/drawing/2014/main" val="20020"/>
                    </a:ext>
                  </a:extLst>
                </a:gridCol>
                <a:gridCol w="218169">
                  <a:extLst>
                    <a:ext uri="{9D8B030D-6E8A-4147-A177-3AD203B41FA5}">
                      <a16:colId xmlns:a16="http://schemas.microsoft.com/office/drawing/2014/main" val="20021"/>
                    </a:ext>
                  </a:extLst>
                </a:gridCol>
                <a:gridCol w="218169">
                  <a:extLst>
                    <a:ext uri="{9D8B030D-6E8A-4147-A177-3AD203B41FA5}">
                      <a16:colId xmlns:a16="http://schemas.microsoft.com/office/drawing/2014/main" val="20022"/>
                    </a:ext>
                  </a:extLst>
                </a:gridCol>
                <a:gridCol w="218169">
                  <a:extLst>
                    <a:ext uri="{9D8B030D-6E8A-4147-A177-3AD203B41FA5}">
                      <a16:colId xmlns:a16="http://schemas.microsoft.com/office/drawing/2014/main" val="20023"/>
                    </a:ext>
                  </a:extLst>
                </a:gridCol>
                <a:gridCol w="218169">
                  <a:extLst>
                    <a:ext uri="{9D8B030D-6E8A-4147-A177-3AD203B41FA5}">
                      <a16:colId xmlns:a16="http://schemas.microsoft.com/office/drawing/2014/main" val="20024"/>
                    </a:ext>
                  </a:extLst>
                </a:gridCol>
                <a:gridCol w="218169">
                  <a:extLst>
                    <a:ext uri="{9D8B030D-6E8A-4147-A177-3AD203B41FA5}">
                      <a16:colId xmlns:a16="http://schemas.microsoft.com/office/drawing/2014/main" val="20025"/>
                    </a:ext>
                  </a:extLst>
                </a:gridCol>
                <a:gridCol w="218169">
                  <a:extLst>
                    <a:ext uri="{9D8B030D-6E8A-4147-A177-3AD203B41FA5}">
                      <a16:colId xmlns:a16="http://schemas.microsoft.com/office/drawing/2014/main" val="20026"/>
                    </a:ext>
                  </a:extLst>
                </a:gridCol>
                <a:gridCol w="218169">
                  <a:extLst>
                    <a:ext uri="{9D8B030D-6E8A-4147-A177-3AD203B41FA5}">
                      <a16:colId xmlns:a16="http://schemas.microsoft.com/office/drawing/2014/main" val="20027"/>
                    </a:ext>
                  </a:extLst>
                </a:gridCol>
                <a:gridCol w="218169">
                  <a:extLst>
                    <a:ext uri="{9D8B030D-6E8A-4147-A177-3AD203B41FA5}">
                      <a16:colId xmlns:a16="http://schemas.microsoft.com/office/drawing/2014/main" val="20028"/>
                    </a:ext>
                  </a:extLst>
                </a:gridCol>
                <a:gridCol w="218169">
                  <a:extLst>
                    <a:ext uri="{9D8B030D-6E8A-4147-A177-3AD203B41FA5}">
                      <a16:colId xmlns:a16="http://schemas.microsoft.com/office/drawing/2014/main" val="20029"/>
                    </a:ext>
                  </a:extLst>
                </a:gridCol>
                <a:gridCol w="218169">
                  <a:extLst>
                    <a:ext uri="{9D8B030D-6E8A-4147-A177-3AD203B41FA5}">
                      <a16:colId xmlns:a16="http://schemas.microsoft.com/office/drawing/2014/main" val="20030"/>
                    </a:ext>
                  </a:extLst>
                </a:gridCol>
                <a:gridCol w="218169">
                  <a:extLst>
                    <a:ext uri="{9D8B030D-6E8A-4147-A177-3AD203B41FA5}">
                      <a16:colId xmlns:a16="http://schemas.microsoft.com/office/drawing/2014/main" val="20031"/>
                    </a:ext>
                  </a:extLst>
                </a:gridCol>
              </a:tblGrid>
              <a:tr h="195974">
                <a:tc>
                  <a:txBody>
                    <a:bodyPr/>
                    <a:lstStyle/>
                    <a:p>
                      <a:pPr marL="0" algn="ctr" defTabSz="914400" rtl="0" eaLnBrk="1" latinLnBrk="0" hangingPunct="1"/>
                      <a:r>
                        <a:rPr lang="en-US" altLang="zh-CN" sz="1200" b="1" kern="1200" dirty="0">
                          <a:solidFill>
                            <a:schemeClr val="tx1"/>
                          </a:solidFill>
                          <a:latin typeface="微软雅黑" pitchFamily="34" charset="-122"/>
                          <a:ea typeface="微软雅黑" pitchFamily="34" charset="-122"/>
                          <a:cs typeface="+mn-cs"/>
                        </a:rPr>
                        <a:t>0</a:t>
                      </a:r>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bl>
          </a:graphicData>
        </a:graphic>
      </p:graphicFrame>
      <p:sp>
        <p:nvSpPr>
          <p:cNvPr id="29" name="矩形 28"/>
          <p:cNvSpPr/>
          <p:nvPr/>
        </p:nvSpPr>
        <p:spPr>
          <a:xfrm>
            <a:off x="647931" y="2232142"/>
            <a:ext cx="974947" cy="276999"/>
          </a:xfrm>
          <a:prstGeom prst="rect">
            <a:avLst/>
          </a:prstGeom>
        </p:spPr>
        <p:txBody>
          <a:bodyPr wrap="none">
            <a:spAutoFit/>
          </a:bodyPr>
          <a:lstStyle/>
          <a:p>
            <a:pPr algn="r"/>
            <a:r>
              <a:rPr lang="en-US" altLang="zh-CN" sz="1200" b="1" dirty="0">
                <a:solidFill>
                  <a:srgbClr val="020202"/>
                </a:solidFill>
                <a:latin typeface="微软雅黑" pitchFamily="34" charset="-122"/>
                <a:ea typeface="微软雅黑" pitchFamily="34" charset="-122"/>
              </a:rPr>
              <a:t>4 </a:t>
            </a:r>
            <a:r>
              <a:rPr lang="zh-CN" altLang="en-US" sz="1200" b="1" dirty="0">
                <a:solidFill>
                  <a:srgbClr val="020202"/>
                </a:solidFill>
                <a:latin typeface="微软雅黑" pitchFamily="34" charset="-122"/>
                <a:ea typeface="微软雅黑" pitchFamily="34" charset="-122"/>
              </a:rPr>
              <a:t>个 </a:t>
            </a:r>
            <a:r>
              <a:rPr lang="en-US" altLang="zh-CN" sz="1200" b="1" dirty="0">
                <a:solidFill>
                  <a:srgbClr val="020202"/>
                </a:solidFill>
                <a:latin typeface="微软雅黑" pitchFamily="34" charset="-122"/>
                <a:ea typeface="微软雅黑" pitchFamily="34" charset="-122"/>
              </a:rPr>
              <a:t>6 </a:t>
            </a:r>
            <a:r>
              <a:rPr lang="zh-CN" altLang="en-US" sz="1200" b="1" dirty="0">
                <a:solidFill>
                  <a:srgbClr val="020202"/>
                </a:solidFill>
                <a:latin typeface="微软雅黑" pitchFamily="34" charset="-122"/>
                <a:ea typeface="微软雅黑" pitchFamily="34" charset="-122"/>
              </a:rPr>
              <a:t>位组</a:t>
            </a:r>
          </a:p>
        </p:txBody>
      </p:sp>
      <p:sp>
        <p:nvSpPr>
          <p:cNvPr id="30" name="矩形 29"/>
          <p:cNvSpPr/>
          <p:nvPr/>
        </p:nvSpPr>
        <p:spPr>
          <a:xfrm>
            <a:off x="535721" y="2655355"/>
            <a:ext cx="1087157" cy="276999"/>
          </a:xfrm>
          <a:prstGeom prst="rect">
            <a:avLst/>
          </a:prstGeom>
        </p:spPr>
        <p:txBody>
          <a:bodyPr wrap="none">
            <a:spAutoFit/>
          </a:bodyPr>
          <a:lstStyle/>
          <a:p>
            <a:pPr algn="r"/>
            <a:r>
              <a:rPr lang="en-US" altLang="zh-CN" sz="1200" b="1" dirty="0">
                <a:solidFill>
                  <a:srgbClr val="020202"/>
                </a:solidFill>
                <a:latin typeface="微软雅黑" pitchFamily="34" charset="-122"/>
                <a:ea typeface="微软雅黑" pitchFamily="34" charset="-122"/>
              </a:rPr>
              <a:t>Base64 </a:t>
            </a:r>
            <a:r>
              <a:rPr lang="zh-CN" altLang="en-US" sz="1200" b="1" dirty="0">
                <a:solidFill>
                  <a:srgbClr val="020202"/>
                </a:solidFill>
                <a:latin typeface="微软雅黑" pitchFamily="34" charset="-122"/>
                <a:ea typeface="微软雅黑" pitchFamily="34" charset="-122"/>
              </a:rPr>
              <a:t>编码</a:t>
            </a:r>
          </a:p>
        </p:txBody>
      </p:sp>
      <p:sp>
        <p:nvSpPr>
          <p:cNvPr id="31" name="矩形 30"/>
          <p:cNvSpPr/>
          <p:nvPr/>
        </p:nvSpPr>
        <p:spPr>
          <a:xfrm>
            <a:off x="668771" y="3086280"/>
            <a:ext cx="954107" cy="276999"/>
          </a:xfrm>
          <a:prstGeom prst="rect">
            <a:avLst/>
          </a:prstGeom>
        </p:spPr>
        <p:txBody>
          <a:bodyPr wrap="none">
            <a:spAutoFit/>
          </a:bodyPr>
          <a:lstStyle/>
          <a:p>
            <a:pPr algn="r"/>
            <a:r>
              <a:rPr lang="en-US" altLang="zh-CN" sz="1200" b="1" dirty="0">
                <a:solidFill>
                  <a:srgbClr val="020202"/>
                </a:solidFill>
                <a:latin typeface="微软雅黑" pitchFamily="34" charset="-122"/>
                <a:ea typeface="微软雅黑" pitchFamily="34" charset="-122"/>
              </a:rPr>
              <a:t>ASCII </a:t>
            </a:r>
            <a:r>
              <a:rPr lang="zh-CN" altLang="en-US" sz="1200" b="1" dirty="0">
                <a:solidFill>
                  <a:srgbClr val="020202"/>
                </a:solidFill>
                <a:latin typeface="微软雅黑" pitchFamily="34" charset="-122"/>
                <a:ea typeface="微软雅黑" pitchFamily="34" charset="-122"/>
              </a:rPr>
              <a:t>编码</a:t>
            </a:r>
          </a:p>
        </p:txBody>
      </p:sp>
    </p:spTree>
    <p:extLst>
      <p:ext uri="{BB962C8B-B14F-4D97-AF65-F5344CB8AC3E}">
        <p14:creationId xmlns:p14="http://schemas.microsoft.com/office/powerpoint/2010/main" val="590359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41434" y="1463919"/>
            <a:ext cx="8303173" cy="25300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101144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960064"/>
            <a:ext cx="507236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Base64 </a:t>
            </a:r>
            <a:r>
              <a:rPr lang="zh-CN" altLang="en-US" sz="2000" b="1" dirty="0">
                <a:latin typeface="微软雅黑" pitchFamily="34" charset="-122"/>
                <a:ea typeface="微软雅黑" pitchFamily="34" charset="-122"/>
              </a:rPr>
              <a:t>编码</a:t>
            </a:r>
          </a:p>
        </p:txBody>
      </p:sp>
      <p:sp>
        <p:nvSpPr>
          <p:cNvPr id="22" name="矩形 21"/>
          <p:cNvSpPr/>
          <p:nvPr/>
        </p:nvSpPr>
        <p:spPr>
          <a:xfrm>
            <a:off x="822659" y="1811727"/>
            <a:ext cx="800219" cy="276999"/>
          </a:xfrm>
          <a:prstGeom prst="rect">
            <a:avLst/>
          </a:prstGeom>
        </p:spPr>
        <p:txBody>
          <a:bodyPr wrap="none">
            <a:spAutoFit/>
          </a:bodyPr>
          <a:lstStyle/>
          <a:p>
            <a:pPr algn="r"/>
            <a:r>
              <a:rPr lang="zh-CN" altLang="en-US" sz="1200" b="1" dirty="0">
                <a:solidFill>
                  <a:srgbClr val="020202"/>
                </a:solidFill>
                <a:latin typeface="微软雅黑" pitchFamily="34" charset="-122"/>
                <a:ea typeface="微软雅黑" pitchFamily="34" charset="-122"/>
              </a:rPr>
              <a:t>原始字节</a:t>
            </a:r>
          </a:p>
        </p:txBody>
      </p:sp>
      <p:graphicFrame>
        <p:nvGraphicFramePr>
          <p:cNvPr id="3" name="表格 2"/>
          <p:cNvGraphicFramePr>
            <a:graphicFrameLocks noGrp="1"/>
          </p:cNvGraphicFramePr>
          <p:nvPr>
            <p:extLst>
              <p:ext uri="{D42A27DB-BD31-4B8C-83A1-F6EECF244321}">
                <p14:modId xmlns:p14="http://schemas.microsoft.com/office/powerpoint/2010/main" val="2618664394"/>
              </p:ext>
            </p:extLst>
          </p:nvPr>
        </p:nvGraphicFramePr>
        <p:xfrm>
          <a:off x="1584529" y="1822013"/>
          <a:ext cx="5549904" cy="274320"/>
        </p:xfrm>
        <a:graphic>
          <a:graphicData uri="http://schemas.openxmlformats.org/drawingml/2006/table">
            <a:tbl>
              <a:tblPr firstRow="1" bandRow="1">
                <a:tableStyleId>{5C22544A-7EE6-4342-B048-85BDC9FD1C3A}</a:tableStyleId>
              </a:tblPr>
              <a:tblGrid>
                <a:gridCol w="231246">
                  <a:extLst>
                    <a:ext uri="{9D8B030D-6E8A-4147-A177-3AD203B41FA5}">
                      <a16:colId xmlns:a16="http://schemas.microsoft.com/office/drawing/2014/main" val="20000"/>
                    </a:ext>
                  </a:extLst>
                </a:gridCol>
                <a:gridCol w="231246">
                  <a:extLst>
                    <a:ext uri="{9D8B030D-6E8A-4147-A177-3AD203B41FA5}">
                      <a16:colId xmlns:a16="http://schemas.microsoft.com/office/drawing/2014/main" val="20001"/>
                    </a:ext>
                  </a:extLst>
                </a:gridCol>
                <a:gridCol w="231246">
                  <a:extLst>
                    <a:ext uri="{9D8B030D-6E8A-4147-A177-3AD203B41FA5}">
                      <a16:colId xmlns:a16="http://schemas.microsoft.com/office/drawing/2014/main" val="20002"/>
                    </a:ext>
                  </a:extLst>
                </a:gridCol>
                <a:gridCol w="231246">
                  <a:extLst>
                    <a:ext uri="{9D8B030D-6E8A-4147-A177-3AD203B41FA5}">
                      <a16:colId xmlns:a16="http://schemas.microsoft.com/office/drawing/2014/main" val="20003"/>
                    </a:ext>
                  </a:extLst>
                </a:gridCol>
                <a:gridCol w="231246">
                  <a:extLst>
                    <a:ext uri="{9D8B030D-6E8A-4147-A177-3AD203B41FA5}">
                      <a16:colId xmlns:a16="http://schemas.microsoft.com/office/drawing/2014/main" val="20004"/>
                    </a:ext>
                  </a:extLst>
                </a:gridCol>
                <a:gridCol w="231246">
                  <a:extLst>
                    <a:ext uri="{9D8B030D-6E8A-4147-A177-3AD203B41FA5}">
                      <a16:colId xmlns:a16="http://schemas.microsoft.com/office/drawing/2014/main" val="20005"/>
                    </a:ext>
                  </a:extLst>
                </a:gridCol>
                <a:gridCol w="231246">
                  <a:extLst>
                    <a:ext uri="{9D8B030D-6E8A-4147-A177-3AD203B41FA5}">
                      <a16:colId xmlns:a16="http://schemas.microsoft.com/office/drawing/2014/main" val="20006"/>
                    </a:ext>
                  </a:extLst>
                </a:gridCol>
                <a:gridCol w="231246">
                  <a:extLst>
                    <a:ext uri="{9D8B030D-6E8A-4147-A177-3AD203B41FA5}">
                      <a16:colId xmlns:a16="http://schemas.microsoft.com/office/drawing/2014/main" val="20007"/>
                    </a:ext>
                  </a:extLst>
                </a:gridCol>
                <a:gridCol w="231246">
                  <a:extLst>
                    <a:ext uri="{9D8B030D-6E8A-4147-A177-3AD203B41FA5}">
                      <a16:colId xmlns:a16="http://schemas.microsoft.com/office/drawing/2014/main" val="20008"/>
                    </a:ext>
                  </a:extLst>
                </a:gridCol>
                <a:gridCol w="231246">
                  <a:extLst>
                    <a:ext uri="{9D8B030D-6E8A-4147-A177-3AD203B41FA5}">
                      <a16:colId xmlns:a16="http://schemas.microsoft.com/office/drawing/2014/main" val="20009"/>
                    </a:ext>
                  </a:extLst>
                </a:gridCol>
                <a:gridCol w="231246">
                  <a:extLst>
                    <a:ext uri="{9D8B030D-6E8A-4147-A177-3AD203B41FA5}">
                      <a16:colId xmlns:a16="http://schemas.microsoft.com/office/drawing/2014/main" val="20010"/>
                    </a:ext>
                  </a:extLst>
                </a:gridCol>
                <a:gridCol w="231246">
                  <a:extLst>
                    <a:ext uri="{9D8B030D-6E8A-4147-A177-3AD203B41FA5}">
                      <a16:colId xmlns:a16="http://schemas.microsoft.com/office/drawing/2014/main" val="20011"/>
                    </a:ext>
                  </a:extLst>
                </a:gridCol>
                <a:gridCol w="231246">
                  <a:extLst>
                    <a:ext uri="{9D8B030D-6E8A-4147-A177-3AD203B41FA5}">
                      <a16:colId xmlns:a16="http://schemas.microsoft.com/office/drawing/2014/main" val="20012"/>
                    </a:ext>
                  </a:extLst>
                </a:gridCol>
                <a:gridCol w="231246">
                  <a:extLst>
                    <a:ext uri="{9D8B030D-6E8A-4147-A177-3AD203B41FA5}">
                      <a16:colId xmlns:a16="http://schemas.microsoft.com/office/drawing/2014/main" val="20013"/>
                    </a:ext>
                  </a:extLst>
                </a:gridCol>
                <a:gridCol w="231246">
                  <a:extLst>
                    <a:ext uri="{9D8B030D-6E8A-4147-A177-3AD203B41FA5}">
                      <a16:colId xmlns:a16="http://schemas.microsoft.com/office/drawing/2014/main" val="20014"/>
                    </a:ext>
                  </a:extLst>
                </a:gridCol>
                <a:gridCol w="231246">
                  <a:extLst>
                    <a:ext uri="{9D8B030D-6E8A-4147-A177-3AD203B41FA5}">
                      <a16:colId xmlns:a16="http://schemas.microsoft.com/office/drawing/2014/main" val="20015"/>
                    </a:ext>
                  </a:extLst>
                </a:gridCol>
                <a:gridCol w="231246">
                  <a:extLst>
                    <a:ext uri="{9D8B030D-6E8A-4147-A177-3AD203B41FA5}">
                      <a16:colId xmlns:a16="http://schemas.microsoft.com/office/drawing/2014/main" val="20016"/>
                    </a:ext>
                  </a:extLst>
                </a:gridCol>
                <a:gridCol w="231246">
                  <a:extLst>
                    <a:ext uri="{9D8B030D-6E8A-4147-A177-3AD203B41FA5}">
                      <a16:colId xmlns:a16="http://schemas.microsoft.com/office/drawing/2014/main" val="20017"/>
                    </a:ext>
                  </a:extLst>
                </a:gridCol>
                <a:gridCol w="231246">
                  <a:extLst>
                    <a:ext uri="{9D8B030D-6E8A-4147-A177-3AD203B41FA5}">
                      <a16:colId xmlns:a16="http://schemas.microsoft.com/office/drawing/2014/main" val="20018"/>
                    </a:ext>
                  </a:extLst>
                </a:gridCol>
                <a:gridCol w="231246">
                  <a:extLst>
                    <a:ext uri="{9D8B030D-6E8A-4147-A177-3AD203B41FA5}">
                      <a16:colId xmlns:a16="http://schemas.microsoft.com/office/drawing/2014/main" val="20019"/>
                    </a:ext>
                  </a:extLst>
                </a:gridCol>
                <a:gridCol w="231246">
                  <a:extLst>
                    <a:ext uri="{9D8B030D-6E8A-4147-A177-3AD203B41FA5}">
                      <a16:colId xmlns:a16="http://schemas.microsoft.com/office/drawing/2014/main" val="20020"/>
                    </a:ext>
                  </a:extLst>
                </a:gridCol>
                <a:gridCol w="231246">
                  <a:extLst>
                    <a:ext uri="{9D8B030D-6E8A-4147-A177-3AD203B41FA5}">
                      <a16:colId xmlns:a16="http://schemas.microsoft.com/office/drawing/2014/main" val="20021"/>
                    </a:ext>
                  </a:extLst>
                </a:gridCol>
                <a:gridCol w="231246">
                  <a:extLst>
                    <a:ext uri="{9D8B030D-6E8A-4147-A177-3AD203B41FA5}">
                      <a16:colId xmlns:a16="http://schemas.microsoft.com/office/drawing/2014/main" val="20022"/>
                    </a:ext>
                  </a:extLst>
                </a:gridCol>
                <a:gridCol w="231246">
                  <a:extLst>
                    <a:ext uri="{9D8B030D-6E8A-4147-A177-3AD203B41FA5}">
                      <a16:colId xmlns:a16="http://schemas.microsoft.com/office/drawing/2014/main" val="20023"/>
                    </a:ext>
                  </a:extLst>
                </a:gridCol>
              </a:tblGrid>
              <a:tr h="195974">
                <a:tc>
                  <a:txBody>
                    <a:bodyPr/>
                    <a:lstStyle/>
                    <a:p>
                      <a:pPr marL="0" algn="ctr" defTabSz="914400" rtl="0" eaLnBrk="1" latinLnBrk="0" hangingPunct="1"/>
                      <a:r>
                        <a:rPr lang="en-US" altLang="zh-CN" sz="1200" b="1" kern="1200" dirty="0">
                          <a:solidFill>
                            <a:schemeClr val="tx1"/>
                          </a:solidFill>
                          <a:latin typeface="微软雅黑" pitchFamily="34" charset="-122"/>
                          <a:ea typeface="微软雅黑" pitchFamily="34" charset="-122"/>
                          <a:cs typeface="+mn-cs"/>
                        </a:rPr>
                        <a:t>0</a:t>
                      </a:r>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2763962565"/>
              </p:ext>
            </p:extLst>
          </p:nvPr>
        </p:nvGraphicFramePr>
        <p:xfrm>
          <a:off x="1584529" y="2221402"/>
          <a:ext cx="5549904" cy="274320"/>
        </p:xfrm>
        <a:graphic>
          <a:graphicData uri="http://schemas.openxmlformats.org/drawingml/2006/table">
            <a:tbl>
              <a:tblPr firstRow="1" bandRow="1">
                <a:tableStyleId>{5C22544A-7EE6-4342-B048-85BDC9FD1C3A}</a:tableStyleId>
              </a:tblPr>
              <a:tblGrid>
                <a:gridCol w="231246">
                  <a:extLst>
                    <a:ext uri="{9D8B030D-6E8A-4147-A177-3AD203B41FA5}">
                      <a16:colId xmlns:a16="http://schemas.microsoft.com/office/drawing/2014/main" val="20000"/>
                    </a:ext>
                  </a:extLst>
                </a:gridCol>
                <a:gridCol w="231246">
                  <a:extLst>
                    <a:ext uri="{9D8B030D-6E8A-4147-A177-3AD203B41FA5}">
                      <a16:colId xmlns:a16="http://schemas.microsoft.com/office/drawing/2014/main" val="20001"/>
                    </a:ext>
                  </a:extLst>
                </a:gridCol>
                <a:gridCol w="231246">
                  <a:extLst>
                    <a:ext uri="{9D8B030D-6E8A-4147-A177-3AD203B41FA5}">
                      <a16:colId xmlns:a16="http://schemas.microsoft.com/office/drawing/2014/main" val="20002"/>
                    </a:ext>
                  </a:extLst>
                </a:gridCol>
                <a:gridCol w="231246">
                  <a:extLst>
                    <a:ext uri="{9D8B030D-6E8A-4147-A177-3AD203B41FA5}">
                      <a16:colId xmlns:a16="http://schemas.microsoft.com/office/drawing/2014/main" val="20003"/>
                    </a:ext>
                  </a:extLst>
                </a:gridCol>
                <a:gridCol w="231246">
                  <a:extLst>
                    <a:ext uri="{9D8B030D-6E8A-4147-A177-3AD203B41FA5}">
                      <a16:colId xmlns:a16="http://schemas.microsoft.com/office/drawing/2014/main" val="20004"/>
                    </a:ext>
                  </a:extLst>
                </a:gridCol>
                <a:gridCol w="231246">
                  <a:extLst>
                    <a:ext uri="{9D8B030D-6E8A-4147-A177-3AD203B41FA5}">
                      <a16:colId xmlns:a16="http://schemas.microsoft.com/office/drawing/2014/main" val="20005"/>
                    </a:ext>
                  </a:extLst>
                </a:gridCol>
                <a:gridCol w="231246">
                  <a:extLst>
                    <a:ext uri="{9D8B030D-6E8A-4147-A177-3AD203B41FA5}">
                      <a16:colId xmlns:a16="http://schemas.microsoft.com/office/drawing/2014/main" val="20006"/>
                    </a:ext>
                  </a:extLst>
                </a:gridCol>
                <a:gridCol w="231246">
                  <a:extLst>
                    <a:ext uri="{9D8B030D-6E8A-4147-A177-3AD203B41FA5}">
                      <a16:colId xmlns:a16="http://schemas.microsoft.com/office/drawing/2014/main" val="20007"/>
                    </a:ext>
                  </a:extLst>
                </a:gridCol>
                <a:gridCol w="231246">
                  <a:extLst>
                    <a:ext uri="{9D8B030D-6E8A-4147-A177-3AD203B41FA5}">
                      <a16:colId xmlns:a16="http://schemas.microsoft.com/office/drawing/2014/main" val="20008"/>
                    </a:ext>
                  </a:extLst>
                </a:gridCol>
                <a:gridCol w="231246">
                  <a:extLst>
                    <a:ext uri="{9D8B030D-6E8A-4147-A177-3AD203B41FA5}">
                      <a16:colId xmlns:a16="http://schemas.microsoft.com/office/drawing/2014/main" val="20009"/>
                    </a:ext>
                  </a:extLst>
                </a:gridCol>
                <a:gridCol w="231246">
                  <a:extLst>
                    <a:ext uri="{9D8B030D-6E8A-4147-A177-3AD203B41FA5}">
                      <a16:colId xmlns:a16="http://schemas.microsoft.com/office/drawing/2014/main" val="20010"/>
                    </a:ext>
                  </a:extLst>
                </a:gridCol>
                <a:gridCol w="231246">
                  <a:extLst>
                    <a:ext uri="{9D8B030D-6E8A-4147-A177-3AD203B41FA5}">
                      <a16:colId xmlns:a16="http://schemas.microsoft.com/office/drawing/2014/main" val="20011"/>
                    </a:ext>
                  </a:extLst>
                </a:gridCol>
                <a:gridCol w="231246">
                  <a:extLst>
                    <a:ext uri="{9D8B030D-6E8A-4147-A177-3AD203B41FA5}">
                      <a16:colId xmlns:a16="http://schemas.microsoft.com/office/drawing/2014/main" val="20012"/>
                    </a:ext>
                  </a:extLst>
                </a:gridCol>
                <a:gridCol w="231246">
                  <a:extLst>
                    <a:ext uri="{9D8B030D-6E8A-4147-A177-3AD203B41FA5}">
                      <a16:colId xmlns:a16="http://schemas.microsoft.com/office/drawing/2014/main" val="20013"/>
                    </a:ext>
                  </a:extLst>
                </a:gridCol>
                <a:gridCol w="231246">
                  <a:extLst>
                    <a:ext uri="{9D8B030D-6E8A-4147-A177-3AD203B41FA5}">
                      <a16:colId xmlns:a16="http://schemas.microsoft.com/office/drawing/2014/main" val="20014"/>
                    </a:ext>
                  </a:extLst>
                </a:gridCol>
                <a:gridCol w="231246">
                  <a:extLst>
                    <a:ext uri="{9D8B030D-6E8A-4147-A177-3AD203B41FA5}">
                      <a16:colId xmlns:a16="http://schemas.microsoft.com/office/drawing/2014/main" val="20015"/>
                    </a:ext>
                  </a:extLst>
                </a:gridCol>
                <a:gridCol w="231246">
                  <a:extLst>
                    <a:ext uri="{9D8B030D-6E8A-4147-A177-3AD203B41FA5}">
                      <a16:colId xmlns:a16="http://schemas.microsoft.com/office/drawing/2014/main" val="20016"/>
                    </a:ext>
                  </a:extLst>
                </a:gridCol>
                <a:gridCol w="231246">
                  <a:extLst>
                    <a:ext uri="{9D8B030D-6E8A-4147-A177-3AD203B41FA5}">
                      <a16:colId xmlns:a16="http://schemas.microsoft.com/office/drawing/2014/main" val="20017"/>
                    </a:ext>
                  </a:extLst>
                </a:gridCol>
                <a:gridCol w="231246">
                  <a:extLst>
                    <a:ext uri="{9D8B030D-6E8A-4147-A177-3AD203B41FA5}">
                      <a16:colId xmlns:a16="http://schemas.microsoft.com/office/drawing/2014/main" val="20018"/>
                    </a:ext>
                  </a:extLst>
                </a:gridCol>
                <a:gridCol w="231246">
                  <a:extLst>
                    <a:ext uri="{9D8B030D-6E8A-4147-A177-3AD203B41FA5}">
                      <a16:colId xmlns:a16="http://schemas.microsoft.com/office/drawing/2014/main" val="20019"/>
                    </a:ext>
                  </a:extLst>
                </a:gridCol>
                <a:gridCol w="231246">
                  <a:extLst>
                    <a:ext uri="{9D8B030D-6E8A-4147-A177-3AD203B41FA5}">
                      <a16:colId xmlns:a16="http://schemas.microsoft.com/office/drawing/2014/main" val="20020"/>
                    </a:ext>
                  </a:extLst>
                </a:gridCol>
                <a:gridCol w="231246">
                  <a:extLst>
                    <a:ext uri="{9D8B030D-6E8A-4147-A177-3AD203B41FA5}">
                      <a16:colId xmlns:a16="http://schemas.microsoft.com/office/drawing/2014/main" val="20021"/>
                    </a:ext>
                  </a:extLst>
                </a:gridCol>
                <a:gridCol w="231246">
                  <a:extLst>
                    <a:ext uri="{9D8B030D-6E8A-4147-A177-3AD203B41FA5}">
                      <a16:colId xmlns:a16="http://schemas.microsoft.com/office/drawing/2014/main" val="20022"/>
                    </a:ext>
                  </a:extLst>
                </a:gridCol>
                <a:gridCol w="231246">
                  <a:extLst>
                    <a:ext uri="{9D8B030D-6E8A-4147-A177-3AD203B41FA5}">
                      <a16:colId xmlns:a16="http://schemas.microsoft.com/office/drawing/2014/main" val="20023"/>
                    </a:ext>
                  </a:extLst>
                </a:gridCol>
              </a:tblGrid>
              <a:tr h="195974">
                <a:tc>
                  <a:txBody>
                    <a:bodyPr/>
                    <a:lstStyle/>
                    <a:p>
                      <a:pPr marL="0" algn="ctr" defTabSz="914400" rtl="0" eaLnBrk="1" latinLnBrk="0" hangingPunct="1"/>
                      <a:r>
                        <a:rPr lang="en-US" altLang="zh-CN" sz="1200" b="1" kern="1200" dirty="0">
                          <a:solidFill>
                            <a:schemeClr val="tx1"/>
                          </a:solidFill>
                          <a:latin typeface="微软雅黑" pitchFamily="34" charset="-122"/>
                          <a:ea typeface="微软雅黑" pitchFamily="34" charset="-122"/>
                          <a:cs typeface="+mn-cs"/>
                        </a:rPr>
                        <a:t>0</a:t>
                      </a:r>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2770215972"/>
              </p:ext>
            </p:extLst>
          </p:nvPr>
        </p:nvGraphicFramePr>
        <p:xfrm>
          <a:off x="1584529" y="2644315"/>
          <a:ext cx="5549904" cy="274320"/>
        </p:xfrm>
        <a:graphic>
          <a:graphicData uri="http://schemas.openxmlformats.org/drawingml/2006/table">
            <a:tbl>
              <a:tblPr firstRow="1" bandRow="1">
                <a:tableStyleId>{5C22544A-7EE6-4342-B048-85BDC9FD1C3A}</a:tableStyleId>
              </a:tblPr>
              <a:tblGrid>
                <a:gridCol w="1387476">
                  <a:extLst>
                    <a:ext uri="{9D8B030D-6E8A-4147-A177-3AD203B41FA5}">
                      <a16:colId xmlns:a16="http://schemas.microsoft.com/office/drawing/2014/main" val="20000"/>
                    </a:ext>
                  </a:extLst>
                </a:gridCol>
                <a:gridCol w="1387476">
                  <a:extLst>
                    <a:ext uri="{9D8B030D-6E8A-4147-A177-3AD203B41FA5}">
                      <a16:colId xmlns:a16="http://schemas.microsoft.com/office/drawing/2014/main" val="20001"/>
                    </a:ext>
                  </a:extLst>
                </a:gridCol>
                <a:gridCol w="1387476">
                  <a:extLst>
                    <a:ext uri="{9D8B030D-6E8A-4147-A177-3AD203B41FA5}">
                      <a16:colId xmlns:a16="http://schemas.microsoft.com/office/drawing/2014/main" val="20002"/>
                    </a:ext>
                  </a:extLst>
                </a:gridCol>
                <a:gridCol w="1387476">
                  <a:extLst>
                    <a:ext uri="{9D8B030D-6E8A-4147-A177-3AD203B41FA5}">
                      <a16:colId xmlns:a16="http://schemas.microsoft.com/office/drawing/2014/main" val="20003"/>
                    </a:ext>
                  </a:extLst>
                </a:gridCol>
              </a:tblGrid>
              <a:tr h="195974">
                <a:tc>
                  <a:txBody>
                    <a:bodyPr/>
                    <a:lstStyle/>
                    <a:p>
                      <a:pPr marL="0" algn="ctr" defTabSz="914400" rtl="0" eaLnBrk="1" latinLnBrk="0" hangingPunct="1"/>
                      <a:r>
                        <a:rPr lang="en-US" altLang="zh-CN" sz="1200" b="1" kern="1200" dirty="0">
                          <a:solidFill>
                            <a:schemeClr val="tx1"/>
                          </a:solidFill>
                          <a:latin typeface="微软雅黑" pitchFamily="34" charset="-122"/>
                          <a:ea typeface="微软雅黑" pitchFamily="34" charset="-122"/>
                          <a:cs typeface="+mn-cs"/>
                        </a:rPr>
                        <a:t>T</a:t>
                      </a:r>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bg1"/>
                          </a:solidFill>
                          <a:latin typeface="微软雅黑" pitchFamily="34" charset="-122"/>
                          <a:ea typeface="微软雅黑" pitchFamily="34" charset="-122"/>
                        </a:rPr>
                        <a:t>Q</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tx1"/>
                          </a:solidFill>
                          <a:latin typeface="微软雅黑" pitchFamily="34" charset="-122"/>
                          <a:ea typeface="微软雅黑" pitchFamily="34" charset="-122"/>
                        </a:rPr>
                        <a:t>=</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bg1"/>
                          </a:solidFill>
                          <a:latin typeface="微软雅黑" pitchFamily="34" charset="-122"/>
                          <a:ea typeface="微软雅黑" pitchFamily="34" charset="-122"/>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bl>
          </a:graphicData>
        </a:graphic>
      </p:graphicFrame>
      <p:sp>
        <p:nvSpPr>
          <p:cNvPr id="29" name="矩形 28"/>
          <p:cNvSpPr/>
          <p:nvPr/>
        </p:nvSpPr>
        <p:spPr>
          <a:xfrm>
            <a:off x="647931" y="2232142"/>
            <a:ext cx="974947" cy="276999"/>
          </a:xfrm>
          <a:prstGeom prst="rect">
            <a:avLst/>
          </a:prstGeom>
        </p:spPr>
        <p:txBody>
          <a:bodyPr wrap="none">
            <a:spAutoFit/>
          </a:bodyPr>
          <a:lstStyle/>
          <a:p>
            <a:pPr algn="r"/>
            <a:r>
              <a:rPr lang="en-US" altLang="zh-CN" sz="1200" b="1" dirty="0">
                <a:solidFill>
                  <a:srgbClr val="020202"/>
                </a:solidFill>
                <a:latin typeface="微软雅黑" pitchFamily="34" charset="-122"/>
                <a:ea typeface="微软雅黑" pitchFamily="34" charset="-122"/>
              </a:rPr>
              <a:t>4 </a:t>
            </a:r>
            <a:r>
              <a:rPr lang="zh-CN" altLang="en-US" sz="1200" b="1" dirty="0">
                <a:solidFill>
                  <a:srgbClr val="020202"/>
                </a:solidFill>
                <a:latin typeface="微软雅黑" pitchFamily="34" charset="-122"/>
                <a:ea typeface="微软雅黑" pitchFamily="34" charset="-122"/>
              </a:rPr>
              <a:t>个 </a:t>
            </a:r>
            <a:r>
              <a:rPr lang="en-US" altLang="zh-CN" sz="1200" b="1" dirty="0">
                <a:solidFill>
                  <a:srgbClr val="020202"/>
                </a:solidFill>
                <a:latin typeface="微软雅黑" pitchFamily="34" charset="-122"/>
                <a:ea typeface="微软雅黑" pitchFamily="34" charset="-122"/>
              </a:rPr>
              <a:t>6 </a:t>
            </a:r>
            <a:r>
              <a:rPr lang="zh-CN" altLang="en-US" sz="1200" b="1" dirty="0">
                <a:solidFill>
                  <a:srgbClr val="020202"/>
                </a:solidFill>
                <a:latin typeface="微软雅黑" pitchFamily="34" charset="-122"/>
                <a:ea typeface="微软雅黑" pitchFamily="34" charset="-122"/>
              </a:rPr>
              <a:t>位组</a:t>
            </a:r>
          </a:p>
        </p:txBody>
      </p:sp>
      <p:sp>
        <p:nvSpPr>
          <p:cNvPr id="30" name="矩形 29"/>
          <p:cNvSpPr/>
          <p:nvPr/>
        </p:nvSpPr>
        <p:spPr>
          <a:xfrm>
            <a:off x="535721" y="2655355"/>
            <a:ext cx="1087157" cy="276999"/>
          </a:xfrm>
          <a:prstGeom prst="rect">
            <a:avLst/>
          </a:prstGeom>
        </p:spPr>
        <p:txBody>
          <a:bodyPr wrap="none">
            <a:spAutoFit/>
          </a:bodyPr>
          <a:lstStyle/>
          <a:p>
            <a:pPr algn="r"/>
            <a:r>
              <a:rPr lang="en-US" altLang="zh-CN" sz="1200" b="1" dirty="0">
                <a:solidFill>
                  <a:srgbClr val="020202"/>
                </a:solidFill>
                <a:latin typeface="微软雅黑" pitchFamily="34" charset="-122"/>
                <a:ea typeface="微软雅黑" pitchFamily="34" charset="-122"/>
              </a:rPr>
              <a:t>Base64 </a:t>
            </a:r>
            <a:r>
              <a:rPr lang="zh-CN" altLang="en-US" sz="1200" b="1" dirty="0">
                <a:solidFill>
                  <a:srgbClr val="020202"/>
                </a:solidFill>
                <a:latin typeface="微软雅黑" pitchFamily="34" charset="-122"/>
                <a:ea typeface="微软雅黑" pitchFamily="34" charset="-122"/>
              </a:rPr>
              <a:t>编码</a:t>
            </a:r>
          </a:p>
        </p:txBody>
      </p:sp>
      <p:graphicFrame>
        <p:nvGraphicFramePr>
          <p:cNvPr id="14" name="表格 13"/>
          <p:cNvGraphicFramePr>
            <a:graphicFrameLocks noGrp="1"/>
          </p:cNvGraphicFramePr>
          <p:nvPr>
            <p:extLst>
              <p:ext uri="{D42A27DB-BD31-4B8C-83A1-F6EECF244321}">
                <p14:modId xmlns:p14="http://schemas.microsoft.com/office/powerpoint/2010/main" val="3798245417"/>
              </p:ext>
            </p:extLst>
          </p:nvPr>
        </p:nvGraphicFramePr>
        <p:xfrm>
          <a:off x="1584529" y="3096260"/>
          <a:ext cx="6981408" cy="274320"/>
        </p:xfrm>
        <a:graphic>
          <a:graphicData uri="http://schemas.openxmlformats.org/drawingml/2006/table">
            <a:tbl>
              <a:tblPr firstRow="1" bandRow="1">
                <a:tableStyleId>{5C22544A-7EE6-4342-B048-85BDC9FD1C3A}</a:tableStyleId>
              </a:tblPr>
              <a:tblGrid>
                <a:gridCol w="218169">
                  <a:extLst>
                    <a:ext uri="{9D8B030D-6E8A-4147-A177-3AD203B41FA5}">
                      <a16:colId xmlns:a16="http://schemas.microsoft.com/office/drawing/2014/main" val="20000"/>
                    </a:ext>
                  </a:extLst>
                </a:gridCol>
                <a:gridCol w="218169">
                  <a:extLst>
                    <a:ext uri="{9D8B030D-6E8A-4147-A177-3AD203B41FA5}">
                      <a16:colId xmlns:a16="http://schemas.microsoft.com/office/drawing/2014/main" val="20001"/>
                    </a:ext>
                  </a:extLst>
                </a:gridCol>
                <a:gridCol w="218169">
                  <a:extLst>
                    <a:ext uri="{9D8B030D-6E8A-4147-A177-3AD203B41FA5}">
                      <a16:colId xmlns:a16="http://schemas.microsoft.com/office/drawing/2014/main" val="20002"/>
                    </a:ext>
                  </a:extLst>
                </a:gridCol>
                <a:gridCol w="218169">
                  <a:extLst>
                    <a:ext uri="{9D8B030D-6E8A-4147-A177-3AD203B41FA5}">
                      <a16:colId xmlns:a16="http://schemas.microsoft.com/office/drawing/2014/main" val="20003"/>
                    </a:ext>
                  </a:extLst>
                </a:gridCol>
                <a:gridCol w="218169">
                  <a:extLst>
                    <a:ext uri="{9D8B030D-6E8A-4147-A177-3AD203B41FA5}">
                      <a16:colId xmlns:a16="http://schemas.microsoft.com/office/drawing/2014/main" val="20004"/>
                    </a:ext>
                  </a:extLst>
                </a:gridCol>
                <a:gridCol w="218169">
                  <a:extLst>
                    <a:ext uri="{9D8B030D-6E8A-4147-A177-3AD203B41FA5}">
                      <a16:colId xmlns:a16="http://schemas.microsoft.com/office/drawing/2014/main" val="20005"/>
                    </a:ext>
                  </a:extLst>
                </a:gridCol>
                <a:gridCol w="218169">
                  <a:extLst>
                    <a:ext uri="{9D8B030D-6E8A-4147-A177-3AD203B41FA5}">
                      <a16:colId xmlns:a16="http://schemas.microsoft.com/office/drawing/2014/main" val="20006"/>
                    </a:ext>
                  </a:extLst>
                </a:gridCol>
                <a:gridCol w="218169">
                  <a:extLst>
                    <a:ext uri="{9D8B030D-6E8A-4147-A177-3AD203B41FA5}">
                      <a16:colId xmlns:a16="http://schemas.microsoft.com/office/drawing/2014/main" val="20007"/>
                    </a:ext>
                  </a:extLst>
                </a:gridCol>
                <a:gridCol w="218169">
                  <a:extLst>
                    <a:ext uri="{9D8B030D-6E8A-4147-A177-3AD203B41FA5}">
                      <a16:colId xmlns:a16="http://schemas.microsoft.com/office/drawing/2014/main" val="20008"/>
                    </a:ext>
                  </a:extLst>
                </a:gridCol>
                <a:gridCol w="218169">
                  <a:extLst>
                    <a:ext uri="{9D8B030D-6E8A-4147-A177-3AD203B41FA5}">
                      <a16:colId xmlns:a16="http://schemas.microsoft.com/office/drawing/2014/main" val="20009"/>
                    </a:ext>
                  </a:extLst>
                </a:gridCol>
                <a:gridCol w="218169">
                  <a:extLst>
                    <a:ext uri="{9D8B030D-6E8A-4147-A177-3AD203B41FA5}">
                      <a16:colId xmlns:a16="http://schemas.microsoft.com/office/drawing/2014/main" val="20010"/>
                    </a:ext>
                  </a:extLst>
                </a:gridCol>
                <a:gridCol w="218169">
                  <a:extLst>
                    <a:ext uri="{9D8B030D-6E8A-4147-A177-3AD203B41FA5}">
                      <a16:colId xmlns:a16="http://schemas.microsoft.com/office/drawing/2014/main" val="20011"/>
                    </a:ext>
                  </a:extLst>
                </a:gridCol>
                <a:gridCol w="218169">
                  <a:extLst>
                    <a:ext uri="{9D8B030D-6E8A-4147-A177-3AD203B41FA5}">
                      <a16:colId xmlns:a16="http://schemas.microsoft.com/office/drawing/2014/main" val="20012"/>
                    </a:ext>
                  </a:extLst>
                </a:gridCol>
                <a:gridCol w="218169">
                  <a:extLst>
                    <a:ext uri="{9D8B030D-6E8A-4147-A177-3AD203B41FA5}">
                      <a16:colId xmlns:a16="http://schemas.microsoft.com/office/drawing/2014/main" val="20013"/>
                    </a:ext>
                  </a:extLst>
                </a:gridCol>
                <a:gridCol w="218169">
                  <a:extLst>
                    <a:ext uri="{9D8B030D-6E8A-4147-A177-3AD203B41FA5}">
                      <a16:colId xmlns:a16="http://schemas.microsoft.com/office/drawing/2014/main" val="20014"/>
                    </a:ext>
                  </a:extLst>
                </a:gridCol>
                <a:gridCol w="218169">
                  <a:extLst>
                    <a:ext uri="{9D8B030D-6E8A-4147-A177-3AD203B41FA5}">
                      <a16:colId xmlns:a16="http://schemas.microsoft.com/office/drawing/2014/main" val="20015"/>
                    </a:ext>
                  </a:extLst>
                </a:gridCol>
                <a:gridCol w="218169">
                  <a:extLst>
                    <a:ext uri="{9D8B030D-6E8A-4147-A177-3AD203B41FA5}">
                      <a16:colId xmlns:a16="http://schemas.microsoft.com/office/drawing/2014/main" val="20016"/>
                    </a:ext>
                  </a:extLst>
                </a:gridCol>
                <a:gridCol w="218169">
                  <a:extLst>
                    <a:ext uri="{9D8B030D-6E8A-4147-A177-3AD203B41FA5}">
                      <a16:colId xmlns:a16="http://schemas.microsoft.com/office/drawing/2014/main" val="20017"/>
                    </a:ext>
                  </a:extLst>
                </a:gridCol>
                <a:gridCol w="218169">
                  <a:extLst>
                    <a:ext uri="{9D8B030D-6E8A-4147-A177-3AD203B41FA5}">
                      <a16:colId xmlns:a16="http://schemas.microsoft.com/office/drawing/2014/main" val="20018"/>
                    </a:ext>
                  </a:extLst>
                </a:gridCol>
                <a:gridCol w="218169">
                  <a:extLst>
                    <a:ext uri="{9D8B030D-6E8A-4147-A177-3AD203B41FA5}">
                      <a16:colId xmlns:a16="http://schemas.microsoft.com/office/drawing/2014/main" val="20019"/>
                    </a:ext>
                  </a:extLst>
                </a:gridCol>
                <a:gridCol w="218169">
                  <a:extLst>
                    <a:ext uri="{9D8B030D-6E8A-4147-A177-3AD203B41FA5}">
                      <a16:colId xmlns:a16="http://schemas.microsoft.com/office/drawing/2014/main" val="20020"/>
                    </a:ext>
                  </a:extLst>
                </a:gridCol>
                <a:gridCol w="218169">
                  <a:extLst>
                    <a:ext uri="{9D8B030D-6E8A-4147-A177-3AD203B41FA5}">
                      <a16:colId xmlns:a16="http://schemas.microsoft.com/office/drawing/2014/main" val="20021"/>
                    </a:ext>
                  </a:extLst>
                </a:gridCol>
                <a:gridCol w="218169">
                  <a:extLst>
                    <a:ext uri="{9D8B030D-6E8A-4147-A177-3AD203B41FA5}">
                      <a16:colId xmlns:a16="http://schemas.microsoft.com/office/drawing/2014/main" val="20022"/>
                    </a:ext>
                  </a:extLst>
                </a:gridCol>
                <a:gridCol w="218169">
                  <a:extLst>
                    <a:ext uri="{9D8B030D-6E8A-4147-A177-3AD203B41FA5}">
                      <a16:colId xmlns:a16="http://schemas.microsoft.com/office/drawing/2014/main" val="20023"/>
                    </a:ext>
                  </a:extLst>
                </a:gridCol>
                <a:gridCol w="218169">
                  <a:extLst>
                    <a:ext uri="{9D8B030D-6E8A-4147-A177-3AD203B41FA5}">
                      <a16:colId xmlns:a16="http://schemas.microsoft.com/office/drawing/2014/main" val="20024"/>
                    </a:ext>
                  </a:extLst>
                </a:gridCol>
                <a:gridCol w="218169">
                  <a:extLst>
                    <a:ext uri="{9D8B030D-6E8A-4147-A177-3AD203B41FA5}">
                      <a16:colId xmlns:a16="http://schemas.microsoft.com/office/drawing/2014/main" val="20025"/>
                    </a:ext>
                  </a:extLst>
                </a:gridCol>
                <a:gridCol w="218169">
                  <a:extLst>
                    <a:ext uri="{9D8B030D-6E8A-4147-A177-3AD203B41FA5}">
                      <a16:colId xmlns:a16="http://schemas.microsoft.com/office/drawing/2014/main" val="20026"/>
                    </a:ext>
                  </a:extLst>
                </a:gridCol>
                <a:gridCol w="218169">
                  <a:extLst>
                    <a:ext uri="{9D8B030D-6E8A-4147-A177-3AD203B41FA5}">
                      <a16:colId xmlns:a16="http://schemas.microsoft.com/office/drawing/2014/main" val="20027"/>
                    </a:ext>
                  </a:extLst>
                </a:gridCol>
                <a:gridCol w="218169">
                  <a:extLst>
                    <a:ext uri="{9D8B030D-6E8A-4147-A177-3AD203B41FA5}">
                      <a16:colId xmlns:a16="http://schemas.microsoft.com/office/drawing/2014/main" val="20028"/>
                    </a:ext>
                  </a:extLst>
                </a:gridCol>
                <a:gridCol w="218169">
                  <a:extLst>
                    <a:ext uri="{9D8B030D-6E8A-4147-A177-3AD203B41FA5}">
                      <a16:colId xmlns:a16="http://schemas.microsoft.com/office/drawing/2014/main" val="20029"/>
                    </a:ext>
                  </a:extLst>
                </a:gridCol>
                <a:gridCol w="218169">
                  <a:extLst>
                    <a:ext uri="{9D8B030D-6E8A-4147-A177-3AD203B41FA5}">
                      <a16:colId xmlns:a16="http://schemas.microsoft.com/office/drawing/2014/main" val="20030"/>
                    </a:ext>
                  </a:extLst>
                </a:gridCol>
                <a:gridCol w="218169">
                  <a:extLst>
                    <a:ext uri="{9D8B030D-6E8A-4147-A177-3AD203B41FA5}">
                      <a16:colId xmlns:a16="http://schemas.microsoft.com/office/drawing/2014/main" val="20031"/>
                    </a:ext>
                  </a:extLst>
                </a:gridCol>
              </a:tblGrid>
              <a:tr h="195974">
                <a:tc>
                  <a:txBody>
                    <a:bodyPr/>
                    <a:lstStyle/>
                    <a:p>
                      <a:pPr marL="0" algn="ctr" defTabSz="914400" rtl="0" eaLnBrk="1" latinLnBrk="0" hangingPunct="1"/>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bl>
          </a:graphicData>
        </a:graphic>
      </p:graphicFrame>
      <p:sp>
        <p:nvSpPr>
          <p:cNvPr id="15" name="矩形 14"/>
          <p:cNvSpPr/>
          <p:nvPr/>
        </p:nvSpPr>
        <p:spPr>
          <a:xfrm>
            <a:off x="668772" y="3086280"/>
            <a:ext cx="954107" cy="276999"/>
          </a:xfrm>
          <a:prstGeom prst="rect">
            <a:avLst/>
          </a:prstGeom>
        </p:spPr>
        <p:txBody>
          <a:bodyPr wrap="none">
            <a:spAutoFit/>
          </a:bodyPr>
          <a:lstStyle/>
          <a:p>
            <a:pPr algn="r"/>
            <a:r>
              <a:rPr lang="en-US" altLang="zh-CN" sz="1200" b="1" dirty="0">
                <a:solidFill>
                  <a:srgbClr val="020202"/>
                </a:solidFill>
                <a:latin typeface="微软雅黑" pitchFamily="34" charset="-122"/>
                <a:ea typeface="微软雅黑" pitchFamily="34" charset="-122"/>
              </a:rPr>
              <a:t>ASCII </a:t>
            </a:r>
            <a:r>
              <a:rPr lang="zh-CN" altLang="en-US" sz="1200" b="1" dirty="0">
                <a:solidFill>
                  <a:srgbClr val="020202"/>
                </a:solidFill>
                <a:latin typeface="微软雅黑" pitchFamily="34" charset="-122"/>
                <a:ea typeface="微软雅黑" pitchFamily="34" charset="-122"/>
              </a:rPr>
              <a:t>编码</a:t>
            </a:r>
          </a:p>
        </p:txBody>
      </p:sp>
    </p:spTree>
    <p:extLst>
      <p:ext uri="{BB962C8B-B14F-4D97-AF65-F5344CB8AC3E}">
        <p14:creationId xmlns:p14="http://schemas.microsoft.com/office/powerpoint/2010/main" val="2810423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3272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782900" y="899510"/>
            <a:ext cx="15969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内容类型</a:t>
            </a:r>
          </a:p>
        </p:txBody>
      </p:sp>
      <p:sp>
        <p:nvSpPr>
          <p:cNvPr id="4" name="Rectangle 68"/>
          <p:cNvSpPr>
            <a:spLocks noChangeArrowheads="1"/>
          </p:cNvSpPr>
          <p:nvPr/>
        </p:nvSpPr>
        <p:spPr bwMode="auto">
          <a:xfrm>
            <a:off x="483810" y="1293811"/>
            <a:ext cx="8121929"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MIME </a:t>
            </a:r>
            <a:r>
              <a:rPr lang="zh-CN" altLang="en-US" sz="2000" b="1" dirty="0">
                <a:latin typeface="微软雅黑" pitchFamily="34" charset="-122"/>
                <a:ea typeface="微软雅黑" pitchFamily="34" charset="-122"/>
              </a:rPr>
              <a:t>标准规定 </a:t>
            </a:r>
            <a:r>
              <a:rPr lang="en-US" altLang="zh-CN" sz="2000" b="1" dirty="0">
                <a:latin typeface="微软雅黑" pitchFamily="34" charset="-122"/>
                <a:ea typeface="微软雅黑" pitchFamily="34" charset="-122"/>
              </a:rPr>
              <a:t>Content-Type </a:t>
            </a:r>
            <a:r>
              <a:rPr lang="zh-CN" altLang="en-US" sz="2000" b="1" dirty="0">
                <a:latin typeface="微软雅黑" pitchFamily="34" charset="-122"/>
                <a:ea typeface="微软雅黑" pitchFamily="34" charset="-122"/>
              </a:rPr>
              <a:t>说明必须含有两个标识符，即内容类型</a:t>
            </a:r>
            <a:r>
              <a:rPr lang="en-US" altLang="zh-CN" sz="2000" b="1" dirty="0">
                <a:latin typeface="微软雅黑" pitchFamily="34" charset="-122"/>
                <a:ea typeface="微软雅黑" pitchFamily="34" charset="-122"/>
              </a:rPr>
              <a:t>(type)</a:t>
            </a:r>
            <a:r>
              <a:rPr lang="zh-CN" altLang="en-US" sz="2000" b="1" dirty="0">
                <a:latin typeface="微软雅黑" pitchFamily="34" charset="-122"/>
                <a:ea typeface="微软雅黑" pitchFamily="34" charset="-122"/>
              </a:rPr>
              <a:t>和子类型</a:t>
            </a:r>
            <a:r>
              <a:rPr lang="en-US" altLang="zh-CN" sz="2000" b="1" dirty="0">
                <a:latin typeface="微软雅黑" pitchFamily="34" charset="-122"/>
                <a:ea typeface="微软雅黑" pitchFamily="34" charset="-122"/>
              </a:rPr>
              <a:t>(subtype)</a:t>
            </a:r>
            <a:r>
              <a:rPr lang="zh-CN" altLang="en-US" sz="2000" b="1" dirty="0">
                <a:latin typeface="微软雅黑" pitchFamily="34" charset="-122"/>
                <a:ea typeface="微软雅黑" pitchFamily="34" charset="-122"/>
              </a:rPr>
              <a:t>，中间用“</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分开。 </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MIME </a:t>
            </a:r>
            <a:r>
              <a:rPr lang="zh-CN" altLang="en-US" sz="2000" b="1" dirty="0">
                <a:latin typeface="微软雅黑" pitchFamily="34" charset="-122"/>
                <a:ea typeface="微软雅黑" pitchFamily="34" charset="-122"/>
              </a:rPr>
              <a:t>标准原先定义了 </a:t>
            </a:r>
            <a:r>
              <a:rPr lang="en-US" altLang="zh-CN" sz="2000" b="1" dirty="0">
                <a:latin typeface="微软雅黑" pitchFamily="34" charset="-122"/>
                <a:ea typeface="微软雅黑" pitchFamily="34" charset="-122"/>
              </a:rPr>
              <a:t>7 </a:t>
            </a:r>
            <a:r>
              <a:rPr lang="zh-CN" altLang="en-US" sz="2000" b="1" dirty="0">
                <a:latin typeface="微软雅黑" pitchFamily="34" charset="-122"/>
                <a:ea typeface="微软雅黑" pitchFamily="34" charset="-122"/>
              </a:rPr>
              <a:t>个基本内容类型和 </a:t>
            </a:r>
            <a:r>
              <a:rPr lang="en-US" altLang="zh-CN" sz="2000" b="1" dirty="0">
                <a:latin typeface="微软雅黑" pitchFamily="34" charset="-122"/>
                <a:ea typeface="微软雅黑" pitchFamily="34" charset="-122"/>
              </a:rPr>
              <a:t>15 </a:t>
            </a:r>
            <a:r>
              <a:rPr lang="zh-CN" altLang="en-US" sz="2000" b="1" dirty="0">
                <a:latin typeface="微软雅黑" pitchFamily="34" charset="-122"/>
                <a:ea typeface="微软雅黑" pitchFamily="34" charset="-122"/>
              </a:rPr>
              <a:t>种子类型。 </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MIME</a:t>
            </a:r>
            <a:r>
              <a:rPr lang="zh-CN" altLang="en-US" sz="2000" b="1" dirty="0">
                <a:latin typeface="微软雅黑" pitchFamily="34" charset="-122"/>
                <a:ea typeface="微软雅黑" pitchFamily="34" charset="-122"/>
              </a:rPr>
              <a:t>允许发件人和收件人</a:t>
            </a:r>
            <a:r>
              <a:rPr lang="zh-CN" altLang="en-US" sz="2000" b="1" dirty="0">
                <a:solidFill>
                  <a:srgbClr val="CC00CC"/>
                </a:solidFill>
                <a:latin typeface="微软雅黑" pitchFamily="34" charset="-122"/>
                <a:ea typeface="微软雅黑" pitchFamily="34" charset="-122"/>
              </a:rPr>
              <a:t>自己定义</a:t>
            </a:r>
            <a:r>
              <a:rPr lang="zh-CN" altLang="en-US" sz="2000" b="1" dirty="0">
                <a:latin typeface="微软雅黑" pitchFamily="34" charset="-122"/>
                <a:ea typeface="微软雅黑" pitchFamily="34" charset="-122"/>
              </a:rPr>
              <a:t>专用的内容类型。但为避免可能出现名字冲突，标准要求为专用的内容类型选择的名字要以字符串 </a:t>
            </a:r>
            <a:r>
              <a:rPr lang="en-US" altLang="zh-CN" sz="2000" b="1" dirty="0">
                <a:latin typeface="微软雅黑" pitchFamily="34" charset="-122"/>
                <a:ea typeface="微软雅黑" pitchFamily="34" charset="-122"/>
              </a:rPr>
              <a:t>X-</a:t>
            </a:r>
            <a:r>
              <a:rPr lang="zh-CN" altLang="en-US" sz="2000" b="1" dirty="0">
                <a:latin typeface="微软雅黑" pitchFamily="34" charset="-122"/>
                <a:ea typeface="微软雅黑" pitchFamily="34" charset="-122"/>
              </a:rPr>
              <a:t>开始。</a:t>
            </a:r>
          </a:p>
        </p:txBody>
      </p:sp>
    </p:spTree>
    <p:extLst>
      <p:ext uri="{BB962C8B-B14F-4D97-AF65-F5344CB8AC3E}">
        <p14:creationId xmlns:p14="http://schemas.microsoft.com/office/powerpoint/2010/main" val="3378604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56963" y="74089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698658"/>
            <a:ext cx="5414496"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MIME Content-Type </a:t>
            </a:r>
            <a:r>
              <a:rPr lang="zh-CN" altLang="en-US" sz="2000" b="1" dirty="0">
                <a:latin typeface="微软雅黑" pitchFamily="34" charset="-122"/>
                <a:ea typeface="微软雅黑" pitchFamily="34" charset="-122"/>
              </a:rPr>
              <a:t>说明中的类型及子类型</a:t>
            </a:r>
          </a:p>
        </p:txBody>
      </p:sp>
      <p:graphicFrame>
        <p:nvGraphicFramePr>
          <p:cNvPr id="5" name="内容占位符 4"/>
          <p:cNvGraphicFramePr>
            <a:graphicFrameLocks/>
          </p:cNvGraphicFramePr>
          <p:nvPr>
            <p:extLst>
              <p:ext uri="{D42A27DB-BD31-4B8C-83A1-F6EECF244321}">
                <p14:modId xmlns:p14="http://schemas.microsoft.com/office/powerpoint/2010/main" val="1423875310"/>
              </p:ext>
            </p:extLst>
          </p:nvPr>
        </p:nvGraphicFramePr>
        <p:xfrm>
          <a:off x="556963" y="1256669"/>
          <a:ext cx="8048775" cy="2995289"/>
        </p:xfrm>
        <a:graphic>
          <a:graphicData uri="http://schemas.openxmlformats.org/drawingml/2006/table">
            <a:tbl>
              <a:tblPr firstRow="1" firstCol="1" bandRow="1" bandCol="1"/>
              <a:tblGrid>
                <a:gridCol w="2327758">
                  <a:extLst>
                    <a:ext uri="{9D8B030D-6E8A-4147-A177-3AD203B41FA5}">
                      <a16:colId xmlns:a16="http://schemas.microsoft.com/office/drawing/2014/main" val="20000"/>
                    </a:ext>
                  </a:extLst>
                </a:gridCol>
                <a:gridCol w="2897348">
                  <a:extLst>
                    <a:ext uri="{9D8B030D-6E8A-4147-A177-3AD203B41FA5}">
                      <a16:colId xmlns:a16="http://schemas.microsoft.com/office/drawing/2014/main" val="20001"/>
                    </a:ext>
                  </a:extLst>
                </a:gridCol>
                <a:gridCol w="2823669">
                  <a:extLst>
                    <a:ext uri="{9D8B030D-6E8A-4147-A177-3AD203B41FA5}">
                      <a16:colId xmlns:a16="http://schemas.microsoft.com/office/drawing/2014/main" val="20002"/>
                    </a:ext>
                  </a:extLst>
                </a:gridCol>
              </a:tblGrid>
              <a:tr h="296779">
                <a:tc>
                  <a:txBody>
                    <a:bodyPr/>
                    <a:lstStyle/>
                    <a:p>
                      <a:pPr algn="ctr" hangingPunct="0">
                        <a:lnSpc>
                          <a:spcPct val="100000"/>
                        </a:lnSpc>
                        <a:spcAft>
                          <a:spcPts val="0"/>
                        </a:spcAft>
                      </a:pPr>
                      <a:r>
                        <a:rPr lang="zh-CN" sz="1400" b="1" dirty="0">
                          <a:solidFill>
                            <a:schemeClr val="bg1"/>
                          </a:solidFill>
                          <a:effectLst/>
                          <a:latin typeface="微软雅黑" pitchFamily="34" charset="-122"/>
                          <a:ea typeface="微软雅黑" pitchFamily="34" charset="-122"/>
                        </a:rPr>
                        <a:t>内容类型</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hangingPunct="0">
                        <a:lnSpc>
                          <a:spcPct val="100000"/>
                        </a:lnSpc>
                        <a:spcAft>
                          <a:spcPts val="0"/>
                        </a:spcAft>
                      </a:pPr>
                      <a:r>
                        <a:rPr lang="zh-CN" sz="1400" b="1" dirty="0">
                          <a:solidFill>
                            <a:schemeClr val="bg1"/>
                          </a:solidFill>
                          <a:effectLst/>
                          <a:latin typeface="微软雅黑" pitchFamily="34" charset="-122"/>
                          <a:ea typeface="微软雅黑" pitchFamily="34" charset="-122"/>
                        </a:rPr>
                        <a:t>子类型举例</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hangingPunct="0">
                        <a:lnSpc>
                          <a:spcPct val="100000"/>
                        </a:lnSpc>
                        <a:spcAft>
                          <a:spcPts val="0"/>
                        </a:spcAft>
                      </a:pPr>
                      <a:r>
                        <a:rPr lang="zh-CN" sz="1400" b="1" dirty="0">
                          <a:solidFill>
                            <a:schemeClr val="bg1"/>
                          </a:solidFill>
                          <a:effectLst/>
                          <a:latin typeface="微软雅黑" pitchFamily="34" charset="-122"/>
                          <a:ea typeface="微软雅黑" pitchFamily="34" charset="-122"/>
                        </a:rPr>
                        <a:t>说明</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extLst>
                  <a:ext uri="{0D108BD9-81ED-4DB2-BD59-A6C34878D82A}">
                    <a16:rowId xmlns:a16="http://schemas.microsoft.com/office/drawing/2014/main" val="10000"/>
                  </a:ext>
                </a:extLst>
              </a:tr>
              <a:tr h="269851">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text</a:t>
                      </a:r>
                      <a:r>
                        <a:rPr lang="zh-CN" sz="1400" b="1" dirty="0">
                          <a:effectLst/>
                          <a:latin typeface="微软雅黑" pitchFamily="34" charset="-122"/>
                          <a:ea typeface="微软雅黑" pitchFamily="34" charset="-122"/>
                        </a:rPr>
                        <a:t>（文本）</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plain, html, xml, </a:t>
                      </a:r>
                      <a:r>
                        <a:rPr lang="en-US" sz="1400" b="1" dirty="0" err="1">
                          <a:effectLst/>
                          <a:latin typeface="微软雅黑" pitchFamily="34" charset="-122"/>
                          <a:ea typeface="微软雅黑" pitchFamily="34" charset="-122"/>
                        </a:rPr>
                        <a:t>css</a:t>
                      </a:r>
                      <a:endParaRPr lang="zh-CN" sz="1400" b="1" dirty="0">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zh-CN" sz="1400" b="1">
                          <a:effectLst/>
                          <a:latin typeface="微软雅黑" pitchFamily="34" charset="-122"/>
                          <a:ea typeface="微软雅黑" pitchFamily="34" charset="-122"/>
                        </a:rPr>
                        <a:t>不同格式的文本</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69851">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image</a:t>
                      </a:r>
                      <a:r>
                        <a:rPr lang="zh-CN" sz="1400" b="1" dirty="0">
                          <a:effectLst/>
                          <a:latin typeface="微软雅黑" pitchFamily="34" charset="-122"/>
                          <a:ea typeface="微软雅黑" pitchFamily="34" charset="-122"/>
                        </a:rPr>
                        <a:t>（图像）</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400" b="1">
                          <a:effectLst/>
                          <a:latin typeface="微软雅黑" pitchFamily="34" charset="-122"/>
                          <a:ea typeface="微软雅黑" pitchFamily="34" charset="-122"/>
                        </a:rPr>
                        <a:t>gif, jpeg, tiff</a:t>
                      </a:r>
                      <a:endParaRPr lang="zh-CN" sz="1400" b="1">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zh-CN" sz="1400" b="1" dirty="0">
                          <a:effectLst/>
                          <a:latin typeface="微软雅黑" pitchFamily="34" charset="-122"/>
                          <a:ea typeface="微软雅黑" pitchFamily="34" charset="-122"/>
                        </a:rPr>
                        <a:t>不同格式的静止图像</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2"/>
                  </a:ext>
                </a:extLst>
              </a:tr>
              <a:tr h="269851">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audio</a:t>
                      </a:r>
                      <a:r>
                        <a:rPr lang="zh-CN" sz="1400" b="1" dirty="0">
                          <a:effectLst/>
                          <a:latin typeface="微软雅黑" pitchFamily="34" charset="-122"/>
                          <a:ea typeface="微软雅黑" pitchFamily="34" charset="-122"/>
                        </a:rPr>
                        <a:t>（音频）</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400" b="1">
                          <a:effectLst/>
                          <a:latin typeface="微软雅黑" pitchFamily="34" charset="-122"/>
                          <a:ea typeface="微软雅黑" pitchFamily="34" charset="-122"/>
                        </a:rPr>
                        <a:t>basic, mpeg, mp4</a:t>
                      </a:r>
                      <a:endParaRPr lang="zh-CN" sz="1400" b="1">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zh-CN" sz="1400" b="1" dirty="0">
                          <a:effectLst/>
                          <a:latin typeface="微软雅黑" pitchFamily="34" charset="-122"/>
                          <a:ea typeface="微软雅黑" pitchFamily="34" charset="-122"/>
                        </a:rPr>
                        <a:t>可听见的声音</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9851">
                <a:tc>
                  <a:txBody>
                    <a:bodyPr/>
                    <a:lstStyle/>
                    <a:p>
                      <a:pPr algn="ctr" hangingPunct="0">
                        <a:lnSpc>
                          <a:spcPct val="100000"/>
                        </a:lnSpc>
                        <a:spcAft>
                          <a:spcPts val="0"/>
                        </a:spcAft>
                      </a:pPr>
                      <a:r>
                        <a:rPr lang="en-US" sz="1400" b="1">
                          <a:effectLst/>
                          <a:latin typeface="微软雅黑" pitchFamily="34" charset="-122"/>
                          <a:ea typeface="微软雅黑" pitchFamily="34" charset="-122"/>
                        </a:rPr>
                        <a:t>video</a:t>
                      </a:r>
                      <a:r>
                        <a:rPr lang="zh-CN" sz="1400" b="1">
                          <a:effectLst/>
                          <a:latin typeface="微软雅黑" pitchFamily="34" charset="-122"/>
                          <a:ea typeface="微软雅黑" pitchFamily="34" charset="-122"/>
                        </a:rPr>
                        <a:t>（视频）</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400" b="1">
                          <a:effectLst/>
                          <a:latin typeface="微软雅黑" pitchFamily="34" charset="-122"/>
                          <a:ea typeface="微软雅黑" pitchFamily="34" charset="-122"/>
                        </a:rPr>
                        <a:t>mpeg, mp4, quicktime</a:t>
                      </a:r>
                      <a:endParaRPr lang="zh-CN" sz="1400" b="1">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zh-CN" sz="1400" b="1" dirty="0">
                          <a:effectLst/>
                          <a:latin typeface="微软雅黑" pitchFamily="34" charset="-122"/>
                          <a:ea typeface="微软雅黑" pitchFamily="34" charset="-122"/>
                        </a:rPr>
                        <a:t>不同格式的影片</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4"/>
                  </a:ext>
                </a:extLst>
              </a:tr>
              <a:tr h="269851">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model</a:t>
                      </a:r>
                      <a:r>
                        <a:rPr lang="zh-CN" sz="1400" b="1" dirty="0">
                          <a:effectLst/>
                          <a:latin typeface="微软雅黑" pitchFamily="34" charset="-122"/>
                          <a:ea typeface="微软雅黑" pitchFamily="34" charset="-122"/>
                        </a:rPr>
                        <a:t>（模型）</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400" b="1">
                          <a:effectLst/>
                          <a:latin typeface="微软雅黑" pitchFamily="34" charset="-122"/>
                          <a:ea typeface="微软雅黑" pitchFamily="34" charset="-122"/>
                        </a:rPr>
                        <a:t>vrml</a:t>
                      </a:r>
                      <a:endParaRPr lang="zh-CN" sz="1400" b="1">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400" b="1">
                          <a:effectLst/>
                          <a:latin typeface="微软雅黑" pitchFamily="34" charset="-122"/>
                          <a:ea typeface="微软雅黑" pitchFamily="34" charset="-122"/>
                        </a:rPr>
                        <a:t>3D</a:t>
                      </a:r>
                      <a:r>
                        <a:rPr lang="zh-CN" sz="1400" b="1">
                          <a:effectLst/>
                          <a:latin typeface="微软雅黑" pitchFamily="34" charset="-122"/>
                          <a:ea typeface="微软雅黑" pitchFamily="34" charset="-122"/>
                        </a:rPr>
                        <a:t>模型</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39702">
                <a:tc>
                  <a:txBody>
                    <a:bodyPr/>
                    <a:lstStyle/>
                    <a:p>
                      <a:pPr algn="ctr" hangingPunct="0">
                        <a:lnSpc>
                          <a:spcPct val="100000"/>
                        </a:lnSpc>
                        <a:spcAft>
                          <a:spcPts val="0"/>
                        </a:spcAft>
                      </a:pPr>
                      <a:r>
                        <a:rPr lang="en-US" sz="1400" b="1">
                          <a:effectLst/>
                          <a:latin typeface="微软雅黑" pitchFamily="34" charset="-122"/>
                          <a:ea typeface="微软雅黑" pitchFamily="34" charset="-122"/>
                        </a:rPr>
                        <a:t>application</a:t>
                      </a:r>
                      <a:r>
                        <a:rPr lang="zh-CN" sz="1400" b="1">
                          <a:effectLst/>
                          <a:latin typeface="微软雅黑" pitchFamily="34" charset="-122"/>
                          <a:ea typeface="微软雅黑" pitchFamily="34" charset="-122"/>
                        </a:rPr>
                        <a:t>（应用）</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octet-stream, </a:t>
                      </a:r>
                      <a:r>
                        <a:rPr lang="en-US" sz="1400" b="1" dirty="0" err="1">
                          <a:effectLst/>
                          <a:latin typeface="微软雅黑" pitchFamily="34" charset="-122"/>
                          <a:ea typeface="微软雅黑" pitchFamily="34" charset="-122"/>
                        </a:rPr>
                        <a:t>pdf</a:t>
                      </a:r>
                      <a:r>
                        <a:rPr lang="en-US" sz="1400" b="1" dirty="0">
                          <a:effectLst/>
                          <a:latin typeface="微软雅黑" pitchFamily="34" charset="-122"/>
                          <a:ea typeface="微软雅黑" pitchFamily="34" charset="-122"/>
                        </a:rPr>
                        <a:t>, </a:t>
                      </a:r>
                      <a:r>
                        <a:rPr lang="en-US" sz="1400" b="1" dirty="0" err="1">
                          <a:effectLst/>
                          <a:latin typeface="微软雅黑" pitchFamily="34" charset="-122"/>
                          <a:ea typeface="微软雅黑" pitchFamily="34" charset="-122"/>
                        </a:rPr>
                        <a:t>javascript</a:t>
                      </a:r>
                      <a:r>
                        <a:rPr lang="en-US" sz="1400" b="1" dirty="0">
                          <a:effectLst/>
                          <a:latin typeface="微软雅黑" pitchFamily="34" charset="-122"/>
                          <a:ea typeface="微软雅黑" pitchFamily="34" charset="-122"/>
                        </a:rPr>
                        <a:t>, zip</a:t>
                      </a:r>
                      <a:endParaRPr lang="zh-CN" sz="1400" b="1" dirty="0">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zh-CN" sz="1400" b="1" dirty="0">
                          <a:effectLst/>
                          <a:latin typeface="微软雅黑" pitchFamily="34" charset="-122"/>
                          <a:ea typeface="微软雅黑" pitchFamily="34" charset="-122"/>
                        </a:rPr>
                        <a:t>不同应用程序产生的数据</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6"/>
                  </a:ext>
                </a:extLst>
              </a:tr>
              <a:tr h="269851">
                <a:tc>
                  <a:txBody>
                    <a:bodyPr/>
                    <a:lstStyle/>
                    <a:p>
                      <a:pPr algn="ctr" hangingPunct="0">
                        <a:lnSpc>
                          <a:spcPct val="100000"/>
                        </a:lnSpc>
                        <a:spcAft>
                          <a:spcPts val="0"/>
                        </a:spcAft>
                      </a:pPr>
                      <a:r>
                        <a:rPr lang="en-US" sz="1400" b="1">
                          <a:effectLst/>
                          <a:latin typeface="微软雅黑" pitchFamily="34" charset="-122"/>
                          <a:ea typeface="微软雅黑" pitchFamily="34" charset="-122"/>
                        </a:rPr>
                        <a:t>message</a:t>
                      </a:r>
                      <a:r>
                        <a:rPr lang="zh-CN" sz="1400" b="1">
                          <a:effectLst/>
                          <a:latin typeface="微软雅黑" pitchFamily="34" charset="-122"/>
                          <a:ea typeface="微软雅黑" pitchFamily="34" charset="-122"/>
                        </a:rPr>
                        <a:t>（报文）</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http, rfc822</a:t>
                      </a:r>
                      <a:endParaRPr lang="zh-CN" sz="1400" b="1" dirty="0">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zh-CN" sz="1400" b="1">
                          <a:effectLst/>
                          <a:latin typeface="微软雅黑" pitchFamily="34" charset="-122"/>
                          <a:ea typeface="微软雅黑" pitchFamily="34" charset="-122"/>
                        </a:rPr>
                        <a:t>封装的报文</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39702">
                <a:tc>
                  <a:txBody>
                    <a:bodyPr/>
                    <a:lstStyle/>
                    <a:p>
                      <a:pPr algn="ctr" hangingPunct="0">
                        <a:lnSpc>
                          <a:spcPct val="100000"/>
                        </a:lnSpc>
                        <a:spcAft>
                          <a:spcPts val="0"/>
                        </a:spcAft>
                      </a:pPr>
                      <a:r>
                        <a:rPr lang="en-US" sz="1400" b="1">
                          <a:effectLst/>
                          <a:latin typeface="微软雅黑" pitchFamily="34" charset="-122"/>
                          <a:ea typeface="微软雅黑" pitchFamily="34" charset="-122"/>
                        </a:rPr>
                        <a:t>multipart</a:t>
                      </a:r>
                      <a:r>
                        <a:rPr lang="zh-CN" sz="1400" b="1">
                          <a:effectLst/>
                          <a:latin typeface="微软雅黑" pitchFamily="34" charset="-122"/>
                          <a:ea typeface="微软雅黑" pitchFamily="34" charset="-122"/>
                        </a:rPr>
                        <a:t>（多部分）</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mixed, alternative, parallel, digest</a:t>
                      </a:r>
                      <a:endParaRPr lang="zh-CN" sz="1400" b="1" dirty="0">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zh-CN" sz="1400" b="1" dirty="0">
                          <a:effectLst/>
                          <a:latin typeface="微软雅黑" pitchFamily="34" charset="-122"/>
                          <a:ea typeface="微软雅黑" pitchFamily="34" charset="-122"/>
                        </a:rPr>
                        <a:t>多种类型的组合</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81771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556963" y="1166648"/>
            <a:ext cx="8048776" cy="311984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702509"/>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651125"/>
            <a:ext cx="507236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MIME </a:t>
            </a:r>
            <a:r>
              <a:rPr lang="zh-CN" altLang="en-US" sz="2000" b="1" dirty="0">
                <a:latin typeface="微软雅黑" pitchFamily="34" charset="-122"/>
                <a:ea typeface="微软雅黑" pitchFamily="34" charset="-122"/>
              </a:rPr>
              <a:t>举例</a:t>
            </a:r>
          </a:p>
        </p:txBody>
      </p:sp>
      <p:sp>
        <p:nvSpPr>
          <p:cNvPr id="13" name="Text Box 4"/>
          <p:cNvSpPr txBox="1">
            <a:spLocks noChangeArrowheads="1"/>
          </p:cNvSpPr>
          <p:nvPr/>
        </p:nvSpPr>
        <p:spPr bwMode="auto">
          <a:xfrm>
            <a:off x="3158350" y="1420056"/>
            <a:ext cx="4966133" cy="2554545"/>
          </a:xfrm>
          <a:prstGeom prst="rect">
            <a:avLst/>
          </a:prstGeom>
          <a:solidFill>
            <a:srgbClr val="CCFFFF"/>
          </a:solidFill>
          <a:ln w="19050">
            <a:solidFill>
              <a:schemeClr val="tx1"/>
            </a:solidFill>
            <a:miter lim="800000"/>
            <a:headEnd/>
            <a:tailEnd/>
          </a:ln>
          <a:effectLst/>
        </p:spPr>
        <p:txBody>
          <a:bodyPr wrap="squar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r>
              <a:rPr lang="en-US" altLang="zh-CN" sz="1600" b="1" dirty="0">
                <a:latin typeface="Courier New" pitchFamily="49" charset="0"/>
                <a:ea typeface="宋体" charset="-122"/>
              </a:rPr>
              <a:t>From: lionking@abc.edu </a:t>
            </a:r>
          </a:p>
          <a:p>
            <a:r>
              <a:rPr lang="en-US" altLang="zh-CN" sz="1600" b="1" dirty="0">
                <a:latin typeface="Courier New" pitchFamily="49" charset="0"/>
                <a:ea typeface="宋体" charset="-122"/>
              </a:rPr>
              <a:t>To: tigerwang@xyz.com </a:t>
            </a:r>
          </a:p>
          <a:p>
            <a:r>
              <a:rPr lang="en-US" altLang="zh-CN" sz="1600" b="1" dirty="0">
                <a:latin typeface="Courier New" pitchFamily="49" charset="0"/>
                <a:ea typeface="宋体" charset="-122"/>
              </a:rPr>
              <a:t>Subject: picture of my new home </a:t>
            </a:r>
          </a:p>
          <a:p>
            <a:r>
              <a:rPr lang="en-US" altLang="zh-CN" sz="1600" b="1" dirty="0">
                <a:solidFill>
                  <a:srgbClr val="FF0000"/>
                </a:solidFill>
                <a:latin typeface="Courier New" pitchFamily="49" charset="0"/>
                <a:ea typeface="宋体" charset="-122"/>
              </a:rPr>
              <a:t>MIME-Version: 1.0</a:t>
            </a:r>
            <a:r>
              <a:rPr lang="en-US" altLang="zh-CN" sz="1600" b="1" dirty="0">
                <a:solidFill>
                  <a:srgbClr val="FF3300"/>
                </a:solidFill>
                <a:latin typeface="Courier New" pitchFamily="49" charset="0"/>
                <a:ea typeface="宋体" charset="-122"/>
              </a:rPr>
              <a:t> </a:t>
            </a:r>
          </a:p>
          <a:p>
            <a:r>
              <a:rPr lang="en-US" altLang="zh-CN" sz="1600" b="1" dirty="0">
                <a:solidFill>
                  <a:srgbClr val="990000"/>
                </a:solidFill>
                <a:latin typeface="Courier New" pitchFamily="49" charset="0"/>
                <a:ea typeface="宋体" charset="-122"/>
              </a:rPr>
              <a:t>Content-Transfer-Encoding: base64</a:t>
            </a:r>
            <a:r>
              <a:rPr lang="en-US" altLang="zh-CN" sz="1600" b="1" dirty="0">
                <a:solidFill>
                  <a:schemeClr val="accent1"/>
                </a:solidFill>
                <a:latin typeface="Courier New" pitchFamily="49" charset="0"/>
                <a:ea typeface="宋体" charset="-122"/>
              </a:rPr>
              <a:t> </a:t>
            </a:r>
          </a:p>
          <a:p>
            <a:r>
              <a:rPr lang="en-US" altLang="zh-CN" sz="1600" b="1" dirty="0">
                <a:solidFill>
                  <a:srgbClr val="0000FF"/>
                </a:solidFill>
                <a:latin typeface="Courier New" pitchFamily="49" charset="0"/>
                <a:ea typeface="宋体" charset="-122"/>
              </a:rPr>
              <a:t>Content-Type: image/jpeg </a:t>
            </a:r>
          </a:p>
          <a:p>
            <a:endParaRPr lang="en-US" altLang="zh-CN" sz="1600" b="1" dirty="0">
              <a:solidFill>
                <a:srgbClr val="0000FF"/>
              </a:solidFill>
              <a:latin typeface="Courier New" pitchFamily="49" charset="0"/>
              <a:ea typeface="宋体" charset="-122"/>
            </a:endParaRPr>
          </a:p>
          <a:p>
            <a:r>
              <a:rPr lang="en-US" altLang="zh-CN" sz="1600" b="1" dirty="0">
                <a:solidFill>
                  <a:srgbClr val="008000"/>
                </a:solidFill>
                <a:latin typeface="Courier New" pitchFamily="49" charset="0"/>
                <a:ea typeface="宋体" charset="-122"/>
              </a:rPr>
              <a:t>base64 encoded data ..... </a:t>
            </a:r>
          </a:p>
          <a:p>
            <a:r>
              <a:rPr lang="en-US" altLang="zh-CN" sz="1600" b="1" dirty="0">
                <a:solidFill>
                  <a:srgbClr val="008000"/>
                </a:solidFill>
                <a:latin typeface="Courier New" pitchFamily="49" charset="0"/>
                <a:ea typeface="宋体" charset="-122"/>
              </a:rPr>
              <a:t>......................... </a:t>
            </a:r>
          </a:p>
          <a:p>
            <a:r>
              <a:rPr lang="en-US" altLang="zh-CN" sz="1600" b="1" dirty="0">
                <a:solidFill>
                  <a:srgbClr val="008000"/>
                </a:solidFill>
                <a:latin typeface="Courier New" pitchFamily="49" charset="0"/>
                <a:ea typeface="宋体" charset="-122"/>
              </a:rPr>
              <a:t>......base64 encoded data</a:t>
            </a:r>
            <a:r>
              <a:rPr lang="en-US" altLang="zh-CN" sz="1600" b="1" dirty="0">
                <a:latin typeface="Courier New" pitchFamily="49" charset="0"/>
                <a:ea typeface="宋体" charset="-122"/>
              </a:rPr>
              <a:t> </a:t>
            </a:r>
          </a:p>
        </p:txBody>
      </p:sp>
      <p:sp>
        <p:nvSpPr>
          <p:cNvPr id="16" name="Text Box 5"/>
          <p:cNvSpPr txBox="1">
            <a:spLocks noChangeArrowheads="1"/>
          </p:cNvSpPr>
          <p:nvPr/>
        </p:nvSpPr>
        <p:spPr bwMode="auto">
          <a:xfrm>
            <a:off x="766943" y="2479022"/>
            <a:ext cx="152638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pPr algn="r"/>
            <a:r>
              <a:rPr lang="zh-CN" altLang="en-US" sz="1400" b="1" dirty="0">
                <a:solidFill>
                  <a:srgbClr val="0000FF"/>
                </a:solidFill>
                <a:latin typeface="微软雅黑" pitchFamily="34" charset="-122"/>
                <a:ea typeface="微软雅黑" pitchFamily="34" charset="-122"/>
              </a:rPr>
              <a:t>内容类型</a:t>
            </a:r>
            <a:r>
              <a:rPr lang="en-US" altLang="zh-CN" sz="1400" b="1" dirty="0">
                <a:solidFill>
                  <a:srgbClr val="0000FF"/>
                </a:solidFill>
                <a:latin typeface="微软雅黑" pitchFamily="34" charset="-122"/>
                <a:ea typeface="微软雅黑" pitchFamily="34" charset="-122"/>
              </a:rPr>
              <a:t>/</a:t>
            </a:r>
            <a:r>
              <a:rPr lang="zh-CN" altLang="en-US" sz="1400" b="1" dirty="0">
                <a:solidFill>
                  <a:srgbClr val="0000FF"/>
                </a:solidFill>
                <a:latin typeface="微软雅黑" pitchFamily="34" charset="-122"/>
                <a:ea typeface="微软雅黑" pitchFamily="34" charset="-122"/>
              </a:rPr>
              <a:t>子类型</a:t>
            </a:r>
            <a:endParaRPr lang="en-US" altLang="zh-CN" sz="1400" b="1" dirty="0">
              <a:solidFill>
                <a:srgbClr val="0000FF"/>
              </a:solidFill>
              <a:latin typeface="微软雅黑" pitchFamily="34" charset="-122"/>
              <a:ea typeface="微软雅黑" pitchFamily="34" charset="-122"/>
            </a:endParaRPr>
          </a:p>
        </p:txBody>
      </p:sp>
      <p:sp>
        <p:nvSpPr>
          <p:cNvPr id="17" name="Text Box 6"/>
          <p:cNvSpPr txBox="1">
            <a:spLocks noChangeArrowheads="1"/>
          </p:cNvSpPr>
          <p:nvPr/>
        </p:nvSpPr>
        <p:spPr bwMode="auto">
          <a:xfrm>
            <a:off x="1390512" y="2057715"/>
            <a:ext cx="902811"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pPr algn="r"/>
            <a:r>
              <a:rPr lang="zh-CN" altLang="en-US" sz="1400" b="1" dirty="0">
                <a:solidFill>
                  <a:srgbClr val="990000"/>
                </a:solidFill>
                <a:latin typeface="微软雅黑" pitchFamily="34" charset="-122"/>
                <a:ea typeface="微软雅黑" pitchFamily="34" charset="-122"/>
              </a:rPr>
              <a:t>编码方法</a:t>
            </a:r>
            <a:endParaRPr lang="en-US" altLang="zh-CN" sz="1400" b="1" dirty="0">
              <a:solidFill>
                <a:srgbClr val="990000"/>
              </a:solidFill>
              <a:latin typeface="微软雅黑" pitchFamily="34" charset="-122"/>
              <a:ea typeface="微软雅黑" pitchFamily="34" charset="-122"/>
            </a:endParaRPr>
          </a:p>
        </p:txBody>
      </p:sp>
      <p:sp>
        <p:nvSpPr>
          <p:cNvPr id="18" name="Text Box 7"/>
          <p:cNvSpPr txBox="1">
            <a:spLocks noChangeArrowheads="1"/>
          </p:cNvSpPr>
          <p:nvPr/>
        </p:nvSpPr>
        <p:spPr bwMode="auto">
          <a:xfrm>
            <a:off x="1164488" y="1619525"/>
            <a:ext cx="1128835"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pPr algn="r"/>
            <a:r>
              <a:rPr lang="en-US" altLang="zh-CN" sz="1400" b="1" dirty="0">
                <a:solidFill>
                  <a:srgbClr val="FF0000"/>
                </a:solidFill>
                <a:latin typeface="微软雅黑" pitchFamily="34" charset="-122"/>
                <a:ea typeface="微软雅黑" pitchFamily="34" charset="-122"/>
              </a:rPr>
              <a:t>MIME </a:t>
            </a:r>
            <a:r>
              <a:rPr lang="zh-CN" altLang="en-US" sz="1400" b="1" dirty="0">
                <a:solidFill>
                  <a:srgbClr val="FF0000"/>
                </a:solidFill>
                <a:latin typeface="微软雅黑" pitchFamily="34" charset="-122"/>
                <a:ea typeface="微软雅黑" pitchFamily="34" charset="-122"/>
              </a:rPr>
              <a:t>版本</a:t>
            </a:r>
            <a:endParaRPr lang="en-US" altLang="zh-CN" sz="1400" b="1" dirty="0">
              <a:solidFill>
                <a:srgbClr val="FF0000"/>
              </a:solidFill>
              <a:latin typeface="微软雅黑" pitchFamily="34" charset="-122"/>
              <a:ea typeface="微软雅黑" pitchFamily="34" charset="-122"/>
            </a:endParaRPr>
          </a:p>
        </p:txBody>
      </p:sp>
      <p:sp>
        <p:nvSpPr>
          <p:cNvPr id="19" name="Text Box 8"/>
          <p:cNvSpPr txBox="1">
            <a:spLocks noChangeArrowheads="1"/>
          </p:cNvSpPr>
          <p:nvPr/>
        </p:nvSpPr>
        <p:spPr bwMode="auto">
          <a:xfrm>
            <a:off x="1031439" y="3011759"/>
            <a:ext cx="1261884"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pPr algn="r"/>
            <a:r>
              <a:rPr lang="zh-CN" altLang="en-US" sz="1400" b="1" dirty="0">
                <a:solidFill>
                  <a:srgbClr val="008000"/>
                </a:solidFill>
                <a:latin typeface="微软雅黑" pitchFamily="34" charset="-122"/>
                <a:ea typeface="微软雅黑" pitchFamily="34" charset="-122"/>
              </a:rPr>
              <a:t>编码后的数据</a:t>
            </a:r>
            <a:endParaRPr lang="en-US" altLang="zh-CN" sz="1400" b="1" dirty="0">
              <a:solidFill>
                <a:srgbClr val="008000"/>
              </a:solidFill>
              <a:latin typeface="微软雅黑" pitchFamily="34" charset="-122"/>
              <a:ea typeface="微软雅黑" pitchFamily="34" charset="-122"/>
            </a:endParaRPr>
          </a:p>
        </p:txBody>
      </p:sp>
      <p:sp>
        <p:nvSpPr>
          <p:cNvPr id="20" name="Line 9"/>
          <p:cNvSpPr>
            <a:spLocks noChangeShapeType="1"/>
          </p:cNvSpPr>
          <p:nvPr/>
        </p:nvSpPr>
        <p:spPr bwMode="auto">
          <a:xfrm>
            <a:off x="2219753" y="1779045"/>
            <a:ext cx="928688" cy="554038"/>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sp>
        <p:nvSpPr>
          <p:cNvPr id="21" name="Line 10"/>
          <p:cNvSpPr>
            <a:spLocks noChangeShapeType="1"/>
          </p:cNvSpPr>
          <p:nvPr/>
        </p:nvSpPr>
        <p:spPr bwMode="auto">
          <a:xfrm>
            <a:off x="2219753" y="2236624"/>
            <a:ext cx="928688" cy="332968"/>
          </a:xfrm>
          <a:prstGeom prst="line">
            <a:avLst/>
          </a:prstGeom>
          <a:noFill/>
          <a:ln w="25400">
            <a:solidFill>
              <a:srgbClr val="66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sp>
        <p:nvSpPr>
          <p:cNvPr id="23" name="Line 11"/>
          <p:cNvSpPr>
            <a:spLocks noChangeShapeType="1"/>
          </p:cNvSpPr>
          <p:nvPr/>
        </p:nvSpPr>
        <p:spPr bwMode="auto">
          <a:xfrm>
            <a:off x="2219753" y="2659561"/>
            <a:ext cx="938597" cy="136474"/>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sp>
        <p:nvSpPr>
          <p:cNvPr id="25" name="Line 12"/>
          <p:cNvSpPr>
            <a:spLocks noChangeShapeType="1"/>
          </p:cNvSpPr>
          <p:nvPr/>
        </p:nvSpPr>
        <p:spPr bwMode="auto">
          <a:xfrm>
            <a:off x="2219753" y="3183658"/>
            <a:ext cx="658812" cy="256573"/>
          </a:xfrm>
          <a:prstGeom prst="line">
            <a:avLst/>
          </a:prstGeom>
          <a:noFill/>
          <a:ln w="25400">
            <a:solidFill>
              <a:srgbClr val="0099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sp>
        <p:nvSpPr>
          <p:cNvPr id="9" name="左中括号 8"/>
          <p:cNvSpPr/>
          <p:nvPr/>
        </p:nvSpPr>
        <p:spPr>
          <a:xfrm>
            <a:off x="2933736" y="3236208"/>
            <a:ext cx="163270" cy="684149"/>
          </a:xfrm>
          <a:prstGeom prst="leftBracket">
            <a:avLst>
              <a:gd name="adj" fmla="val 0"/>
            </a:avLst>
          </a:prstGeom>
          <a:ln w="19050">
            <a:solidFill>
              <a:srgbClr val="3399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729727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629933"/>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2415981" y="596837"/>
            <a:ext cx="4326826" cy="400110"/>
          </a:xfrm>
          <a:prstGeom prst="rect">
            <a:avLst/>
          </a:prstGeom>
        </p:spPr>
        <p:txBody>
          <a:bodyPr wrap="none">
            <a:spAutoFit/>
          </a:bodyPr>
          <a:lstStyle/>
          <a:p>
            <a:pPr algn="ctr"/>
            <a:r>
              <a:rPr lang="zh-CN" altLang="en-US" sz="2000" b="1" dirty="0">
                <a:latin typeface="微软雅黑" pitchFamily="34" charset="-122"/>
                <a:ea typeface="微软雅黑" pitchFamily="34" charset="-122"/>
              </a:rPr>
              <a:t>举例：根域名服务器 </a:t>
            </a:r>
            <a:r>
              <a:rPr lang="en-US" altLang="zh-CN" sz="2000" b="1" dirty="0">
                <a:latin typeface="微软雅黑" pitchFamily="34" charset="-122"/>
                <a:ea typeface="微软雅黑" pitchFamily="34" charset="-122"/>
              </a:rPr>
              <a:t>L </a:t>
            </a:r>
            <a:r>
              <a:rPr lang="zh-CN" altLang="en-US" sz="2000" b="1" dirty="0">
                <a:latin typeface="微软雅黑" pitchFamily="34" charset="-122"/>
                <a:ea typeface="微软雅黑" pitchFamily="34" charset="-122"/>
              </a:rPr>
              <a:t>的地点分布图</a:t>
            </a:r>
          </a:p>
        </p:txBody>
      </p:sp>
      <p:sp>
        <p:nvSpPr>
          <p:cNvPr id="8" name="对角圆角矩形 7"/>
          <p:cNvSpPr/>
          <p:nvPr/>
        </p:nvSpPr>
        <p:spPr>
          <a:xfrm>
            <a:off x="545144" y="3346813"/>
            <a:ext cx="8053711" cy="1004694"/>
          </a:xfrm>
          <a:prstGeom prst="round2DiagRect">
            <a:avLst/>
          </a:prstGeom>
          <a:solidFill>
            <a:srgbClr val="0066F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95528" y="3403954"/>
            <a:ext cx="7671816" cy="907941"/>
          </a:xfrm>
          <a:prstGeom prst="rect">
            <a:avLst/>
          </a:prstGeom>
        </p:spPr>
        <p:txBody>
          <a:bodyPr wrap="square">
            <a:spAutoFit/>
          </a:bodyPr>
          <a:lstStyle/>
          <a:p>
            <a:pPr marL="285750" indent="-285750">
              <a:spcBef>
                <a:spcPts val="600"/>
              </a:spcBef>
              <a:buFont typeface="Wingdings" pitchFamily="2" charset="2"/>
              <a:buChar char="l"/>
            </a:pPr>
            <a:r>
              <a:rPr lang="zh-CN" altLang="en-US" sz="1600" b="1" dirty="0">
                <a:solidFill>
                  <a:schemeClr val="bg1"/>
                </a:solidFill>
                <a:latin typeface="微软雅黑" pitchFamily="34" charset="-122"/>
                <a:ea typeface="微软雅黑" pitchFamily="34" charset="-122"/>
              </a:rPr>
              <a:t> 根域名服务器并不直接把域名直接转换成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地址。</a:t>
            </a:r>
          </a:p>
          <a:p>
            <a:pPr marL="285750" indent="-285750">
              <a:spcBef>
                <a:spcPts val="600"/>
              </a:spcBef>
              <a:buFont typeface="Wingdings" pitchFamily="2" charset="2"/>
              <a:buChar char="l"/>
            </a:pPr>
            <a:r>
              <a:rPr lang="zh-CN" altLang="en-US" sz="1600" b="1" dirty="0">
                <a:solidFill>
                  <a:schemeClr val="bg1"/>
                </a:solidFill>
                <a:latin typeface="微软雅黑" pitchFamily="34" charset="-122"/>
                <a:ea typeface="微软雅黑" pitchFamily="34" charset="-122"/>
              </a:rPr>
              <a:t> 在使用迭代查询时，根域名服务器把下一步应当找的顶级域名服务器的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地址告诉本地域名服务器。</a:t>
            </a:r>
          </a:p>
        </p:txBody>
      </p:sp>
      <p:pic>
        <p:nvPicPr>
          <p:cNvPr id="10" name="图片 9" descr="L-rootserver.jpg"/>
          <p:cNvPicPr/>
          <p:nvPr/>
        </p:nvPicPr>
        <p:blipFill>
          <a:blip r:embed="rId2" cstate="print"/>
          <a:stretch>
            <a:fillRect/>
          </a:stretch>
        </p:blipFill>
        <p:spPr>
          <a:xfrm>
            <a:off x="1661886" y="1030839"/>
            <a:ext cx="5838929" cy="1967108"/>
          </a:xfrm>
          <a:prstGeom prst="rect">
            <a:avLst/>
          </a:prstGeom>
        </p:spPr>
      </p:pic>
      <p:sp>
        <p:nvSpPr>
          <p:cNvPr id="2" name="矩形 1"/>
          <p:cNvSpPr/>
          <p:nvPr/>
        </p:nvSpPr>
        <p:spPr>
          <a:xfrm>
            <a:off x="2448662" y="2996936"/>
            <a:ext cx="4246675" cy="369332"/>
          </a:xfrm>
          <a:prstGeom prst="rect">
            <a:avLst/>
          </a:prstGeom>
        </p:spPr>
        <p:txBody>
          <a:bodyPr wrap="none">
            <a:spAutoFit/>
          </a:bodyPr>
          <a:lstStyle/>
          <a:p>
            <a:pPr algn="ctr"/>
            <a:r>
              <a:rPr lang="zh-CN" altLang="en-US" b="1" dirty="0">
                <a:solidFill>
                  <a:srgbClr val="0000FF"/>
                </a:solidFill>
                <a:latin typeface="微软雅黑" pitchFamily="34" charset="-122"/>
                <a:ea typeface="微软雅黑" pitchFamily="34" charset="-122"/>
              </a:rPr>
              <a:t>根域名服务器 </a:t>
            </a:r>
            <a:r>
              <a:rPr lang="en-US" altLang="zh-CN" b="1" dirty="0">
                <a:solidFill>
                  <a:srgbClr val="0000FF"/>
                </a:solidFill>
                <a:latin typeface="微软雅黑" pitchFamily="34" charset="-122"/>
                <a:ea typeface="微软雅黑" pitchFamily="34" charset="-122"/>
              </a:rPr>
              <a:t>L </a:t>
            </a:r>
            <a:r>
              <a:rPr lang="zh-CN" altLang="zh-CN" b="1" dirty="0">
                <a:solidFill>
                  <a:srgbClr val="0000FF"/>
                </a:solidFill>
                <a:latin typeface="微软雅黑" pitchFamily="34" charset="-122"/>
                <a:ea typeface="微软雅黑" pitchFamily="34" charset="-122"/>
              </a:rPr>
              <a:t>分布</a:t>
            </a:r>
            <a:r>
              <a:rPr lang="zh-CN" altLang="en-US" b="1" dirty="0">
                <a:solidFill>
                  <a:srgbClr val="0000FF"/>
                </a:solidFill>
                <a:latin typeface="微软雅黑" pitchFamily="34" charset="-122"/>
                <a:ea typeface="微软雅黑" pitchFamily="34" charset="-122"/>
              </a:rPr>
              <a:t>在世界 </a:t>
            </a:r>
            <a:r>
              <a:rPr lang="en-US" altLang="zh-CN" b="1" dirty="0">
                <a:solidFill>
                  <a:srgbClr val="0000FF"/>
                </a:solidFill>
                <a:latin typeface="微软雅黑" pitchFamily="34" charset="-122"/>
                <a:ea typeface="微软雅黑" pitchFamily="34" charset="-122"/>
              </a:rPr>
              <a:t>150 </a:t>
            </a:r>
            <a:r>
              <a:rPr lang="zh-CN" altLang="zh-CN" b="1" dirty="0">
                <a:solidFill>
                  <a:srgbClr val="0000FF"/>
                </a:solidFill>
                <a:latin typeface="微软雅黑" pitchFamily="34" charset="-122"/>
                <a:ea typeface="微软雅黑" pitchFamily="34" charset="-122"/>
              </a:rPr>
              <a:t>个地点</a:t>
            </a:r>
            <a:endParaRPr lang="zh-CN" altLang="en-US"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2759797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5"/>
          <p:cNvSpPr>
            <a:spLocks noChangeArrowheads="1"/>
          </p:cNvSpPr>
          <p:nvPr/>
        </p:nvSpPr>
        <p:spPr bwMode="auto">
          <a:xfrm>
            <a:off x="545143" y="798578"/>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2" name="Rectangle 6"/>
          <p:cNvSpPr>
            <a:spLocks noChangeArrowheads="1"/>
          </p:cNvSpPr>
          <p:nvPr/>
        </p:nvSpPr>
        <p:spPr bwMode="auto">
          <a:xfrm>
            <a:off x="3248562" y="747163"/>
            <a:ext cx="26468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应用层协议的特点</a:t>
            </a:r>
          </a:p>
        </p:txBody>
      </p:sp>
      <p:sp>
        <p:nvSpPr>
          <p:cNvPr id="13" name="Rectangle 8"/>
          <p:cNvSpPr>
            <a:spLocks noChangeArrowheads="1"/>
          </p:cNvSpPr>
          <p:nvPr/>
        </p:nvSpPr>
        <p:spPr bwMode="auto">
          <a:xfrm>
            <a:off x="545143" y="1229891"/>
            <a:ext cx="8141657"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每个应用层协议都是为了解决某一类应用问题，而问题的解决又往往是通过位于不同主机中的多个应用进程之间的通信和协同工作来完成的。应用层的具体内容就是规定应用进程在通信时所遵循的协议。</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应用层的许多协议都是基于客户服务器方式。客户 </a:t>
            </a:r>
            <a:r>
              <a:rPr lang="en-US" altLang="zh-CN" sz="2000" b="1" dirty="0">
                <a:latin typeface="微软雅黑" pitchFamily="34" charset="-122"/>
                <a:ea typeface="微软雅黑" pitchFamily="34" charset="-122"/>
              </a:rPr>
              <a:t>(client) </a:t>
            </a:r>
            <a:r>
              <a:rPr lang="zh-CN" altLang="en-US" sz="2000" b="1" dirty="0">
                <a:latin typeface="微软雅黑" pitchFamily="34" charset="-122"/>
                <a:ea typeface="微软雅黑" pitchFamily="34" charset="-122"/>
              </a:rPr>
              <a:t>和服务器 </a:t>
            </a:r>
            <a:r>
              <a:rPr lang="en-US" altLang="zh-CN" sz="2000" b="1" dirty="0">
                <a:latin typeface="微软雅黑" pitchFamily="34" charset="-122"/>
                <a:ea typeface="微软雅黑" pitchFamily="34" charset="-122"/>
              </a:rPr>
              <a:t>(server) </a:t>
            </a:r>
            <a:r>
              <a:rPr lang="zh-CN" altLang="en-US" sz="2000" b="1" dirty="0">
                <a:latin typeface="微软雅黑" pitchFamily="34" charset="-122"/>
                <a:ea typeface="微软雅黑" pitchFamily="34" charset="-122"/>
              </a:rPr>
              <a:t>都是指通信中所涉及的两个应用进程。客户服务器方式所描述的是进程之间服务和被服务的关系。客户是服务请求方，服务器是服务提供方。 </a:t>
            </a:r>
          </a:p>
        </p:txBody>
      </p:sp>
    </p:spTree>
    <p:extLst>
      <p:ext uri="{BB962C8B-B14F-4D97-AF65-F5344CB8AC3E}">
        <p14:creationId xmlns:p14="http://schemas.microsoft.com/office/powerpoint/2010/main" val="1400700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293398"/>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591338" y="1260187"/>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顶级域名服务器</a:t>
            </a:r>
          </a:p>
        </p:txBody>
      </p:sp>
      <p:sp>
        <p:nvSpPr>
          <p:cNvPr id="7" name="Rectangle 68"/>
          <p:cNvSpPr>
            <a:spLocks noChangeArrowheads="1"/>
          </p:cNvSpPr>
          <p:nvPr/>
        </p:nvSpPr>
        <p:spPr bwMode="auto">
          <a:xfrm>
            <a:off x="483810" y="1738793"/>
            <a:ext cx="8245143"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顶级域名服务器（即 </a:t>
            </a:r>
            <a:r>
              <a:rPr lang="en-US" altLang="zh-CN" sz="2000" b="1" dirty="0">
                <a:solidFill>
                  <a:srgbClr val="0000FF"/>
                </a:solidFill>
                <a:latin typeface="微软雅黑" pitchFamily="34" charset="-122"/>
                <a:ea typeface="微软雅黑" pitchFamily="34" charset="-122"/>
              </a:rPr>
              <a:t>TLD </a:t>
            </a:r>
            <a:r>
              <a:rPr lang="zh-CN" altLang="en-US" sz="2000" b="1" dirty="0">
                <a:solidFill>
                  <a:srgbClr val="0000FF"/>
                </a:solidFill>
                <a:latin typeface="微软雅黑" pitchFamily="34" charset="-122"/>
                <a:ea typeface="微软雅黑" pitchFamily="34" charset="-122"/>
              </a:rPr>
              <a:t>服务器</a:t>
            </a:r>
            <a:r>
              <a:rPr lang="zh-CN" altLang="en-US" sz="2000" b="1" dirty="0">
                <a:latin typeface="微软雅黑" pitchFamily="34" charset="-122"/>
                <a:ea typeface="微软雅黑" pitchFamily="34" charset="-122"/>
              </a:rPr>
              <a:t>）负责管理在该顶级域名服务器注册的</a:t>
            </a:r>
            <a:r>
              <a:rPr lang="zh-CN" altLang="en-US" sz="2000" b="1" dirty="0">
                <a:solidFill>
                  <a:srgbClr val="0000FF"/>
                </a:solidFill>
                <a:latin typeface="微软雅黑" pitchFamily="34" charset="-122"/>
                <a:ea typeface="微软雅黑" pitchFamily="34" charset="-122"/>
              </a:rPr>
              <a:t>所有二级域名</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当收到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查询请求时，就给出相应的回答（可能是最后的结果，也可能是下一步应当找的域名服务器的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 </a:t>
            </a:r>
          </a:p>
        </p:txBody>
      </p:sp>
    </p:spTree>
    <p:extLst>
      <p:ext uri="{BB962C8B-B14F-4D97-AF65-F5344CB8AC3E}">
        <p14:creationId xmlns:p14="http://schemas.microsoft.com/office/powerpoint/2010/main" val="3138516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5"/>
          <p:cNvSpPr>
            <a:spLocks noChangeArrowheads="1"/>
          </p:cNvSpPr>
          <p:nvPr/>
        </p:nvSpPr>
        <p:spPr bwMode="auto">
          <a:xfrm>
            <a:off x="556963" y="141278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3" name="Rectangle 6"/>
          <p:cNvSpPr>
            <a:spLocks noChangeArrowheads="1"/>
          </p:cNvSpPr>
          <p:nvPr/>
        </p:nvSpPr>
        <p:spPr bwMode="auto">
          <a:xfrm>
            <a:off x="3552866" y="1379576"/>
            <a:ext cx="2056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权限域名服务器</a:t>
            </a:r>
          </a:p>
        </p:txBody>
      </p:sp>
      <p:sp>
        <p:nvSpPr>
          <p:cNvPr id="14" name="Rectangle 68"/>
          <p:cNvSpPr>
            <a:spLocks noChangeArrowheads="1"/>
          </p:cNvSpPr>
          <p:nvPr/>
        </p:nvSpPr>
        <p:spPr bwMode="auto">
          <a:xfrm>
            <a:off x="483810" y="1858182"/>
            <a:ext cx="8245143"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负责一个区的域名服务器。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当一个权限域名服务器还不能给出最后的查询回答时，就会告诉发出查询请求的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客户，下一步应当找哪一个权限域名服务器。 </a:t>
            </a:r>
          </a:p>
        </p:txBody>
      </p:sp>
    </p:spTree>
    <p:extLst>
      <p:ext uri="{BB962C8B-B14F-4D97-AF65-F5344CB8AC3E}">
        <p14:creationId xmlns:p14="http://schemas.microsoft.com/office/powerpoint/2010/main" val="176425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56963" y="917274"/>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9" name="Rectangle 6"/>
          <p:cNvSpPr>
            <a:spLocks noChangeArrowheads="1"/>
          </p:cNvSpPr>
          <p:nvPr/>
        </p:nvSpPr>
        <p:spPr bwMode="auto">
          <a:xfrm>
            <a:off x="3552866" y="884063"/>
            <a:ext cx="2056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本地域名服务器</a:t>
            </a:r>
          </a:p>
        </p:txBody>
      </p:sp>
      <p:sp>
        <p:nvSpPr>
          <p:cNvPr id="10" name="Rectangle 68"/>
          <p:cNvSpPr>
            <a:spLocks noChangeArrowheads="1"/>
          </p:cNvSpPr>
          <p:nvPr/>
        </p:nvSpPr>
        <p:spPr bwMode="auto">
          <a:xfrm>
            <a:off x="483810" y="1362669"/>
            <a:ext cx="8245143"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本地域名服务器对域名系统非常重要。</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当一个主机发出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查询请求时，这个查询请求报文就发送给本地域名服务器。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每一个互联网服务提供者 </a:t>
            </a:r>
            <a:r>
              <a:rPr lang="en-US" altLang="zh-CN" sz="2000" b="1" dirty="0">
                <a:latin typeface="微软雅黑" pitchFamily="34" charset="-122"/>
                <a:ea typeface="微软雅黑" pitchFamily="34" charset="-122"/>
              </a:rPr>
              <a:t>ISP</a:t>
            </a:r>
            <a:r>
              <a:rPr lang="zh-CN" altLang="en-US" sz="2000" b="1" dirty="0">
                <a:latin typeface="微软雅黑" pitchFamily="34" charset="-122"/>
                <a:ea typeface="微软雅黑" pitchFamily="34" charset="-122"/>
              </a:rPr>
              <a:t>，或一个大学，甚至一个大学里的系，都可以拥有一个本地域名服务器，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这种域名服务器有时也称为</a:t>
            </a:r>
            <a:r>
              <a:rPr lang="zh-CN" altLang="en-US" sz="2000" b="1" dirty="0">
                <a:solidFill>
                  <a:srgbClr val="0000FF"/>
                </a:solidFill>
                <a:latin typeface="微软雅黑" pitchFamily="34" charset="-122"/>
                <a:ea typeface="微软雅黑" pitchFamily="34" charset="-122"/>
              </a:rPr>
              <a:t>默认域名服务器</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397434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99723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078377" y="964025"/>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提高域名服务器的可靠性</a:t>
            </a:r>
          </a:p>
        </p:txBody>
      </p:sp>
      <p:sp>
        <p:nvSpPr>
          <p:cNvPr id="8" name="Rectangle 68"/>
          <p:cNvSpPr>
            <a:spLocks noChangeArrowheads="1"/>
          </p:cNvSpPr>
          <p:nvPr/>
        </p:nvSpPr>
        <p:spPr bwMode="auto">
          <a:xfrm>
            <a:off x="483810" y="1442631"/>
            <a:ext cx="8245143"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域名服务器都把数据复制到几个域名服务器来保存，其中的一个是</a:t>
            </a:r>
            <a:r>
              <a:rPr lang="zh-CN" altLang="en-US" sz="2000" b="1" dirty="0">
                <a:solidFill>
                  <a:srgbClr val="0000FF"/>
                </a:solidFill>
                <a:latin typeface="微软雅黑" pitchFamily="34" charset="-122"/>
                <a:ea typeface="微软雅黑" pitchFamily="34" charset="-122"/>
              </a:rPr>
              <a:t>主域名服务器</a:t>
            </a:r>
            <a:r>
              <a:rPr lang="zh-CN" altLang="en-US" sz="2000" b="1" dirty="0">
                <a:latin typeface="微软雅黑" pitchFamily="34" charset="-122"/>
                <a:ea typeface="微软雅黑" pitchFamily="34" charset="-122"/>
              </a:rPr>
              <a:t>，其他的是</a:t>
            </a:r>
            <a:r>
              <a:rPr lang="zh-CN" altLang="en-US" sz="2000" b="1" dirty="0">
                <a:solidFill>
                  <a:srgbClr val="0000FF"/>
                </a:solidFill>
                <a:latin typeface="微软雅黑" pitchFamily="34" charset="-122"/>
                <a:ea typeface="微软雅黑" pitchFamily="34" charset="-122"/>
              </a:rPr>
              <a:t>辅助域名服务器</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当主域名服务器出故障时，辅助域名服务器可以保证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的查询工作不会中断。</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主域名服务器定期把数据复制到辅助域名服务器中，而更改数据只能在主域名服务器中进行。这样就保证了数据的一致性。</a:t>
            </a:r>
          </a:p>
        </p:txBody>
      </p:sp>
    </p:spTree>
    <p:extLst>
      <p:ext uri="{BB962C8B-B14F-4D97-AF65-F5344CB8AC3E}">
        <p14:creationId xmlns:p14="http://schemas.microsoft.com/office/powerpoint/2010/main" val="1538451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43412"/>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591338" y="610201"/>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域名的解析过程</a:t>
            </a:r>
          </a:p>
        </p:txBody>
      </p:sp>
      <p:sp>
        <p:nvSpPr>
          <p:cNvPr id="7" name="Rectangle 68"/>
          <p:cNvSpPr>
            <a:spLocks noChangeArrowheads="1"/>
          </p:cNvSpPr>
          <p:nvPr/>
        </p:nvSpPr>
        <p:spPr bwMode="auto">
          <a:xfrm>
            <a:off x="483810" y="988223"/>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主机向本地域名服务器的查询一般都是采用</a:t>
            </a:r>
            <a:r>
              <a:rPr lang="zh-CN" altLang="en-US" sz="2000" b="1" dirty="0">
                <a:solidFill>
                  <a:srgbClr val="CC00CC"/>
                </a:solidFill>
                <a:latin typeface="微软雅黑" pitchFamily="34" charset="-122"/>
                <a:ea typeface="微软雅黑" pitchFamily="34" charset="-122"/>
              </a:rPr>
              <a:t>递归查询</a:t>
            </a:r>
            <a:r>
              <a:rPr lang="zh-CN" altLang="en-US" sz="2000" b="1" dirty="0">
                <a:latin typeface="微软雅黑" pitchFamily="34" charset="-122"/>
                <a:ea typeface="微软雅黑" pitchFamily="34" charset="-122"/>
              </a:rPr>
              <a:t>。如果主机所询问的本地域名服务器不知道被查询域名的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地址，那么本地域名服务器就以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客户的身份，向其他根域名服务器继续发出查询请求报文。</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本地域名服务器向根域名服务器的查询通常是采用</a:t>
            </a:r>
            <a:r>
              <a:rPr lang="zh-CN" altLang="en-US" sz="2000" b="1" dirty="0">
                <a:solidFill>
                  <a:srgbClr val="CC00CC"/>
                </a:solidFill>
                <a:latin typeface="微软雅黑" pitchFamily="34" charset="-122"/>
                <a:ea typeface="微软雅黑" pitchFamily="34" charset="-122"/>
              </a:rPr>
              <a:t>迭代查询</a:t>
            </a:r>
            <a:r>
              <a:rPr lang="zh-CN" altLang="en-US" sz="2000" b="1" dirty="0">
                <a:latin typeface="微软雅黑" pitchFamily="34" charset="-122"/>
                <a:ea typeface="微软雅黑" pitchFamily="34" charset="-122"/>
              </a:rPr>
              <a:t>。当根域名服务器收到本地域名服务器的迭代查询请求报文时，要么给出所要查询的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地址，要么告诉本地域名服务器：“你下一步应当向哪一个域名服务器进行查询”。然后让本地域名服务器进行后续的查询。</a:t>
            </a:r>
          </a:p>
        </p:txBody>
      </p:sp>
    </p:spTree>
    <p:extLst>
      <p:ext uri="{BB962C8B-B14F-4D97-AF65-F5344CB8AC3E}">
        <p14:creationId xmlns:p14="http://schemas.microsoft.com/office/powerpoint/2010/main" val="1964266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5"/>
          <p:cNvSpPr>
            <a:spLocks noChangeArrowheads="1"/>
          </p:cNvSpPr>
          <p:nvPr/>
        </p:nvSpPr>
        <p:spPr bwMode="auto">
          <a:xfrm flipH="1">
            <a:off x="3438474" y="1167509"/>
            <a:ext cx="2148218" cy="1953237"/>
          </a:xfrm>
          <a:prstGeom prst="rect">
            <a:avLst/>
          </a:prstGeom>
          <a:solidFill>
            <a:srgbClr val="0000FF"/>
          </a:solidFill>
          <a:ln>
            <a:noFill/>
          </a:ln>
          <a:effectLst/>
        </p:spPr>
        <p:txBody>
          <a:bodyPr wrap="none" anchor="ctr"/>
          <a:lstStyle/>
          <a:p>
            <a:pPr eaLnBrk="1" hangingPunct="1"/>
            <a:endParaRPr lang="zh-CN" altLang="en-US" sz="1200" b="1">
              <a:latin typeface="微软雅黑" pitchFamily="34" charset="-122"/>
              <a:ea typeface="微软雅黑" pitchFamily="34" charset="-122"/>
            </a:endParaRPr>
          </a:p>
        </p:txBody>
      </p:sp>
      <p:pic>
        <p:nvPicPr>
          <p:cNvPr id="54" name="图片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7018" y="1200975"/>
            <a:ext cx="476702" cy="667383"/>
          </a:xfrm>
          <a:prstGeom prst="rect">
            <a:avLst/>
          </a:prstGeom>
        </p:spPr>
      </p:pic>
      <p:pic>
        <p:nvPicPr>
          <p:cNvPr id="56" name="图片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2346" y="2433546"/>
            <a:ext cx="476702" cy="667383"/>
          </a:xfrm>
          <a:prstGeom prst="rect">
            <a:avLst/>
          </a:prstGeom>
        </p:spPr>
      </p:pic>
      <p:pic>
        <p:nvPicPr>
          <p:cNvPr id="57" name="图片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2958" y="2433546"/>
            <a:ext cx="476702" cy="667383"/>
          </a:xfrm>
          <a:prstGeom prst="rect">
            <a:avLst/>
          </a:prstGeom>
        </p:spPr>
      </p:pic>
      <p:sp>
        <p:nvSpPr>
          <p:cNvPr id="9"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0"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本地域名服务器采用迭代查询</a:t>
            </a:r>
          </a:p>
        </p:txBody>
      </p:sp>
      <p:sp>
        <p:nvSpPr>
          <p:cNvPr id="12" name="Text Box 7"/>
          <p:cNvSpPr txBox="1">
            <a:spLocks noChangeArrowheads="1"/>
          </p:cNvSpPr>
          <p:nvPr/>
        </p:nvSpPr>
        <p:spPr bwMode="auto">
          <a:xfrm flipH="1">
            <a:off x="5601104" y="1241332"/>
            <a:ext cx="1261884"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5000"/>
              </a:lnSpc>
            </a:pPr>
            <a:r>
              <a:rPr kumimoji="1" lang="zh-CN" altLang="en-US" sz="1200" b="1">
                <a:latin typeface="微软雅黑" pitchFamily="34" charset="-122"/>
                <a:ea typeface="微软雅黑" pitchFamily="34" charset="-122"/>
              </a:rPr>
              <a:t>顶级域名服务器</a:t>
            </a:r>
          </a:p>
          <a:p>
            <a:pPr algn="ctr" eaLnBrk="1" hangingPunct="1">
              <a:lnSpc>
                <a:spcPct val="85000"/>
              </a:lnSpc>
            </a:pPr>
            <a:r>
              <a:rPr kumimoji="1" lang="en-US" altLang="zh-CN" sz="1200" b="1">
                <a:latin typeface="微软雅黑" pitchFamily="34" charset="-122"/>
                <a:ea typeface="微软雅黑" pitchFamily="34" charset="-122"/>
              </a:rPr>
              <a:t>dns.com</a:t>
            </a:r>
          </a:p>
        </p:txBody>
      </p:sp>
      <p:sp>
        <p:nvSpPr>
          <p:cNvPr id="13" name="Text Box 8"/>
          <p:cNvSpPr txBox="1">
            <a:spLocks noChangeArrowheads="1"/>
          </p:cNvSpPr>
          <p:nvPr/>
        </p:nvSpPr>
        <p:spPr bwMode="auto">
          <a:xfrm flipH="1">
            <a:off x="5406749" y="2590655"/>
            <a:ext cx="1512861"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0000"/>
              </a:lnSpc>
            </a:pPr>
            <a:r>
              <a:rPr kumimoji="1" lang="zh-CN" altLang="en-US" sz="1200" b="1">
                <a:latin typeface="微软雅黑" pitchFamily="34" charset="-122"/>
                <a:ea typeface="微软雅黑" pitchFamily="34" charset="-122"/>
              </a:rPr>
              <a:t>权限</a:t>
            </a:r>
            <a:r>
              <a:rPr kumimoji="1" lang="zh-CN" altLang="zh-CN" sz="1200" b="1">
                <a:latin typeface="微软雅黑" pitchFamily="34" charset="-122"/>
                <a:ea typeface="微软雅黑" pitchFamily="34" charset="-122"/>
              </a:rPr>
              <a:t>域名服务</a:t>
            </a:r>
            <a:r>
              <a:rPr kumimoji="1" lang="en-US" altLang="zh-CN" sz="1200" b="1">
                <a:latin typeface="微软雅黑" pitchFamily="34" charset="-122"/>
                <a:ea typeface="微软雅黑" pitchFamily="34" charset="-122"/>
              </a:rPr>
              <a:t>dns.abc.com</a:t>
            </a:r>
          </a:p>
        </p:txBody>
      </p:sp>
      <p:sp>
        <p:nvSpPr>
          <p:cNvPr id="14" name="Text Box 9"/>
          <p:cNvSpPr txBox="1">
            <a:spLocks noChangeArrowheads="1"/>
          </p:cNvSpPr>
          <p:nvPr/>
        </p:nvSpPr>
        <p:spPr bwMode="auto">
          <a:xfrm flipH="1">
            <a:off x="2136630" y="2570148"/>
            <a:ext cx="1261884"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0000"/>
              </a:lnSpc>
            </a:pPr>
            <a:r>
              <a:rPr kumimoji="1" lang="zh-CN" altLang="en-US" sz="1200" b="1" dirty="0">
                <a:solidFill>
                  <a:srgbClr val="CC00CC"/>
                </a:solidFill>
                <a:latin typeface="微软雅黑" pitchFamily="34" charset="-122"/>
                <a:ea typeface="微软雅黑" pitchFamily="34" charset="-122"/>
              </a:rPr>
              <a:t>本地域名服务器</a:t>
            </a:r>
          </a:p>
          <a:p>
            <a:pPr algn="ctr" eaLnBrk="1" hangingPunct="1">
              <a:lnSpc>
                <a:spcPct val="80000"/>
              </a:lnSpc>
            </a:pPr>
            <a:r>
              <a:rPr kumimoji="1" lang="en-US" altLang="zh-CN" sz="1200" b="1" dirty="0">
                <a:solidFill>
                  <a:srgbClr val="CC00CC"/>
                </a:solidFill>
                <a:latin typeface="微软雅黑" pitchFamily="34" charset="-122"/>
                <a:ea typeface="微软雅黑" pitchFamily="34" charset="-122"/>
              </a:rPr>
              <a:t>dns.xyz.com</a:t>
            </a:r>
          </a:p>
        </p:txBody>
      </p:sp>
      <p:sp>
        <p:nvSpPr>
          <p:cNvPr id="15" name="Text Box 12"/>
          <p:cNvSpPr txBox="1">
            <a:spLocks noChangeArrowheads="1"/>
          </p:cNvSpPr>
          <p:nvPr/>
        </p:nvSpPr>
        <p:spPr bwMode="auto">
          <a:xfrm flipH="1">
            <a:off x="2343533" y="1249535"/>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a:latin typeface="微软雅黑" pitchFamily="34" charset="-122"/>
                <a:ea typeface="微软雅黑" pitchFamily="34" charset="-122"/>
              </a:rPr>
              <a:t>根域名服务器</a:t>
            </a:r>
          </a:p>
        </p:txBody>
      </p:sp>
      <p:grpSp>
        <p:nvGrpSpPr>
          <p:cNvPr id="19" name="Group 40"/>
          <p:cNvGrpSpPr>
            <a:grpSpLocks/>
          </p:cNvGrpSpPr>
          <p:nvPr/>
        </p:nvGrpSpPr>
        <p:grpSpPr bwMode="auto">
          <a:xfrm>
            <a:off x="3425143" y="1894462"/>
            <a:ext cx="322121" cy="582382"/>
            <a:chOff x="1731" y="1927"/>
            <a:chExt cx="290" cy="568"/>
          </a:xfrm>
        </p:grpSpPr>
        <p:sp>
          <p:nvSpPr>
            <p:cNvPr id="20" name="Text Box 18"/>
            <p:cNvSpPr txBox="1">
              <a:spLocks noChangeArrowheads="1"/>
            </p:cNvSpPr>
            <p:nvPr/>
          </p:nvSpPr>
          <p:spPr bwMode="auto">
            <a:xfrm flipH="1">
              <a:off x="1731" y="219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21" name="Line 20"/>
            <p:cNvSpPr>
              <a:spLocks noChangeShapeType="1"/>
            </p:cNvSpPr>
            <p:nvPr/>
          </p:nvSpPr>
          <p:spPr bwMode="auto">
            <a:xfrm rot="10800000" flipH="1">
              <a:off x="1996" y="1927"/>
              <a:ext cx="0" cy="56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22" name="Group 41"/>
          <p:cNvGrpSpPr>
            <a:grpSpLocks/>
          </p:cNvGrpSpPr>
          <p:nvPr/>
        </p:nvGrpSpPr>
        <p:grpSpPr bwMode="auto">
          <a:xfrm>
            <a:off x="3762815" y="1796031"/>
            <a:ext cx="322121" cy="680813"/>
            <a:chOff x="2035" y="1831"/>
            <a:chExt cx="290" cy="664"/>
          </a:xfrm>
        </p:grpSpPr>
        <p:sp>
          <p:nvSpPr>
            <p:cNvPr id="23" name="Text Box 19"/>
            <p:cNvSpPr txBox="1">
              <a:spLocks noChangeArrowheads="1"/>
            </p:cNvSpPr>
            <p:nvPr/>
          </p:nvSpPr>
          <p:spPr bwMode="auto">
            <a:xfrm flipH="1">
              <a:off x="2035" y="1831"/>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24" name="Line 21"/>
            <p:cNvSpPr>
              <a:spLocks noChangeShapeType="1"/>
            </p:cNvSpPr>
            <p:nvPr/>
          </p:nvSpPr>
          <p:spPr bwMode="auto">
            <a:xfrm rot="10800000" flipH="1" flipV="1">
              <a:off x="2089" y="1927"/>
              <a:ext cx="0" cy="56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25" name="Group 42"/>
          <p:cNvGrpSpPr>
            <a:grpSpLocks/>
          </p:cNvGrpSpPr>
          <p:nvPr/>
        </p:nvGrpSpPr>
        <p:grpSpPr bwMode="auto">
          <a:xfrm>
            <a:off x="3894998" y="1777576"/>
            <a:ext cx="1250720" cy="718750"/>
            <a:chOff x="2154" y="1813"/>
            <a:chExt cx="1126" cy="701"/>
          </a:xfrm>
        </p:grpSpPr>
        <p:sp>
          <p:nvSpPr>
            <p:cNvPr id="26" name="Text Box 14"/>
            <p:cNvSpPr txBox="1">
              <a:spLocks noChangeArrowheads="1"/>
            </p:cNvSpPr>
            <p:nvPr/>
          </p:nvSpPr>
          <p:spPr bwMode="auto">
            <a:xfrm flipH="1">
              <a:off x="2154" y="2205"/>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27" name="Line 22"/>
            <p:cNvSpPr>
              <a:spLocks noChangeShapeType="1"/>
            </p:cNvSpPr>
            <p:nvPr/>
          </p:nvSpPr>
          <p:spPr bwMode="auto">
            <a:xfrm rot="10800000" flipH="1">
              <a:off x="2245" y="1813"/>
              <a:ext cx="1035" cy="701"/>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28" name="Group 43"/>
          <p:cNvGrpSpPr>
            <a:grpSpLocks/>
          </p:cNvGrpSpPr>
          <p:nvPr/>
        </p:nvGrpSpPr>
        <p:grpSpPr bwMode="auto">
          <a:xfrm>
            <a:off x="3983860" y="1796031"/>
            <a:ext cx="1371794" cy="819231"/>
            <a:chOff x="2234" y="1831"/>
            <a:chExt cx="1235" cy="799"/>
          </a:xfrm>
        </p:grpSpPr>
        <p:sp>
          <p:nvSpPr>
            <p:cNvPr id="29" name="Text Box 13"/>
            <p:cNvSpPr txBox="1">
              <a:spLocks noChangeArrowheads="1"/>
            </p:cNvSpPr>
            <p:nvPr/>
          </p:nvSpPr>
          <p:spPr bwMode="auto">
            <a:xfrm flipH="1">
              <a:off x="3179" y="1831"/>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30" name="Line 23"/>
            <p:cNvSpPr>
              <a:spLocks noChangeShapeType="1"/>
            </p:cNvSpPr>
            <p:nvPr/>
          </p:nvSpPr>
          <p:spPr bwMode="auto">
            <a:xfrm flipH="1">
              <a:off x="2234" y="1870"/>
              <a:ext cx="1100" cy="760"/>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32" name="Group 45"/>
          <p:cNvGrpSpPr>
            <a:grpSpLocks/>
          </p:cNvGrpSpPr>
          <p:nvPr/>
        </p:nvGrpSpPr>
        <p:grpSpPr bwMode="auto">
          <a:xfrm>
            <a:off x="3983859" y="2535293"/>
            <a:ext cx="1119651" cy="276837"/>
            <a:chOff x="2234" y="2552"/>
            <a:chExt cx="1008" cy="270"/>
          </a:xfrm>
        </p:grpSpPr>
        <p:sp>
          <p:nvSpPr>
            <p:cNvPr id="33" name="Text Box 25"/>
            <p:cNvSpPr txBox="1">
              <a:spLocks noChangeArrowheads="1"/>
            </p:cNvSpPr>
            <p:nvPr/>
          </p:nvSpPr>
          <p:spPr bwMode="auto">
            <a:xfrm flipH="1">
              <a:off x="2275" y="2552"/>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34" name="Line 27"/>
            <p:cNvSpPr>
              <a:spLocks noChangeShapeType="1"/>
            </p:cNvSpPr>
            <p:nvPr/>
          </p:nvSpPr>
          <p:spPr bwMode="auto">
            <a:xfrm rot="16200000" flipH="1">
              <a:off x="2738" y="2283"/>
              <a:ext cx="0" cy="100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35" name="Group 46"/>
          <p:cNvGrpSpPr>
            <a:grpSpLocks/>
          </p:cNvGrpSpPr>
          <p:nvPr/>
        </p:nvGrpSpPr>
        <p:grpSpPr bwMode="auto">
          <a:xfrm>
            <a:off x="3983857" y="2830586"/>
            <a:ext cx="1140755" cy="276837"/>
            <a:chOff x="2234" y="2840"/>
            <a:chExt cx="1027" cy="270"/>
          </a:xfrm>
        </p:grpSpPr>
        <p:sp>
          <p:nvSpPr>
            <p:cNvPr id="36" name="Line 28"/>
            <p:cNvSpPr>
              <a:spLocks noChangeShapeType="1"/>
            </p:cNvSpPr>
            <p:nvPr/>
          </p:nvSpPr>
          <p:spPr bwMode="auto">
            <a:xfrm rot="5400000">
              <a:off x="2738" y="2379"/>
              <a:ext cx="0" cy="100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7" name="Text Box 29"/>
            <p:cNvSpPr txBox="1">
              <a:spLocks noChangeArrowheads="1"/>
            </p:cNvSpPr>
            <p:nvPr/>
          </p:nvSpPr>
          <p:spPr bwMode="auto">
            <a:xfrm flipH="1">
              <a:off x="2971" y="284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sym typeface="Wingdings" pitchFamily="2" charset="2"/>
                </a:rPr>
                <a:t></a:t>
              </a:r>
            </a:p>
          </p:txBody>
        </p:sp>
      </p:grpSp>
      <p:sp>
        <p:nvSpPr>
          <p:cNvPr id="38" name="Text Box 30"/>
          <p:cNvSpPr txBox="1">
            <a:spLocks noChangeArrowheads="1"/>
          </p:cNvSpPr>
          <p:nvPr/>
        </p:nvSpPr>
        <p:spPr bwMode="auto">
          <a:xfrm flipH="1">
            <a:off x="4132467" y="1199294"/>
            <a:ext cx="800219" cy="276999"/>
          </a:xfrm>
          <a:prstGeom prst="rect">
            <a:avLst/>
          </a:prstGeom>
          <a:noFill/>
          <a:ln>
            <a:noFill/>
          </a:ln>
          <a:effec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chemeClr val="bg1"/>
                </a:solidFill>
                <a:latin typeface="微软雅黑" pitchFamily="34" charset="-122"/>
                <a:ea typeface="微软雅黑" pitchFamily="34" charset="-122"/>
              </a:rPr>
              <a:t>迭代查询</a:t>
            </a:r>
          </a:p>
        </p:txBody>
      </p:sp>
      <p:grpSp>
        <p:nvGrpSpPr>
          <p:cNvPr id="39" name="Group 49"/>
          <p:cNvGrpSpPr>
            <a:grpSpLocks/>
          </p:cNvGrpSpPr>
          <p:nvPr/>
        </p:nvGrpSpPr>
        <p:grpSpPr bwMode="auto">
          <a:xfrm>
            <a:off x="3782810" y="3094088"/>
            <a:ext cx="1856087" cy="653129"/>
            <a:chOff x="2053" y="3097"/>
            <a:chExt cx="1671" cy="637"/>
          </a:xfrm>
        </p:grpSpPr>
        <p:grpSp>
          <p:nvGrpSpPr>
            <p:cNvPr id="40" name="Group 48"/>
            <p:cNvGrpSpPr>
              <a:grpSpLocks/>
            </p:cNvGrpSpPr>
            <p:nvPr/>
          </p:nvGrpSpPr>
          <p:grpSpPr bwMode="auto">
            <a:xfrm>
              <a:off x="2053" y="3097"/>
              <a:ext cx="1598" cy="637"/>
              <a:chOff x="2053" y="3097"/>
              <a:chExt cx="1598" cy="637"/>
            </a:xfrm>
          </p:grpSpPr>
          <p:sp>
            <p:nvSpPr>
              <p:cNvPr id="42" name="Rectangle 36"/>
              <p:cNvSpPr>
                <a:spLocks noChangeArrowheads="1"/>
              </p:cNvSpPr>
              <p:nvPr/>
            </p:nvSpPr>
            <p:spPr bwMode="auto">
              <a:xfrm>
                <a:off x="2135" y="3356"/>
                <a:ext cx="1516" cy="263"/>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grpSp>
            <p:nvGrpSpPr>
              <p:cNvPr id="43" name="Group 47"/>
              <p:cNvGrpSpPr>
                <a:grpSpLocks/>
              </p:cNvGrpSpPr>
              <p:nvPr/>
            </p:nvGrpSpPr>
            <p:grpSpPr bwMode="auto">
              <a:xfrm>
                <a:off x="2053" y="3097"/>
                <a:ext cx="290" cy="637"/>
                <a:chOff x="2053" y="3097"/>
                <a:chExt cx="290" cy="637"/>
              </a:xfrm>
            </p:grpSpPr>
            <p:sp>
              <p:nvSpPr>
                <p:cNvPr id="44" name="Text Box 33"/>
                <p:cNvSpPr txBox="1">
                  <a:spLocks noChangeArrowheads="1"/>
                </p:cNvSpPr>
                <p:nvPr/>
              </p:nvSpPr>
              <p:spPr bwMode="auto">
                <a:xfrm flipH="1">
                  <a:off x="2053" y="3097"/>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sym typeface="Wingdings" pitchFamily="2" charset="2"/>
                    </a:rPr>
                    <a:t></a:t>
                  </a:r>
                </a:p>
              </p:txBody>
            </p:sp>
            <p:sp>
              <p:nvSpPr>
                <p:cNvPr id="45" name="Line 35"/>
                <p:cNvSpPr>
                  <a:spLocks noChangeShapeType="1"/>
                </p:cNvSpPr>
                <p:nvPr/>
              </p:nvSpPr>
              <p:spPr bwMode="auto">
                <a:xfrm rot="10800000" flipH="1" flipV="1">
                  <a:off x="2089" y="3166"/>
                  <a:ext cx="0" cy="568"/>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sp>
          <p:nvSpPr>
            <p:cNvPr id="41" name="Text Box 6"/>
            <p:cNvSpPr txBox="1">
              <a:spLocks noChangeArrowheads="1"/>
            </p:cNvSpPr>
            <p:nvPr/>
          </p:nvSpPr>
          <p:spPr bwMode="auto">
            <a:xfrm flipH="1">
              <a:off x="2104" y="3381"/>
              <a:ext cx="1620"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80000"/>
                </a:lnSpc>
              </a:pPr>
              <a:r>
                <a:rPr kumimoji="1" lang="en-US" altLang="zh-CN" sz="1200" b="1" dirty="0">
                  <a:latin typeface="微软雅黑" pitchFamily="34" charset="-122"/>
                  <a:ea typeface="微软雅黑" pitchFamily="34" charset="-122"/>
                </a:rPr>
                <a:t> y.abc.com </a:t>
              </a:r>
              <a:r>
                <a:rPr kumimoji="1" lang="zh-CN" altLang="en-US" sz="1200" b="1" dirty="0">
                  <a:latin typeface="微软雅黑" pitchFamily="34" charset="-122"/>
                  <a:ea typeface="微软雅黑" pitchFamily="34" charset="-122"/>
                </a:rPr>
                <a:t>的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 </a:t>
              </a:r>
            </a:p>
          </p:txBody>
        </p:sp>
      </p:grpSp>
      <p:sp>
        <p:nvSpPr>
          <p:cNvPr id="47" name="Text Box 11"/>
          <p:cNvSpPr txBox="1">
            <a:spLocks noChangeArrowheads="1"/>
          </p:cNvSpPr>
          <p:nvPr/>
        </p:nvSpPr>
        <p:spPr bwMode="auto">
          <a:xfrm flipH="1">
            <a:off x="3391821" y="4133763"/>
            <a:ext cx="1056700" cy="24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80000"/>
              </a:lnSpc>
            </a:pPr>
            <a:r>
              <a:rPr kumimoji="1" lang="en-US" altLang="zh-CN" sz="1200" b="1">
                <a:latin typeface="微软雅黑" pitchFamily="34" charset="-122"/>
                <a:ea typeface="微软雅黑" pitchFamily="34" charset="-122"/>
              </a:rPr>
              <a:t>m.xyz.com </a:t>
            </a:r>
          </a:p>
        </p:txBody>
      </p:sp>
      <p:sp>
        <p:nvSpPr>
          <p:cNvPr id="48" name="Text Box 31"/>
          <p:cNvSpPr txBox="1">
            <a:spLocks noChangeArrowheads="1"/>
          </p:cNvSpPr>
          <p:nvPr/>
        </p:nvSpPr>
        <p:spPr bwMode="auto">
          <a:xfrm flipH="1">
            <a:off x="3250779" y="3204542"/>
            <a:ext cx="492443"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latin typeface="微软雅黑" pitchFamily="34" charset="-122"/>
                <a:ea typeface="微软雅黑" pitchFamily="34" charset="-122"/>
              </a:rPr>
              <a:t>递归</a:t>
            </a:r>
          </a:p>
          <a:p>
            <a:pPr algn="ctr" eaLnBrk="1" hangingPunct="1">
              <a:lnSpc>
                <a:spcPct val="90000"/>
              </a:lnSpc>
            </a:pPr>
            <a:r>
              <a:rPr kumimoji="1" lang="zh-CN" altLang="en-US" sz="1200" b="1" dirty="0">
                <a:latin typeface="微软雅黑" pitchFamily="34" charset="-122"/>
                <a:ea typeface="微软雅黑" pitchFamily="34" charset="-122"/>
              </a:rPr>
              <a:t>查询</a:t>
            </a:r>
          </a:p>
        </p:txBody>
      </p:sp>
      <p:grpSp>
        <p:nvGrpSpPr>
          <p:cNvPr id="49" name="Group 39"/>
          <p:cNvGrpSpPr>
            <a:grpSpLocks/>
          </p:cNvGrpSpPr>
          <p:nvPr/>
        </p:nvGrpSpPr>
        <p:grpSpPr bwMode="auto">
          <a:xfrm>
            <a:off x="3441804" y="3164837"/>
            <a:ext cx="322122" cy="670561"/>
            <a:chOff x="1746" y="3166"/>
            <a:chExt cx="290" cy="654"/>
          </a:xfrm>
        </p:grpSpPr>
        <p:sp>
          <p:nvSpPr>
            <p:cNvPr id="50" name="Text Box 32"/>
            <p:cNvSpPr txBox="1">
              <a:spLocks noChangeArrowheads="1"/>
            </p:cNvSpPr>
            <p:nvPr/>
          </p:nvSpPr>
          <p:spPr bwMode="auto">
            <a:xfrm flipH="1">
              <a:off x="1746" y="355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sym typeface="Wingdings" pitchFamily="2" charset="2"/>
                </a:rPr>
                <a:t></a:t>
              </a:r>
            </a:p>
          </p:txBody>
        </p:sp>
        <p:sp>
          <p:nvSpPr>
            <p:cNvPr id="51" name="Line 34"/>
            <p:cNvSpPr>
              <a:spLocks noChangeShapeType="1"/>
            </p:cNvSpPr>
            <p:nvPr/>
          </p:nvSpPr>
          <p:spPr bwMode="auto">
            <a:xfrm rot="10800000" flipH="1">
              <a:off x="1996" y="3166"/>
              <a:ext cx="0" cy="568"/>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sp>
        <p:nvSpPr>
          <p:cNvPr id="52" name="Text Box 50"/>
          <p:cNvSpPr txBox="1">
            <a:spLocks noChangeArrowheads="1"/>
          </p:cNvSpPr>
          <p:nvPr/>
        </p:nvSpPr>
        <p:spPr bwMode="auto">
          <a:xfrm flipH="1">
            <a:off x="3879334" y="3842651"/>
            <a:ext cx="2468118" cy="24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0000"/>
              </a:lnSpc>
            </a:pPr>
            <a:r>
              <a:rPr kumimoji="1" lang="zh-CN" altLang="en-US" sz="1200" b="1" dirty="0">
                <a:latin typeface="微软雅黑" pitchFamily="34" charset="-122"/>
                <a:ea typeface="微软雅黑" pitchFamily="34" charset="-122"/>
              </a:rPr>
              <a:t>需要查找 </a:t>
            </a:r>
            <a:r>
              <a:rPr kumimoji="1" lang="en-US" altLang="zh-CN" sz="1200" b="1" dirty="0">
                <a:latin typeface="微软雅黑" pitchFamily="34" charset="-122"/>
                <a:ea typeface="微软雅黑" pitchFamily="34" charset="-122"/>
              </a:rPr>
              <a:t>y.abc.com </a:t>
            </a:r>
            <a:r>
              <a:rPr kumimoji="1" lang="zh-CN" altLang="en-US" sz="1200" b="1" dirty="0">
                <a:latin typeface="微软雅黑" pitchFamily="34" charset="-122"/>
                <a:ea typeface="微软雅黑" pitchFamily="34" charset="-122"/>
              </a:rPr>
              <a:t>的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p:txBody>
      </p:sp>
      <p:pic>
        <p:nvPicPr>
          <p:cNvPr id="53" name="图片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2346" y="1200975"/>
            <a:ext cx="476702" cy="667383"/>
          </a:xfrm>
          <a:prstGeom prst="rect">
            <a:avLst/>
          </a:prstGeom>
        </p:spPr>
      </p:pic>
      <p:pic>
        <p:nvPicPr>
          <p:cNvPr id="58"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7090" y="3766654"/>
            <a:ext cx="393048" cy="393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163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1000"/>
                                        <p:tgtEl>
                                          <p:spTgt spid="49"/>
                                        </p:tgtEl>
                                      </p:cBhvr>
                                    </p:animEffect>
                                  </p:childTnLst>
                                </p:cTn>
                              </p:par>
                            </p:childTnLst>
                          </p:cTn>
                        </p:par>
                        <p:par>
                          <p:cTn id="8" fill="hold">
                            <p:stCondLst>
                              <p:cond delay="1000"/>
                            </p:stCondLst>
                            <p:childTnLst>
                              <p:par>
                                <p:cTn id="9" presetID="1" presetClass="entr" presetSubtype="0" fill="hold" grpId="0" nodeType="afterEffect">
                                  <p:stCondLst>
                                    <p:cond delay="250"/>
                                  </p:stCondLst>
                                  <p:childTnLst>
                                    <p:set>
                                      <p:cBhvr>
                                        <p:cTn id="10" dur="1" fill="hold">
                                          <p:stCondLst>
                                            <p:cond delay="0"/>
                                          </p:stCondLst>
                                        </p:cTn>
                                        <p:tgtEl>
                                          <p:spTgt spid="48"/>
                                        </p:tgtEl>
                                        <p:attrNameLst>
                                          <p:attrName>style.visibility</p:attrName>
                                        </p:attrNameLst>
                                      </p:cBhvr>
                                      <p:to>
                                        <p:strVal val="visible"/>
                                      </p:to>
                                    </p:set>
                                  </p:childTnLst>
                                </p:cTn>
                              </p:par>
                            </p:childTnLst>
                          </p:cTn>
                        </p:par>
                        <p:par>
                          <p:cTn id="11" fill="hold">
                            <p:stCondLst>
                              <p:cond delay="1250"/>
                            </p:stCondLst>
                            <p:childTnLst>
                              <p:par>
                                <p:cTn id="12" presetID="22" presetClass="entr" presetSubtype="4" fill="hold" nodeType="afterEffect">
                                  <p:stCondLst>
                                    <p:cond delay="250"/>
                                  </p:stCondLst>
                                  <p:childTnLst>
                                    <p:set>
                                      <p:cBhvr>
                                        <p:cTn id="13" dur="1" fill="hold">
                                          <p:stCondLst>
                                            <p:cond delay="0"/>
                                          </p:stCondLst>
                                        </p:cTn>
                                        <p:tgtEl>
                                          <p:spTgt spid="19"/>
                                        </p:tgtEl>
                                        <p:attrNameLst>
                                          <p:attrName>style.visibility</p:attrName>
                                        </p:attrNameLst>
                                      </p:cBhvr>
                                      <p:to>
                                        <p:strVal val="visible"/>
                                      </p:to>
                                    </p:set>
                                    <p:animEffect transition="in" filter="wipe(down)">
                                      <p:cBhvr>
                                        <p:cTn id="14" dur="750"/>
                                        <p:tgtEl>
                                          <p:spTgt spid="19"/>
                                        </p:tgtEl>
                                      </p:cBhvr>
                                    </p:animEffect>
                                  </p:childTnLst>
                                </p:cTn>
                              </p:par>
                            </p:childTnLst>
                          </p:cTn>
                        </p:par>
                        <p:par>
                          <p:cTn id="15" fill="hold">
                            <p:stCondLst>
                              <p:cond delay="2250"/>
                            </p:stCondLst>
                            <p:childTnLst>
                              <p:par>
                                <p:cTn id="16" presetID="1" presetClass="entr" presetSubtype="0" fill="hold" grpId="0" nodeType="afterEffect">
                                  <p:stCondLst>
                                    <p:cond delay="250"/>
                                  </p:stCondLst>
                                  <p:childTnLst>
                                    <p:set>
                                      <p:cBhvr>
                                        <p:cTn id="17" dur="1" fill="hold">
                                          <p:stCondLst>
                                            <p:cond delay="0"/>
                                          </p:stCondLst>
                                        </p:cTn>
                                        <p:tgtEl>
                                          <p:spTgt spid="38"/>
                                        </p:tgtEl>
                                        <p:attrNameLst>
                                          <p:attrName>style.visibility</p:attrName>
                                        </p:attrNameLst>
                                      </p:cBhvr>
                                      <p:to>
                                        <p:strVal val="visible"/>
                                      </p:to>
                                    </p:set>
                                  </p:childTnLst>
                                </p:cTn>
                              </p:par>
                            </p:childTnLst>
                          </p:cTn>
                        </p:par>
                        <p:par>
                          <p:cTn id="18" fill="hold">
                            <p:stCondLst>
                              <p:cond delay="2500"/>
                            </p:stCondLst>
                            <p:childTnLst>
                              <p:par>
                                <p:cTn id="19" presetID="22" presetClass="entr" presetSubtype="1" fill="hold" nodeType="afterEffect">
                                  <p:stCondLst>
                                    <p:cond delay="50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750"/>
                                        <p:tgtEl>
                                          <p:spTgt spid="22"/>
                                        </p:tgtEl>
                                      </p:cBhvr>
                                    </p:animEffect>
                                  </p:childTnLst>
                                </p:cTn>
                              </p:par>
                            </p:childTnLst>
                          </p:cTn>
                        </p:par>
                        <p:par>
                          <p:cTn id="22" fill="hold">
                            <p:stCondLst>
                              <p:cond delay="3750"/>
                            </p:stCondLst>
                            <p:childTnLst>
                              <p:par>
                                <p:cTn id="23" presetID="22" presetClass="entr" presetSubtype="8" fill="hold" nodeType="afterEffect">
                                  <p:stCondLst>
                                    <p:cond delay="25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750"/>
                                        <p:tgtEl>
                                          <p:spTgt spid="25"/>
                                        </p:tgtEl>
                                      </p:cBhvr>
                                    </p:animEffect>
                                  </p:childTnLst>
                                </p:cTn>
                              </p:par>
                            </p:childTnLst>
                          </p:cTn>
                        </p:par>
                        <p:par>
                          <p:cTn id="26" fill="hold">
                            <p:stCondLst>
                              <p:cond delay="4750"/>
                            </p:stCondLst>
                            <p:childTnLst>
                              <p:par>
                                <p:cTn id="27" presetID="22" presetClass="entr" presetSubtype="2" fill="hold" nodeType="afterEffect">
                                  <p:stCondLst>
                                    <p:cond delay="250"/>
                                  </p:stCondLst>
                                  <p:childTnLst>
                                    <p:set>
                                      <p:cBhvr>
                                        <p:cTn id="28" dur="1" fill="hold">
                                          <p:stCondLst>
                                            <p:cond delay="0"/>
                                          </p:stCondLst>
                                        </p:cTn>
                                        <p:tgtEl>
                                          <p:spTgt spid="28"/>
                                        </p:tgtEl>
                                        <p:attrNameLst>
                                          <p:attrName>style.visibility</p:attrName>
                                        </p:attrNameLst>
                                      </p:cBhvr>
                                      <p:to>
                                        <p:strVal val="visible"/>
                                      </p:to>
                                    </p:set>
                                    <p:animEffect transition="in" filter="wipe(right)">
                                      <p:cBhvr>
                                        <p:cTn id="29" dur="750"/>
                                        <p:tgtEl>
                                          <p:spTgt spid="28"/>
                                        </p:tgtEl>
                                      </p:cBhvr>
                                    </p:animEffect>
                                  </p:childTnLst>
                                </p:cTn>
                              </p:par>
                            </p:childTnLst>
                          </p:cTn>
                        </p:par>
                        <p:par>
                          <p:cTn id="30" fill="hold">
                            <p:stCondLst>
                              <p:cond delay="5750"/>
                            </p:stCondLst>
                            <p:childTnLst>
                              <p:par>
                                <p:cTn id="31" presetID="22" presetClass="entr" presetSubtype="8" fill="hold" nodeType="afterEffect">
                                  <p:stCondLst>
                                    <p:cond delay="25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750"/>
                                        <p:tgtEl>
                                          <p:spTgt spid="32"/>
                                        </p:tgtEl>
                                      </p:cBhvr>
                                    </p:animEffect>
                                  </p:childTnLst>
                                </p:cTn>
                              </p:par>
                            </p:childTnLst>
                          </p:cTn>
                        </p:par>
                        <p:par>
                          <p:cTn id="34" fill="hold">
                            <p:stCondLst>
                              <p:cond delay="6750"/>
                            </p:stCondLst>
                            <p:childTnLst>
                              <p:par>
                                <p:cTn id="35" presetID="22" presetClass="entr" presetSubtype="2" fill="hold" nodeType="afterEffect">
                                  <p:stCondLst>
                                    <p:cond delay="250"/>
                                  </p:stCondLst>
                                  <p:childTnLst>
                                    <p:set>
                                      <p:cBhvr>
                                        <p:cTn id="36" dur="1" fill="hold">
                                          <p:stCondLst>
                                            <p:cond delay="0"/>
                                          </p:stCondLst>
                                        </p:cTn>
                                        <p:tgtEl>
                                          <p:spTgt spid="35"/>
                                        </p:tgtEl>
                                        <p:attrNameLst>
                                          <p:attrName>style.visibility</p:attrName>
                                        </p:attrNameLst>
                                      </p:cBhvr>
                                      <p:to>
                                        <p:strVal val="visible"/>
                                      </p:to>
                                    </p:set>
                                    <p:animEffect transition="in" filter="wipe(right)">
                                      <p:cBhvr>
                                        <p:cTn id="37" dur="750"/>
                                        <p:tgtEl>
                                          <p:spTgt spid="35"/>
                                        </p:tgtEl>
                                      </p:cBhvr>
                                    </p:animEffect>
                                  </p:childTnLst>
                                </p:cTn>
                              </p:par>
                            </p:childTnLst>
                          </p:cTn>
                        </p:par>
                        <p:par>
                          <p:cTn id="38" fill="hold">
                            <p:stCondLst>
                              <p:cond delay="7750"/>
                            </p:stCondLst>
                            <p:childTnLst>
                              <p:par>
                                <p:cTn id="39" presetID="22" presetClass="entr" presetSubtype="1" fill="hold" nodeType="afterEffect">
                                  <p:stCondLst>
                                    <p:cond delay="25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5"/>
          <p:cNvSpPr>
            <a:spLocks noChangeArrowheads="1"/>
          </p:cNvSpPr>
          <p:nvPr/>
        </p:nvSpPr>
        <p:spPr bwMode="auto">
          <a:xfrm flipH="1">
            <a:off x="3438474" y="1167509"/>
            <a:ext cx="2148218" cy="1953237"/>
          </a:xfrm>
          <a:prstGeom prst="rect">
            <a:avLst/>
          </a:prstGeom>
          <a:solidFill>
            <a:srgbClr val="0000FF"/>
          </a:solidFill>
          <a:ln>
            <a:noFill/>
          </a:ln>
          <a:effectLst/>
        </p:spPr>
        <p:txBody>
          <a:bodyPr wrap="none" anchor="ctr"/>
          <a:lstStyle/>
          <a:p>
            <a:pPr eaLnBrk="1" hangingPunct="1"/>
            <a:endParaRPr lang="zh-CN" altLang="en-US" sz="1200" b="1">
              <a:latin typeface="微软雅黑" pitchFamily="34" charset="-122"/>
              <a:ea typeface="微软雅黑"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7018" y="1200975"/>
            <a:ext cx="476702" cy="667383"/>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2346" y="2433546"/>
            <a:ext cx="476702" cy="667383"/>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2958" y="2433546"/>
            <a:ext cx="476702" cy="667383"/>
          </a:xfrm>
          <a:prstGeom prst="rect">
            <a:avLst/>
          </a:prstGeom>
        </p:spPr>
      </p:pic>
      <p:sp>
        <p:nvSpPr>
          <p:cNvPr id="1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4" name="Rectangle 6"/>
          <p:cNvSpPr>
            <a:spLocks noChangeArrowheads="1"/>
          </p:cNvSpPr>
          <p:nvPr/>
        </p:nvSpPr>
        <p:spPr bwMode="auto">
          <a:xfrm>
            <a:off x="2013983" y="600654"/>
            <a:ext cx="51347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本地域名服务器采用递归查询（比较少用） </a:t>
            </a:r>
          </a:p>
        </p:txBody>
      </p:sp>
      <p:sp>
        <p:nvSpPr>
          <p:cNvPr id="15" name="Text Box 7"/>
          <p:cNvSpPr txBox="1">
            <a:spLocks noChangeArrowheads="1"/>
          </p:cNvSpPr>
          <p:nvPr/>
        </p:nvSpPr>
        <p:spPr bwMode="auto">
          <a:xfrm flipH="1">
            <a:off x="5601104" y="1241332"/>
            <a:ext cx="1261884"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5000"/>
              </a:lnSpc>
            </a:pPr>
            <a:r>
              <a:rPr kumimoji="1" lang="zh-CN" altLang="en-US" sz="1200" b="1">
                <a:latin typeface="微软雅黑" pitchFamily="34" charset="-122"/>
                <a:ea typeface="微软雅黑" pitchFamily="34" charset="-122"/>
              </a:rPr>
              <a:t>顶级域名服务器</a:t>
            </a:r>
          </a:p>
          <a:p>
            <a:pPr algn="ctr" eaLnBrk="1" hangingPunct="1">
              <a:lnSpc>
                <a:spcPct val="85000"/>
              </a:lnSpc>
            </a:pPr>
            <a:r>
              <a:rPr kumimoji="1" lang="en-US" altLang="zh-CN" sz="1200" b="1">
                <a:latin typeface="微软雅黑" pitchFamily="34" charset="-122"/>
                <a:ea typeface="微软雅黑" pitchFamily="34" charset="-122"/>
              </a:rPr>
              <a:t>dns.com</a:t>
            </a:r>
          </a:p>
        </p:txBody>
      </p:sp>
      <p:sp>
        <p:nvSpPr>
          <p:cNvPr id="16" name="Text Box 8"/>
          <p:cNvSpPr txBox="1">
            <a:spLocks noChangeArrowheads="1"/>
          </p:cNvSpPr>
          <p:nvPr/>
        </p:nvSpPr>
        <p:spPr bwMode="auto">
          <a:xfrm flipH="1">
            <a:off x="5406749" y="2590655"/>
            <a:ext cx="1512861"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0000"/>
              </a:lnSpc>
            </a:pPr>
            <a:r>
              <a:rPr kumimoji="1" lang="zh-CN" altLang="en-US" sz="1200" b="1">
                <a:latin typeface="微软雅黑" pitchFamily="34" charset="-122"/>
                <a:ea typeface="微软雅黑" pitchFamily="34" charset="-122"/>
              </a:rPr>
              <a:t>权限</a:t>
            </a:r>
            <a:r>
              <a:rPr kumimoji="1" lang="zh-CN" altLang="zh-CN" sz="1200" b="1">
                <a:latin typeface="微软雅黑" pitchFamily="34" charset="-122"/>
                <a:ea typeface="微软雅黑" pitchFamily="34" charset="-122"/>
              </a:rPr>
              <a:t>域名服务</a:t>
            </a:r>
            <a:r>
              <a:rPr kumimoji="1" lang="en-US" altLang="zh-CN" sz="1200" b="1">
                <a:latin typeface="微软雅黑" pitchFamily="34" charset="-122"/>
                <a:ea typeface="微软雅黑" pitchFamily="34" charset="-122"/>
              </a:rPr>
              <a:t>dns.abc.com</a:t>
            </a:r>
          </a:p>
        </p:txBody>
      </p:sp>
      <p:sp>
        <p:nvSpPr>
          <p:cNvPr id="17" name="Text Box 9"/>
          <p:cNvSpPr txBox="1">
            <a:spLocks noChangeArrowheads="1"/>
          </p:cNvSpPr>
          <p:nvPr/>
        </p:nvSpPr>
        <p:spPr bwMode="auto">
          <a:xfrm flipH="1">
            <a:off x="2136630" y="2570148"/>
            <a:ext cx="1261884"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0000"/>
              </a:lnSpc>
            </a:pPr>
            <a:r>
              <a:rPr kumimoji="1" lang="zh-CN" altLang="en-US" sz="1200" b="1" dirty="0">
                <a:solidFill>
                  <a:srgbClr val="CC00CC"/>
                </a:solidFill>
                <a:latin typeface="微软雅黑" pitchFamily="34" charset="-122"/>
                <a:ea typeface="微软雅黑" pitchFamily="34" charset="-122"/>
              </a:rPr>
              <a:t>本地域名服务器</a:t>
            </a:r>
          </a:p>
          <a:p>
            <a:pPr algn="ctr" eaLnBrk="1" hangingPunct="1">
              <a:lnSpc>
                <a:spcPct val="80000"/>
              </a:lnSpc>
            </a:pPr>
            <a:r>
              <a:rPr kumimoji="1" lang="en-US" altLang="zh-CN" sz="1200" b="1" dirty="0">
                <a:solidFill>
                  <a:srgbClr val="CC00CC"/>
                </a:solidFill>
                <a:latin typeface="微软雅黑" pitchFamily="34" charset="-122"/>
                <a:ea typeface="微软雅黑" pitchFamily="34" charset="-122"/>
              </a:rPr>
              <a:t>dns.xyz.com</a:t>
            </a:r>
          </a:p>
        </p:txBody>
      </p:sp>
      <p:sp>
        <p:nvSpPr>
          <p:cNvPr id="18" name="Text Box 12"/>
          <p:cNvSpPr txBox="1">
            <a:spLocks noChangeArrowheads="1"/>
          </p:cNvSpPr>
          <p:nvPr/>
        </p:nvSpPr>
        <p:spPr bwMode="auto">
          <a:xfrm flipH="1">
            <a:off x="2343533" y="1249535"/>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a:latin typeface="微软雅黑" pitchFamily="34" charset="-122"/>
                <a:ea typeface="微软雅黑" pitchFamily="34" charset="-122"/>
              </a:rPr>
              <a:t>根域名服务器</a:t>
            </a:r>
          </a:p>
        </p:txBody>
      </p:sp>
      <p:grpSp>
        <p:nvGrpSpPr>
          <p:cNvPr id="19" name="Group 40"/>
          <p:cNvGrpSpPr>
            <a:grpSpLocks/>
          </p:cNvGrpSpPr>
          <p:nvPr/>
        </p:nvGrpSpPr>
        <p:grpSpPr bwMode="auto">
          <a:xfrm>
            <a:off x="3425143" y="1894462"/>
            <a:ext cx="322121" cy="582382"/>
            <a:chOff x="1731" y="1927"/>
            <a:chExt cx="290" cy="568"/>
          </a:xfrm>
        </p:grpSpPr>
        <p:sp>
          <p:nvSpPr>
            <p:cNvPr id="20" name="Text Box 18"/>
            <p:cNvSpPr txBox="1">
              <a:spLocks noChangeArrowheads="1"/>
            </p:cNvSpPr>
            <p:nvPr/>
          </p:nvSpPr>
          <p:spPr bwMode="auto">
            <a:xfrm flipH="1">
              <a:off x="1731" y="219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21" name="Line 20"/>
            <p:cNvSpPr>
              <a:spLocks noChangeShapeType="1"/>
            </p:cNvSpPr>
            <p:nvPr/>
          </p:nvSpPr>
          <p:spPr bwMode="auto">
            <a:xfrm rot="10800000" flipH="1">
              <a:off x="1996" y="1927"/>
              <a:ext cx="0" cy="56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22" name="Group 41"/>
          <p:cNvGrpSpPr>
            <a:grpSpLocks/>
          </p:cNvGrpSpPr>
          <p:nvPr/>
        </p:nvGrpSpPr>
        <p:grpSpPr bwMode="auto">
          <a:xfrm>
            <a:off x="3762815" y="1796031"/>
            <a:ext cx="322121" cy="680813"/>
            <a:chOff x="2035" y="1831"/>
            <a:chExt cx="290" cy="664"/>
          </a:xfrm>
        </p:grpSpPr>
        <p:sp>
          <p:nvSpPr>
            <p:cNvPr id="23" name="Text Box 19"/>
            <p:cNvSpPr txBox="1">
              <a:spLocks noChangeArrowheads="1"/>
            </p:cNvSpPr>
            <p:nvPr/>
          </p:nvSpPr>
          <p:spPr bwMode="auto">
            <a:xfrm flipH="1">
              <a:off x="2035" y="1831"/>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24" name="Line 21"/>
            <p:cNvSpPr>
              <a:spLocks noChangeShapeType="1"/>
            </p:cNvSpPr>
            <p:nvPr/>
          </p:nvSpPr>
          <p:spPr bwMode="auto">
            <a:xfrm rot="10800000" flipH="1" flipV="1">
              <a:off x="2089" y="1927"/>
              <a:ext cx="0" cy="56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38" name="Group 49"/>
          <p:cNvGrpSpPr>
            <a:grpSpLocks/>
          </p:cNvGrpSpPr>
          <p:nvPr/>
        </p:nvGrpSpPr>
        <p:grpSpPr bwMode="auto">
          <a:xfrm>
            <a:off x="3782810" y="3094088"/>
            <a:ext cx="1856087" cy="653129"/>
            <a:chOff x="2053" y="3097"/>
            <a:chExt cx="1671" cy="637"/>
          </a:xfrm>
        </p:grpSpPr>
        <p:grpSp>
          <p:nvGrpSpPr>
            <p:cNvPr id="39" name="Group 48"/>
            <p:cNvGrpSpPr>
              <a:grpSpLocks/>
            </p:cNvGrpSpPr>
            <p:nvPr/>
          </p:nvGrpSpPr>
          <p:grpSpPr bwMode="auto">
            <a:xfrm>
              <a:off x="2053" y="3097"/>
              <a:ext cx="1598" cy="637"/>
              <a:chOff x="2053" y="3097"/>
              <a:chExt cx="1598" cy="637"/>
            </a:xfrm>
          </p:grpSpPr>
          <p:sp>
            <p:nvSpPr>
              <p:cNvPr id="41" name="Rectangle 36"/>
              <p:cNvSpPr>
                <a:spLocks noChangeArrowheads="1"/>
              </p:cNvSpPr>
              <p:nvPr/>
            </p:nvSpPr>
            <p:spPr bwMode="auto">
              <a:xfrm>
                <a:off x="2135" y="3356"/>
                <a:ext cx="1516" cy="263"/>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grpSp>
            <p:nvGrpSpPr>
              <p:cNvPr id="42" name="Group 47"/>
              <p:cNvGrpSpPr>
                <a:grpSpLocks/>
              </p:cNvGrpSpPr>
              <p:nvPr/>
            </p:nvGrpSpPr>
            <p:grpSpPr bwMode="auto">
              <a:xfrm>
                <a:off x="2053" y="3097"/>
                <a:ext cx="290" cy="637"/>
                <a:chOff x="2053" y="3097"/>
                <a:chExt cx="290" cy="637"/>
              </a:xfrm>
            </p:grpSpPr>
            <p:sp>
              <p:nvSpPr>
                <p:cNvPr id="43" name="Text Box 33"/>
                <p:cNvSpPr txBox="1">
                  <a:spLocks noChangeArrowheads="1"/>
                </p:cNvSpPr>
                <p:nvPr/>
              </p:nvSpPr>
              <p:spPr bwMode="auto">
                <a:xfrm flipH="1">
                  <a:off x="2053" y="3097"/>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sym typeface="Wingdings" pitchFamily="2" charset="2"/>
                    </a:rPr>
                    <a:t></a:t>
                  </a:r>
                </a:p>
              </p:txBody>
            </p:sp>
            <p:sp>
              <p:nvSpPr>
                <p:cNvPr id="44" name="Line 35"/>
                <p:cNvSpPr>
                  <a:spLocks noChangeShapeType="1"/>
                </p:cNvSpPr>
                <p:nvPr/>
              </p:nvSpPr>
              <p:spPr bwMode="auto">
                <a:xfrm rot="10800000" flipH="1" flipV="1">
                  <a:off x="2089" y="3166"/>
                  <a:ext cx="0" cy="568"/>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sp>
          <p:nvSpPr>
            <p:cNvPr id="40" name="Text Box 6"/>
            <p:cNvSpPr txBox="1">
              <a:spLocks noChangeArrowheads="1"/>
            </p:cNvSpPr>
            <p:nvPr/>
          </p:nvSpPr>
          <p:spPr bwMode="auto">
            <a:xfrm flipH="1">
              <a:off x="2104" y="3381"/>
              <a:ext cx="1620"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80000"/>
                </a:lnSpc>
              </a:pPr>
              <a:r>
                <a:rPr kumimoji="1" lang="en-US" altLang="zh-CN" sz="1200" b="1" dirty="0">
                  <a:latin typeface="微软雅黑" pitchFamily="34" charset="-122"/>
                  <a:ea typeface="微软雅黑" pitchFamily="34" charset="-122"/>
                </a:rPr>
                <a:t> y.abc.com </a:t>
              </a:r>
              <a:r>
                <a:rPr kumimoji="1" lang="zh-CN" altLang="en-US" sz="1200" b="1" dirty="0">
                  <a:latin typeface="微软雅黑" pitchFamily="34" charset="-122"/>
                  <a:ea typeface="微软雅黑" pitchFamily="34" charset="-122"/>
                </a:rPr>
                <a:t>的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 </a:t>
              </a:r>
            </a:p>
          </p:txBody>
        </p:sp>
      </p:grpSp>
      <p:sp>
        <p:nvSpPr>
          <p:cNvPr id="45" name="Text Box 11"/>
          <p:cNvSpPr txBox="1">
            <a:spLocks noChangeArrowheads="1"/>
          </p:cNvSpPr>
          <p:nvPr/>
        </p:nvSpPr>
        <p:spPr bwMode="auto">
          <a:xfrm flipH="1">
            <a:off x="3391821" y="4133763"/>
            <a:ext cx="1056700" cy="24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80000"/>
              </a:lnSpc>
            </a:pPr>
            <a:r>
              <a:rPr kumimoji="1" lang="en-US" altLang="zh-CN" sz="1200" b="1" dirty="0">
                <a:latin typeface="微软雅黑" pitchFamily="34" charset="-122"/>
                <a:ea typeface="微软雅黑" pitchFamily="34" charset="-122"/>
              </a:rPr>
              <a:t>m.xyz.com </a:t>
            </a:r>
          </a:p>
        </p:txBody>
      </p:sp>
      <p:sp>
        <p:nvSpPr>
          <p:cNvPr id="46" name="Text Box 31"/>
          <p:cNvSpPr txBox="1">
            <a:spLocks noChangeArrowheads="1"/>
          </p:cNvSpPr>
          <p:nvPr/>
        </p:nvSpPr>
        <p:spPr bwMode="auto">
          <a:xfrm flipH="1">
            <a:off x="3250779" y="3204542"/>
            <a:ext cx="492443"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latin typeface="微软雅黑" pitchFamily="34" charset="-122"/>
                <a:ea typeface="微软雅黑" pitchFamily="34" charset="-122"/>
              </a:rPr>
              <a:t>递归</a:t>
            </a:r>
          </a:p>
          <a:p>
            <a:pPr algn="ctr" eaLnBrk="1" hangingPunct="1">
              <a:lnSpc>
                <a:spcPct val="90000"/>
              </a:lnSpc>
            </a:pPr>
            <a:r>
              <a:rPr kumimoji="1" lang="zh-CN" altLang="en-US" sz="1200" b="1" dirty="0">
                <a:latin typeface="微软雅黑" pitchFamily="34" charset="-122"/>
                <a:ea typeface="微软雅黑" pitchFamily="34" charset="-122"/>
              </a:rPr>
              <a:t>查询</a:t>
            </a:r>
          </a:p>
        </p:txBody>
      </p:sp>
      <p:grpSp>
        <p:nvGrpSpPr>
          <p:cNvPr id="47" name="Group 39"/>
          <p:cNvGrpSpPr>
            <a:grpSpLocks/>
          </p:cNvGrpSpPr>
          <p:nvPr/>
        </p:nvGrpSpPr>
        <p:grpSpPr bwMode="auto">
          <a:xfrm>
            <a:off x="3441804" y="3164837"/>
            <a:ext cx="322122" cy="670561"/>
            <a:chOff x="1746" y="3166"/>
            <a:chExt cx="290" cy="654"/>
          </a:xfrm>
        </p:grpSpPr>
        <p:sp>
          <p:nvSpPr>
            <p:cNvPr id="48" name="Text Box 32"/>
            <p:cNvSpPr txBox="1">
              <a:spLocks noChangeArrowheads="1"/>
            </p:cNvSpPr>
            <p:nvPr/>
          </p:nvSpPr>
          <p:spPr bwMode="auto">
            <a:xfrm flipH="1">
              <a:off x="1746" y="355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sym typeface="Wingdings" pitchFamily="2" charset="2"/>
                </a:rPr>
                <a:t></a:t>
              </a:r>
            </a:p>
          </p:txBody>
        </p:sp>
        <p:sp>
          <p:nvSpPr>
            <p:cNvPr id="49" name="Line 34"/>
            <p:cNvSpPr>
              <a:spLocks noChangeShapeType="1"/>
            </p:cNvSpPr>
            <p:nvPr/>
          </p:nvSpPr>
          <p:spPr bwMode="auto">
            <a:xfrm rot="10800000" flipH="1">
              <a:off x="1996" y="3166"/>
              <a:ext cx="0" cy="568"/>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sp>
        <p:nvSpPr>
          <p:cNvPr id="50" name="Text Box 50"/>
          <p:cNvSpPr txBox="1">
            <a:spLocks noChangeArrowheads="1"/>
          </p:cNvSpPr>
          <p:nvPr/>
        </p:nvSpPr>
        <p:spPr bwMode="auto">
          <a:xfrm flipH="1">
            <a:off x="3879334" y="3842651"/>
            <a:ext cx="2468118" cy="24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0000"/>
              </a:lnSpc>
            </a:pPr>
            <a:r>
              <a:rPr kumimoji="1" lang="zh-CN" altLang="en-US" sz="1200" b="1" dirty="0">
                <a:latin typeface="微软雅黑" pitchFamily="34" charset="-122"/>
                <a:ea typeface="微软雅黑" pitchFamily="34" charset="-122"/>
              </a:rPr>
              <a:t>需要查找 </a:t>
            </a:r>
            <a:r>
              <a:rPr kumimoji="1" lang="en-US" altLang="zh-CN" sz="1200" b="1" dirty="0">
                <a:latin typeface="微软雅黑" pitchFamily="34" charset="-122"/>
                <a:ea typeface="微软雅黑" pitchFamily="34" charset="-122"/>
              </a:rPr>
              <a:t>y.abc.com </a:t>
            </a:r>
            <a:r>
              <a:rPr kumimoji="1" lang="zh-CN" altLang="en-US" sz="1200" b="1" dirty="0">
                <a:latin typeface="微软雅黑" pitchFamily="34" charset="-122"/>
                <a:ea typeface="微软雅黑" pitchFamily="34" charset="-122"/>
              </a:rPr>
              <a:t>的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p:txBody>
      </p:sp>
      <p:pic>
        <p:nvPicPr>
          <p:cNvPr id="51" name="图片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2346" y="1200975"/>
            <a:ext cx="476702" cy="667383"/>
          </a:xfrm>
          <a:prstGeom prst="rect">
            <a:avLst/>
          </a:prstGeom>
        </p:spPr>
      </p:pic>
      <p:pic>
        <p:nvPicPr>
          <p:cNvPr id="52"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7090" y="3766654"/>
            <a:ext cx="393048" cy="393049"/>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45"/>
          <p:cNvGrpSpPr>
            <a:grpSpLocks/>
          </p:cNvGrpSpPr>
          <p:nvPr/>
        </p:nvGrpSpPr>
        <p:grpSpPr bwMode="auto">
          <a:xfrm>
            <a:off x="3983859" y="1347614"/>
            <a:ext cx="1119651" cy="276837"/>
            <a:chOff x="2234" y="2552"/>
            <a:chExt cx="1008" cy="270"/>
          </a:xfrm>
        </p:grpSpPr>
        <p:sp>
          <p:nvSpPr>
            <p:cNvPr id="54" name="Text Box 25"/>
            <p:cNvSpPr txBox="1">
              <a:spLocks noChangeArrowheads="1"/>
            </p:cNvSpPr>
            <p:nvPr/>
          </p:nvSpPr>
          <p:spPr bwMode="auto">
            <a:xfrm flipH="1">
              <a:off x="2275" y="2552"/>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55" name="Line 27"/>
            <p:cNvSpPr>
              <a:spLocks noChangeShapeType="1"/>
            </p:cNvSpPr>
            <p:nvPr/>
          </p:nvSpPr>
          <p:spPr bwMode="auto">
            <a:xfrm rot="16200000" flipH="1">
              <a:off x="2738" y="2283"/>
              <a:ext cx="0" cy="100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56" name="Group 41"/>
          <p:cNvGrpSpPr>
            <a:grpSpLocks/>
          </p:cNvGrpSpPr>
          <p:nvPr/>
        </p:nvGrpSpPr>
        <p:grpSpPr bwMode="auto">
          <a:xfrm>
            <a:off x="5292080" y="1796031"/>
            <a:ext cx="322121" cy="680813"/>
            <a:chOff x="2035" y="1831"/>
            <a:chExt cx="290" cy="664"/>
          </a:xfrm>
        </p:grpSpPr>
        <p:sp>
          <p:nvSpPr>
            <p:cNvPr id="57" name="Text Box 19"/>
            <p:cNvSpPr txBox="1">
              <a:spLocks noChangeArrowheads="1"/>
            </p:cNvSpPr>
            <p:nvPr/>
          </p:nvSpPr>
          <p:spPr bwMode="auto">
            <a:xfrm flipH="1">
              <a:off x="2035" y="1831"/>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58" name="Line 21"/>
            <p:cNvSpPr>
              <a:spLocks noChangeShapeType="1"/>
            </p:cNvSpPr>
            <p:nvPr/>
          </p:nvSpPr>
          <p:spPr bwMode="auto">
            <a:xfrm rot="10800000" flipH="1" flipV="1">
              <a:off x="2089" y="1927"/>
              <a:ext cx="0" cy="56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59" name="Group 40"/>
          <p:cNvGrpSpPr>
            <a:grpSpLocks/>
          </p:cNvGrpSpPr>
          <p:nvPr/>
        </p:nvGrpSpPr>
        <p:grpSpPr bwMode="auto">
          <a:xfrm>
            <a:off x="4932040" y="1894462"/>
            <a:ext cx="322121" cy="582382"/>
            <a:chOff x="1731" y="1927"/>
            <a:chExt cx="290" cy="568"/>
          </a:xfrm>
        </p:grpSpPr>
        <p:sp>
          <p:nvSpPr>
            <p:cNvPr id="60" name="Text Box 18"/>
            <p:cNvSpPr txBox="1">
              <a:spLocks noChangeArrowheads="1"/>
            </p:cNvSpPr>
            <p:nvPr/>
          </p:nvSpPr>
          <p:spPr bwMode="auto">
            <a:xfrm flipH="1">
              <a:off x="1731" y="219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61" name="Line 20"/>
            <p:cNvSpPr>
              <a:spLocks noChangeShapeType="1"/>
            </p:cNvSpPr>
            <p:nvPr/>
          </p:nvSpPr>
          <p:spPr bwMode="auto">
            <a:xfrm rot="10800000" flipH="1">
              <a:off x="1996" y="1927"/>
              <a:ext cx="0" cy="56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62" name="Group 46"/>
          <p:cNvGrpSpPr>
            <a:grpSpLocks/>
          </p:cNvGrpSpPr>
          <p:nvPr/>
        </p:nvGrpSpPr>
        <p:grpSpPr bwMode="auto">
          <a:xfrm>
            <a:off x="3983857" y="1675229"/>
            <a:ext cx="1140755" cy="276837"/>
            <a:chOff x="2234" y="2840"/>
            <a:chExt cx="1027" cy="270"/>
          </a:xfrm>
        </p:grpSpPr>
        <p:sp>
          <p:nvSpPr>
            <p:cNvPr id="63" name="Line 28"/>
            <p:cNvSpPr>
              <a:spLocks noChangeShapeType="1"/>
            </p:cNvSpPr>
            <p:nvPr/>
          </p:nvSpPr>
          <p:spPr bwMode="auto">
            <a:xfrm rot="5400000">
              <a:off x="2738" y="2379"/>
              <a:ext cx="0" cy="100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4" name="Text Box 29"/>
            <p:cNvSpPr txBox="1">
              <a:spLocks noChangeArrowheads="1"/>
            </p:cNvSpPr>
            <p:nvPr/>
          </p:nvSpPr>
          <p:spPr bwMode="auto">
            <a:xfrm flipH="1">
              <a:off x="2971" y="284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200" b="1" dirty="0">
                  <a:solidFill>
                    <a:schemeClr val="bg1"/>
                  </a:solidFill>
                  <a:latin typeface="微软雅黑" pitchFamily="34" charset="-122"/>
                  <a:ea typeface="微软雅黑" pitchFamily="34" charset="-122"/>
                  <a:sym typeface="Wingdings" pitchFamily="2" charset="2"/>
                </a:rPr>
                <a:t></a:t>
              </a:r>
            </a:p>
          </p:txBody>
        </p:sp>
      </p:grpSp>
    </p:spTree>
    <p:extLst>
      <p:ext uri="{BB962C8B-B14F-4D97-AF65-F5344CB8AC3E}">
        <p14:creationId xmlns:p14="http://schemas.microsoft.com/office/powerpoint/2010/main" val="683581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1000"/>
                                        <p:tgtEl>
                                          <p:spTgt spid="47"/>
                                        </p:tgtEl>
                                      </p:cBhvr>
                                    </p:animEffect>
                                  </p:childTnLst>
                                </p:cTn>
                              </p:par>
                            </p:childTnLst>
                          </p:cTn>
                        </p:par>
                        <p:par>
                          <p:cTn id="8" fill="hold">
                            <p:stCondLst>
                              <p:cond delay="1000"/>
                            </p:stCondLst>
                            <p:childTnLst>
                              <p:par>
                                <p:cTn id="9" presetID="1" presetClass="entr" presetSubtype="0" fill="hold" grpId="0" nodeType="afterEffect">
                                  <p:stCondLst>
                                    <p:cond delay="250"/>
                                  </p:stCondLst>
                                  <p:childTnLst>
                                    <p:set>
                                      <p:cBhvr>
                                        <p:cTn id="10" dur="1" fill="hold">
                                          <p:stCondLst>
                                            <p:cond delay="0"/>
                                          </p:stCondLst>
                                        </p:cTn>
                                        <p:tgtEl>
                                          <p:spTgt spid="46"/>
                                        </p:tgtEl>
                                        <p:attrNameLst>
                                          <p:attrName>style.visibility</p:attrName>
                                        </p:attrNameLst>
                                      </p:cBhvr>
                                      <p:to>
                                        <p:strVal val="visible"/>
                                      </p:to>
                                    </p:set>
                                  </p:childTnLst>
                                </p:cTn>
                              </p:par>
                            </p:childTnLst>
                          </p:cTn>
                        </p:par>
                        <p:par>
                          <p:cTn id="11" fill="hold">
                            <p:stCondLst>
                              <p:cond delay="1250"/>
                            </p:stCondLst>
                            <p:childTnLst>
                              <p:par>
                                <p:cTn id="12" presetID="22" presetClass="entr" presetSubtype="4" fill="hold" nodeType="afterEffect">
                                  <p:stCondLst>
                                    <p:cond delay="250"/>
                                  </p:stCondLst>
                                  <p:childTnLst>
                                    <p:set>
                                      <p:cBhvr>
                                        <p:cTn id="13" dur="1" fill="hold">
                                          <p:stCondLst>
                                            <p:cond delay="0"/>
                                          </p:stCondLst>
                                        </p:cTn>
                                        <p:tgtEl>
                                          <p:spTgt spid="19"/>
                                        </p:tgtEl>
                                        <p:attrNameLst>
                                          <p:attrName>style.visibility</p:attrName>
                                        </p:attrNameLst>
                                      </p:cBhvr>
                                      <p:to>
                                        <p:strVal val="visible"/>
                                      </p:to>
                                    </p:set>
                                    <p:animEffect transition="in" filter="wipe(down)">
                                      <p:cBhvr>
                                        <p:cTn id="14" dur="750"/>
                                        <p:tgtEl>
                                          <p:spTgt spid="19"/>
                                        </p:tgtEl>
                                      </p:cBhvr>
                                    </p:animEffect>
                                  </p:childTnLst>
                                </p:cTn>
                              </p:par>
                            </p:childTnLst>
                          </p:cTn>
                        </p:par>
                        <p:par>
                          <p:cTn id="15" fill="hold">
                            <p:stCondLst>
                              <p:cond delay="2250"/>
                            </p:stCondLst>
                            <p:childTnLst>
                              <p:par>
                                <p:cTn id="16" presetID="22" presetClass="entr" presetSubtype="8" fill="hold" nodeType="afterEffect">
                                  <p:stCondLst>
                                    <p:cond delay="250"/>
                                  </p:stCondLst>
                                  <p:childTnLst>
                                    <p:set>
                                      <p:cBhvr>
                                        <p:cTn id="17" dur="1" fill="hold">
                                          <p:stCondLst>
                                            <p:cond delay="0"/>
                                          </p:stCondLst>
                                        </p:cTn>
                                        <p:tgtEl>
                                          <p:spTgt spid="53"/>
                                        </p:tgtEl>
                                        <p:attrNameLst>
                                          <p:attrName>style.visibility</p:attrName>
                                        </p:attrNameLst>
                                      </p:cBhvr>
                                      <p:to>
                                        <p:strVal val="visible"/>
                                      </p:to>
                                    </p:set>
                                    <p:animEffect transition="in" filter="wipe(left)">
                                      <p:cBhvr>
                                        <p:cTn id="18" dur="750"/>
                                        <p:tgtEl>
                                          <p:spTgt spid="53"/>
                                        </p:tgtEl>
                                      </p:cBhvr>
                                    </p:animEffect>
                                  </p:childTnLst>
                                </p:cTn>
                              </p:par>
                            </p:childTnLst>
                          </p:cTn>
                        </p:par>
                        <p:par>
                          <p:cTn id="19" fill="hold">
                            <p:stCondLst>
                              <p:cond delay="3250"/>
                            </p:stCondLst>
                            <p:childTnLst>
                              <p:par>
                                <p:cTn id="20" presetID="22" presetClass="entr" presetSubtype="1" fill="hold" nodeType="afterEffect">
                                  <p:stCondLst>
                                    <p:cond delay="500"/>
                                  </p:stCondLst>
                                  <p:childTnLst>
                                    <p:set>
                                      <p:cBhvr>
                                        <p:cTn id="21" dur="1" fill="hold">
                                          <p:stCondLst>
                                            <p:cond delay="0"/>
                                          </p:stCondLst>
                                        </p:cTn>
                                        <p:tgtEl>
                                          <p:spTgt spid="56"/>
                                        </p:tgtEl>
                                        <p:attrNameLst>
                                          <p:attrName>style.visibility</p:attrName>
                                        </p:attrNameLst>
                                      </p:cBhvr>
                                      <p:to>
                                        <p:strVal val="visible"/>
                                      </p:to>
                                    </p:set>
                                    <p:animEffect transition="in" filter="wipe(up)">
                                      <p:cBhvr>
                                        <p:cTn id="22" dur="750"/>
                                        <p:tgtEl>
                                          <p:spTgt spid="56"/>
                                        </p:tgtEl>
                                      </p:cBhvr>
                                    </p:animEffect>
                                  </p:childTnLst>
                                </p:cTn>
                              </p:par>
                            </p:childTnLst>
                          </p:cTn>
                        </p:par>
                        <p:par>
                          <p:cTn id="23" fill="hold">
                            <p:stCondLst>
                              <p:cond delay="4500"/>
                            </p:stCondLst>
                            <p:childTnLst>
                              <p:par>
                                <p:cTn id="24" presetID="22" presetClass="entr" presetSubtype="4" fill="hold" nodeType="afterEffect">
                                  <p:stCondLst>
                                    <p:cond delay="250"/>
                                  </p:stCondLst>
                                  <p:childTnLst>
                                    <p:set>
                                      <p:cBhvr>
                                        <p:cTn id="25" dur="1" fill="hold">
                                          <p:stCondLst>
                                            <p:cond delay="0"/>
                                          </p:stCondLst>
                                        </p:cTn>
                                        <p:tgtEl>
                                          <p:spTgt spid="59"/>
                                        </p:tgtEl>
                                        <p:attrNameLst>
                                          <p:attrName>style.visibility</p:attrName>
                                        </p:attrNameLst>
                                      </p:cBhvr>
                                      <p:to>
                                        <p:strVal val="visible"/>
                                      </p:to>
                                    </p:set>
                                    <p:animEffect transition="in" filter="wipe(down)">
                                      <p:cBhvr>
                                        <p:cTn id="26" dur="750"/>
                                        <p:tgtEl>
                                          <p:spTgt spid="59"/>
                                        </p:tgtEl>
                                      </p:cBhvr>
                                    </p:animEffect>
                                  </p:childTnLst>
                                </p:cTn>
                              </p:par>
                            </p:childTnLst>
                          </p:cTn>
                        </p:par>
                        <p:par>
                          <p:cTn id="27" fill="hold">
                            <p:stCondLst>
                              <p:cond delay="5500"/>
                            </p:stCondLst>
                            <p:childTnLst>
                              <p:par>
                                <p:cTn id="28" presetID="22" presetClass="entr" presetSubtype="2" fill="hold" nodeType="afterEffect">
                                  <p:stCondLst>
                                    <p:cond delay="250"/>
                                  </p:stCondLst>
                                  <p:childTnLst>
                                    <p:set>
                                      <p:cBhvr>
                                        <p:cTn id="29" dur="1" fill="hold">
                                          <p:stCondLst>
                                            <p:cond delay="0"/>
                                          </p:stCondLst>
                                        </p:cTn>
                                        <p:tgtEl>
                                          <p:spTgt spid="62"/>
                                        </p:tgtEl>
                                        <p:attrNameLst>
                                          <p:attrName>style.visibility</p:attrName>
                                        </p:attrNameLst>
                                      </p:cBhvr>
                                      <p:to>
                                        <p:strVal val="visible"/>
                                      </p:to>
                                    </p:set>
                                    <p:animEffect transition="in" filter="wipe(right)">
                                      <p:cBhvr>
                                        <p:cTn id="30" dur="750"/>
                                        <p:tgtEl>
                                          <p:spTgt spid="62"/>
                                        </p:tgtEl>
                                      </p:cBhvr>
                                    </p:animEffect>
                                  </p:childTnLst>
                                </p:cTn>
                              </p:par>
                            </p:childTnLst>
                          </p:cTn>
                        </p:par>
                        <p:par>
                          <p:cTn id="31" fill="hold">
                            <p:stCondLst>
                              <p:cond delay="6500"/>
                            </p:stCondLst>
                            <p:childTnLst>
                              <p:par>
                                <p:cTn id="32" presetID="22" presetClass="entr" presetSubtype="1"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up)">
                                      <p:cBhvr>
                                        <p:cTn id="34" dur="750"/>
                                        <p:tgtEl>
                                          <p:spTgt spid="22"/>
                                        </p:tgtEl>
                                      </p:cBhvr>
                                    </p:animEffect>
                                  </p:childTnLst>
                                </p:cTn>
                              </p:par>
                            </p:childTnLst>
                          </p:cTn>
                        </p:par>
                        <p:par>
                          <p:cTn id="35" fill="hold">
                            <p:stCondLst>
                              <p:cond delay="7250"/>
                            </p:stCondLst>
                            <p:childTnLst>
                              <p:par>
                                <p:cTn id="36" presetID="22" presetClass="entr" presetSubtype="1" fill="hold"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up)">
                                      <p:cBhvr>
                                        <p:cTn id="38" dur="7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1734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9" name="Rectangle 6"/>
          <p:cNvSpPr>
            <a:spLocks noChangeArrowheads="1"/>
          </p:cNvSpPr>
          <p:nvPr/>
        </p:nvSpPr>
        <p:spPr bwMode="auto">
          <a:xfrm>
            <a:off x="3552866" y="584138"/>
            <a:ext cx="2056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名字的高速缓存</a:t>
            </a:r>
          </a:p>
        </p:txBody>
      </p:sp>
      <p:sp>
        <p:nvSpPr>
          <p:cNvPr id="10" name="Rectangle 68"/>
          <p:cNvSpPr>
            <a:spLocks noChangeArrowheads="1"/>
          </p:cNvSpPr>
          <p:nvPr/>
        </p:nvSpPr>
        <p:spPr bwMode="auto">
          <a:xfrm>
            <a:off x="483810" y="953016"/>
            <a:ext cx="8121929" cy="3554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0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每个域名服务器都维护一个高速缓存</a:t>
            </a:r>
            <a:r>
              <a:rPr lang="zh-CN" altLang="en-US" sz="2000" b="1" dirty="0">
                <a:latin typeface="微软雅黑" pitchFamily="34" charset="-122"/>
                <a:ea typeface="微软雅黑" pitchFamily="34" charset="-122"/>
              </a:rPr>
              <a:t>，存放最近用过的名字以及从何处获得名字映射信息的记录。</a:t>
            </a:r>
          </a:p>
          <a:p>
            <a:pPr marL="285750" indent="-28575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可大大减轻根域名服务器的负荷，使互联网上的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查询请求和回答报文的数量大为减少。 </a:t>
            </a:r>
          </a:p>
          <a:p>
            <a:pPr marL="285750" indent="-28575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为保持高速缓存中的内容正确，域名服务器应为每项内容设置计时</a:t>
            </a:r>
            <a:endParaRPr lang="en-US" altLang="zh-CN" sz="2000" b="1" dirty="0">
              <a:latin typeface="微软雅黑" pitchFamily="34" charset="-122"/>
              <a:ea typeface="微软雅黑" pitchFamily="34" charset="-122"/>
            </a:endParaRPr>
          </a:p>
          <a:p>
            <a:pPr marL="265113" eaLnBrk="0" hangingPunct="0">
              <a:lnSpc>
                <a:spcPts val="3000"/>
              </a:lnSpc>
              <a:buClr>
                <a:srgbClr val="0070C0"/>
              </a:buClr>
            </a:pPr>
            <a:r>
              <a:rPr lang="zh-CN" altLang="en-US" sz="2000" b="1" dirty="0">
                <a:latin typeface="微软雅黑" pitchFamily="34" charset="-122"/>
                <a:ea typeface="微软雅黑" pitchFamily="34" charset="-122"/>
              </a:rPr>
              <a:t>器，并处理超过合理时间的项（例如，每个项目只存放两天）。</a:t>
            </a:r>
          </a:p>
          <a:p>
            <a:pPr marL="285750" indent="-28575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当权限域名服务器回答一个查询请求时，在响应中都指明绑定有效存在的时间值。增加此时间值可减少网络开销，而减少此时间值可提高域名转换的准确性。 </a:t>
            </a:r>
          </a:p>
        </p:txBody>
      </p:sp>
    </p:spTree>
    <p:extLst>
      <p:ext uri="{BB962C8B-B14F-4D97-AF65-F5344CB8AC3E}">
        <p14:creationId xmlns:p14="http://schemas.microsoft.com/office/powerpoint/2010/main" val="2658655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9"/>
          <p:cNvSpPr>
            <a:spLocks noChangeArrowheads="1"/>
          </p:cNvSpPr>
          <p:nvPr/>
        </p:nvSpPr>
        <p:spPr bwMode="auto">
          <a:xfrm>
            <a:off x="2629135" y="165862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34" name="Rectangle 10"/>
          <p:cNvSpPr>
            <a:spLocks noChangeArrowheads="1"/>
          </p:cNvSpPr>
          <p:nvPr/>
        </p:nvSpPr>
        <p:spPr bwMode="auto">
          <a:xfrm>
            <a:off x="2629135" y="226504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35" name="Rectangle 11"/>
          <p:cNvSpPr>
            <a:spLocks noChangeArrowheads="1"/>
          </p:cNvSpPr>
          <p:nvPr/>
        </p:nvSpPr>
        <p:spPr bwMode="auto">
          <a:xfrm>
            <a:off x="2629135" y="28825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dirty="0">
              <a:solidFill>
                <a:srgbClr val="FFFFFF"/>
              </a:solidFill>
              <a:latin typeface="宋体" charset="-122"/>
            </a:endParaRPr>
          </a:p>
        </p:txBody>
      </p:sp>
      <p:sp>
        <p:nvSpPr>
          <p:cNvPr id="136" name="Line 16"/>
          <p:cNvSpPr>
            <a:spLocks noChangeShapeType="1"/>
          </p:cNvSpPr>
          <p:nvPr/>
        </p:nvSpPr>
        <p:spPr bwMode="auto">
          <a:xfrm>
            <a:off x="3637198" y="1587184"/>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Rectangle 8"/>
          <p:cNvSpPr>
            <a:spLocks noChangeArrowheads="1"/>
          </p:cNvSpPr>
          <p:nvPr/>
        </p:nvSpPr>
        <p:spPr bwMode="auto">
          <a:xfrm>
            <a:off x="2700573" y="1404622"/>
            <a:ext cx="5472113" cy="1846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6.2.1                                               FTP </a:t>
            </a:r>
            <a:r>
              <a:rPr lang="zh-CN" altLang="en-US" sz="2000" b="1" dirty="0">
                <a:solidFill>
                  <a:schemeClr val="bg1"/>
                </a:solidFill>
                <a:latin typeface="微软雅黑" pitchFamily="34" charset="-122"/>
                <a:ea typeface="微软雅黑" pitchFamily="34" charset="-122"/>
              </a:rPr>
              <a:t>概述</a:t>
            </a:r>
          </a:p>
          <a:p>
            <a:pPr eaLnBrk="0" hangingPunct="0">
              <a:lnSpc>
                <a:spcPct val="200000"/>
              </a:lnSpc>
            </a:pPr>
            <a:r>
              <a:rPr lang="en-US" altLang="zh-CN" sz="2000" b="1" dirty="0">
                <a:solidFill>
                  <a:schemeClr val="bg1"/>
                </a:solidFill>
                <a:latin typeface="微软雅黑" pitchFamily="34" charset="-122"/>
                <a:ea typeface="微软雅黑" pitchFamily="34" charset="-122"/>
              </a:rPr>
              <a:t>6.2.2                              FTP </a:t>
            </a:r>
            <a:r>
              <a:rPr lang="zh-CN" altLang="en-US" sz="2000" b="1" dirty="0">
                <a:solidFill>
                  <a:schemeClr val="bg1"/>
                </a:solidFill>
                <a:latin typeface="微软雅黑" pitchFamily="34" charset="-122"/>
                <a:ea typeface="微软雅黑" pitchFamily="34" charset="-122"/>
              </a:rPr>
              <a:t>的基本工作原理</a:t>
            </a:r>
          </a:p>
          <a:p>
            <a:pPr eaLnBrk="0" hangingPunct="0">
              <a:lnSpc>
                <a:spcPct val="200000"/>
              </a:lnSpc>
            </a:pPr>
            <a:r>
              <a:rPr lang="en-US" altLang="zh-CN" sz="2000" b="1" dirty="0">
                <a:solidFill>
                  <a:schemeClr val="bg1"/>
                </a:solidFill>
                <a:latin typeface="微软雅黑" pitchFamily="34" charset="-122"/>
                <a:ea typeface="微软雅黑" pitchFamily="34" charset="-122"/>
              </a:rPr>
              <a:t>6.2.3                         </a:t>
            </a:r>
            <a:r>
              <a:rPr lang="zh-CN" altLang="en-US" sz="2000" b="1" dirty="0">
                <a:solidFill>
                  <a:schemeClr val="bg1"/>
                </a:solidFill>
                <a:latin typeface="微软雅黑" pitchFamily="34" charset="-122"/>
                <a:ea typeface="微软雅黑" pitchFamily="34" charset="-122"/>
              </a:rPr>
              <a:t>简单文件传送协议 </a:t>
            </a:r>
            <a:r>
              <a:rPr lang="en-US" altLang="zh-CN" sz="2000" b="1" dirty="0">
                <a:solidFill>
                  <a:schemeClr val="bg1"/>
                </a:solidFill>
                <a:latin typeface="微软雅黑" pitchFamily="34" charset="-122"/>
                <a:ea typeface="微软雅黑" pitchFamily="34" charset="-122"/>
              </a:rPr>
              <a:t>TFTP</a:t>
            </a:r>
          </a:p>
        </p:txBody>
      </p:sp>
      <p:sp>
        <p:nvSpPr>
          <p:cNvPr id="144"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53" name="Rectangle 29"/>
          <p:cNvSpPr>
            <a:spLocks noChangeArrowheads="1"/>
          </p:cNvSpPr>
          <p:nvPr/>
        </p:nvSpPr>
        <p:spPr bwMode="auto">
          <a:xfrm>
            <a:off x="648619" y="1753554"/>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6.2</a:t>
            </a:r>
          </a:p>
          <a:p>
            <a:pPr eaLnBrk="0" hangingPunct="0"/>
            <a:r>
              <a:rPr lang="zh-CN" altLang="en-US" sz="2000" b="1" dirty="0">
                <a:solidFill>
                  <a:schemeClr val="bg1"/>
                </a:solidFill>
                <a:latin typeface="微软雅黑" pitchFamily="34" charset="-122"/>
                <a:ea typeface="微软雅黑" pitchFamily="34" charset="-122"/>
              </a:rPr>
              <a:t>文件传送</a:t>
            </a:r>
            <a:endParaRPr lang="en-US" altLang="zh-CN" sz="2000" b="1" dirty="0">
              <a:solidFill>
                <a:schemeClr val="bg1"/>
              </a:solidFill>
              <a:latin typeface="微软雅黑" pitchFamily="34" charset="-122"/>
              <a:ea typeface="微软雅黑" pitchFamily="34" charset="-122"/>
            </a:endParaRPr>
          </a:p>
          <a:p>
            <a:pPr eaLnBrk="0" hangingPunct="0"/>
            <a:r>
              <a:rPr lang="zh-CN" altLang="en-US" sz="2000" b="1" dirty="0">
                <a:solidFill>
                  <a:schemeClr val="bg1"/>
                </a:solidFill>
                <a:latin typeface="微软雅黑" pitchFamily="34" charset="-122"/>
                <a:ea typeface="微软雅黑" pitchFamily="34" charset="-122"/>
              </a:rPr>
              <a:t>协议</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93360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3" y="814056"/>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3378052" y="780929"/>
            <a:ext cx="23878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6.2.1  FTP </a:t>
            </a:r>
            <a:r>
              <a:rPr lang="zh-CN" altLang="en-US" sz="2400" b="1" dirty="0">
                <a:solidFill>
                  <a:schemeClr val="bg1"/>
                </a:solidFill>
                <a:latin typeface="微软雅黑" pitchFamily="34" charset="-122"/>
                <a:ea typeface="微软雅黑" pitchFamily="34" charset="-122"/>
              </a:rPr>
              <a:t>概述</a:t>
            </a:r>
          </a:p>
        </p:txBody>
      </p:sp>
      <p:sp>
        <p:nvSpPr>
          <p:cNvPr id="10" name="Rectangle 8"/>
          <p:cNvSpPr>
            <a:spLocks noChangeArrowheads="1"/>
          </p:cNvSpPr>
          <p:nvPr/>
        </p:nvSpPr>
        <p:spPr bwMode="auto">
          <a:xfrm>
            <a:off x="545143" y="1254513"/>
            <a:ext cx="8053711"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文件传送协议</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FTP (File Transfer Protocol) </a:t>
            </a:r>
            <a:r>
              <a:rPr lang="zh-CN" altLang="en-US" sz="2000" b="1" dirty="0">
                <a:latin typeface="微软雅黑" pitchFamily="34" charset="-122"/>
                <a:ea typeface="微软雅黑" pitchFamily="34" charset="-122"/>
              </a:rPr>
              <a:t>是互联网上使用得最广泛的文件传送协议。</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提供</a:t>
            </a:r>
            <a:r>
              <a:rPr lang="zh-CN" altLang="en-US" sz="2000" b="1" dirty="0">
                <a:solidFill>
                  <a:srgbClr val="0000FF"/>
                </a:solidFill>
                <a:latin typeface="微软雅黑" pitchFamily="34" charset="-122"/>
                <a:ea typeface="微软雅黑" pitchFamily="34" charset="-122"/>
              </a:rPr>
              <a:t>交互式</a:t>
            </a:r>
            <a:r>
              <a:rPr lang="zh-CN" altLang="en-US" sz="2000" b="1" dirty="0">
                <a:latin typeface="微软雅黑" pitchFamily="34" charset="-122"/>
                <a:ea typeface="微软雅黑" pitchFamily="34" charset="-122"/>
              </a:rPr>
              <a:t>的访问，允许客户指明文件的类型与格式，并允许文件具有存取权限。</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屏蔽了各计算机系统的细节，因而适合于在异构网络中任意计算机之间传送文件。</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RFC 959 </a:t>
            </a:r>
            <a:r>
              <a:rPr lang="zh-CN" altLang="en-US" sz="2000" b="1" dirty="0">
                <a:latin typeface="微软雅黑" pitchFamily="34" charset="-122"/>
                <a:ea typeface="微软雅黑" pitchFamily="34" charset="-122"/>
              </a:rPr>
              <a:t>很早就成为了互联网的正式标准。 </a:t>
            </a:r>
          </a:p>
        </p:txBody>
      </p:sp>
    </p:spTree>
    <p:extLst>
      <p:ext uri="{BB962C8B-B14F-4D97-AF65-F5344CB8AC3E}">
        <p14:creationId xmlns:p14="http://schemas.microsoft.com/office/powerpoint/2010/main" val="1063549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9"/>
          <p:cNvSpPr>
            <a:spLocks noChangeArrowheads="1"/>
          </p:cNvSpPr>
          <p:nvPr/>
        </p:nvSpPr>
        <p:spPr bwMode="auto">
          <a:xfrm>
            <a:off x="1684337" y="77571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17" name="Rectangle 10"/>
          <p:cNvSpPr>
            <a:spLocks noChangeArrowheads="1"/>
          </p:cNvSpPr>
          <p:nvPr/>
        </p:nvSpPr>
        <p:spPr bwMode="auto">
          <a:xfrm>
            <a:off x="1684337" y="1191828"/>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18" name="Rectangle 11"/>
          <p:cNvSpPr>
            <a:spLocks noChangeArrowheads="1"/>
          </p:cNvSpPr>
          <p:nvPr/>
        </p:nvSpPr>
        <p:spPr bwMode="auto">
          <a:xfrm>
            <a:off x="1684337" y="1590382"/>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19" name="Rectangle 12"/>
          <p:cNvSpPr>
            <a:spLocks noChangeArrowheads="1"/>
          </p:cNvSpPr>
          <p:nvPr/>
        </p:nvSpPr>
        <p:spPr bwMode="auto">
          <a:xfrm>
            <a:off x="1684337" y="2005724"/>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20" name="Rectangle 13"/>
          <p:cNvSpPr>
            <a:spLocks noChangeArrowheads="1"/>
          </p:cNvSpPr>
          <p:nvPr/>
        </p:nvSpPr>
        <p:spPr bwMode="auto">
          <a:xfrm>
            <a:off x="1684337" y="2404244"/>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21" name="Rectangle 17"/>
          <p:cNvSpPr>
            <a:spLocks noChangeArrowheads="1"/>
          </p:cNvSpPr>
          <p:nvPr/>
        </p:nvSpPr>
        <p:spPr bwMode="auto">
          <a:xfrm>
            <a:off x="1716085" y="678924"/>
            <a:ext cx="5603173" cy="2144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lnSpc>
                <a:spcPts val="3200"/>
              </a:lnSpc>
            </a:pPr>
            <a:r>
              <a:rPr lang="en-US" altLang="zh-CN" sz="2000" b="1" dirty="0">
                <a:solidFill>
                  <a:schemeClr val="bg1"/>
                </a:solidFill>
                <a:latin typeface="微软雅黑" pitchFamily="34" charset="-122"/>
                <a:ea typeface="微软雅黑" pitchFamily="34" charset="-122"/>
              </a:rPr>
              <a:t>6.1                                            </a:t>
            </a:r>
            <a:r>
              <a:rPr lang="zh-CN" altLang="en-US" sz="2000" b="1" dirty="0">
                <a:solidFill>
                  <a:schemeClr val="bg1"/>
                </a:solidFill>
                <a:latin typeface="微软雅黑" pitchFamily="34" charset="-122"/>
                <a:ea typeface="微软雅黑" pitchFamily="34" charset="-122"/>
              </a:rPr>
              <a:t>域名系统 </a:t>
            </a:r>
            <a:r>
              <a:rPr lang="en-US" altLang="zh-CN" sz="2000" b="1" dirty="0">
                <a:solidFill>
                  <a:schemeClr val="bg1"/>
                </a:solidFill>
                <a:latin typeface="微软雅黑" pitchFamily="34" charset="-122"/>
                <a:ea typeface="微软雅黑" pitchFamily="34" charset="-122"/>
              </a:rPr>
              <a:t>DNS</a:t>
            </a:r>
          </a:p>
          <a:p>
            <a:pPr eaLnBrk="0" hangingPunct="0">
              <a:lnSpc>
                <a:spcPts val="3200"/>
              </a:lnSpc>
            </a:pPr>
            <a:r>
              <a:rPr lang="en-US" altLang="zh-CN" sz="2000" b="1" dirty="0">
                <a:solidFill>
                  <a:schemeClr val="bg1"/>
                </a:solidFill>
                <a:latin typeface="微软雅黑" pitchFamily="34" charset="-122"/>
                <a:ea typeface="微软雅黑" pitchFamily="34" charset="-122"/>
              </a:rPr>
              <a:t>6.2                                              </a:t>
            </a:r>
            <a:r>
              <a:rPr lang="zh-CN" altLang="en-US" sz="2000" b="1" dirty="0">
                <a:solidFill>
                  <a:schemeClr val="bg1"/>
                </a:solidFill>
                <a:latin typeface="微软雅黑" pitchFamily="34" charset="-122"/>
                <a:ea typeface="微软雅黑" pitchFamily="34" charset="-122"/>
              </a:rPr>
              <a:t>文件传送协议</a:t>
            </a:r>
          </a:p>
          <a:p>
            <a:pPr eaLnBrk="0" hangingPunct="0">
              <a:lnSpc>
                <a:spcPts val="3200"/>
              </a:lnSpc>
            </a:pPr>
            <a:r>
              <a:rPr lang="en-US" altLang="zh-CN" sz="2000" b="1" dirty="0">
                <a:solidFill>
                  <a:schemeClr val="bg1"/>
                </a:solidFill>
                <a:latin typeface="微软雅黑" pitchFamily="34" charset="-122"/>
                <a:ea typeface="微软雅黑" pitchFamily="34" charset="-122"/>
              </a:rPr>
              <a:t>6.3                                </a:t>
            </a:r>
            <a:r>
              <a:rPr lang="zh-CN" altLang="en-US" sz="2000" b="1" dirty="0">
                <a:solidFill>
                  <a:schemeClr val="bg1"/>
                </a:solidFill>
                <a:latin typeface="微软雅黑" pitchFamily="34" charset="-122"/>
                <a:ea typeface="微软雅黑" pitchFamily="34" charset="-122"/>
              </a:rPr>
              <a:t>远程终端协议 </a:t>
            </a:r>
            <a:r>
              <a:rPr lang="en-US" altLang="zh-CN" sz="2000" b="1" dirty="0">
                <a:solidFill>
                  <a:schemeClr val="bg1"/>
                </a:solidFill>
                <a:latin typeface="微软雅黑" pitchFamily="34" charset="-122"/>
                <a:ea typeface="微软雅黑" pitchFamily="34" charset="-122"/>
              </a:rPr>
              <a:t>TELNET</a:t>
            </a:r>
          </a:p>
          <a:p>
            <a:pPr eaLnBrk="0" hangingPunct="0">
              <a:lnSpc>
                <a:spcPts val="3200"/>
              </a:lnSpc>
            </a:pPr>
            <a:r>
              <a:rPr lang="en-US" altLang="zh-CN" sz="2000" b="1" dirty="0">
                <a:solidFill>
                  <a:schemeClr val="bg1"/>
                </a:solidFill>
                <a:latin typeface="微软雅黑" pitchFamily="34" charset="-122"/>
                <a:ea typeface="微软雅黑" pitchFamily="34" charset="-122"/>
              </a:rPr>
              <a:t>6.4                                            </a:t>
            </a:r>
            <a:r>
              <a:rPr lang="zh-CN" altLang="en-US" sz="2000" b="1" dirty="0">
                <a:solidFill>
                  <a:schemeClr val="bg1"/>
                </a:solidFill>
                <a:latin typeface="微软雅黑" pitchFamily="34" charset="-122"/>
                <a:ea typeface="微软雅黑" pitchFamily="34" charset="-122"/>
              </a:rPr>
              <a:t>万维网 </a:t>
            </a:r>
            <a:r>
              <a:rPr lang="en-US" altLang="zh-CN" sz="2000" b="1" dirty="0">
                <a:solidFill>
                  <a:schemeClr val="bg1"/>
                </a:solidFill>
                <a:latin typeface="微软雅黑" pitchFamily="34" charset="-122"/>
                <a:ea typeface="微软雅黑" pitchFamily="34" charset="-122"/>
              </a:rPr>
              <a:t>WWW</a:t>
            </a:r>
          </a:p>
          <a:p>
            <a:pPr eaLnBrk="0" hangingPunct="0">
              <a:lnSpc>
                <a:spcPts val="3200"/>
              </a:lnSpc>
            </a:pPr>
            <a:r>
              <a:rPr lang="en-US" altLang="zh-CN" sz="2000" b="1" dirty="0">
                <a:solidFill>
                  <a:schemeClr val="bg1"/>
                </a:solidFill>
                <a:latin typeface="微软雅黑" pitchFamily="34" charset="-122"/>
                <a:ea typeface="微软雅黑" pitchFamily="34" charset="-122"/>
              </a:rPr>
              <a:t>6.5                                                    </a:t>
            </a:r>
            <a:r>
              <a:rPr lang="zh-CN" altLang="en-US" sz="2000" b="1" dirty="0">
                <a:solidFill>
                  <a:schemeClr val="bg1"/>
                </a:solidFill>
                <a:latin typeface="微软雅黑" pitchFamily="34" charset="-122"/>
                <a:ea typeface="微软雅黑" pitchFamily="34" charset="-122"/>
              </a:rPr>
              <a:t>电子邮件</a:t>
            </a:r>
          </a:p>
        </p:txBody>
      </p:sp>
      <p:sp>
        <p:nvSpPr>
          <p:cNvPr id="12" name="Text Placeholder 4"/>
          <p:cNvSpPr txBox="1">
            <a:spLocks/>
          </p:cNvSpPr>
          <p:nvPr/>
        </p:nvSpPr>
        <p:spPr>
          <a:xfrm>
            <a:off x="683923" y="93483"/>
            <a:ext cx="2256285" cy="49678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b="1" dirty="0">
                <a:solidFill>
                  <a:schemeClr val="accent1"/>
                </a:solidFill>
                <a:cs typeface="+mn-ea"/>
                <a:sym typeface="+mn-lt"/>
              </a:rPr>
              <a:t>目录</a:t>
            </a:r>
            <a:r>
              <a:rPr lang="en-US" altLang="zh-CN" b="1" dirty="0">
                <a:solidFill>
                  <a:schemeClr val="accent1"/>
                </a:solidFill>
                <a:cs typeface="+mn-ea"/>
                <a:sym typeface="+mn-lt"/>
              </a:rPr>
              <a:t>/</a:t>
            </a:r>
            <a:r>
              <a:rPr lang="en-US" altLang="zh-CN" sz="1800" b="1" dirty="0">
                <a:solidFill>
                  <a:schemeClr val="accent1"/>
                </a:solidFill>
                <a:cs typeface="+mn-ea"/>
                <a:sym typeface="+mn-lt"/>
              </a:rPr>
              <a:t>Contents</a:t>
            </a:r>
            <a:endParaRPr lang="en-GB" sz="1800" b="1" dirty="0">
              <a:solidFill>
                <a:schemeClr val="accent1"/>
              </a:solidFill>
              <a:cs typeface="+mn-ea"/>
              <a:sym typeface="+mn-lt"/>
            </a:endParaRPr>
          </a:p>
        </p:txBody>
      </p:sp>
    </p:spTree>
    <p:extLst>
      <p:ext uri="{BB962C8B-B14F-4D97-AF65-F5344CB8AC3E}">
        <p14:creationId xmlns:p14="http://schemas.microsoft.com/office/powerpoint/2010/main" val="643569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dissolve">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utoShape 5"/>
          <p:cNvSpPr>
            <a:spLocks noChangeArrowheads="1"/>
          </p:cNvSpPr>
          <p:nvPr/>
        </p:nvSpPr>
        <p:spPr bwMode="auto">
          <a:xfrm>
            <a:off x="556963" y="114512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28" name="Rectangle 6"/>
          <p:cNvSpPr>
            <a:spLocks noChangeArrowheads="1"/>
          </p:cNvSpPr>
          <p:nvPr/>
        </p:nvSpPr>
        <p:spPr bwMode="auto">
          <a:xfrm>
            <a:off x="2950137" y="1111918"/>
            <a:ext cx="32624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文件传送并非很简单的问题</a:t>
            </a:r>
          </a:p>
        </p:txBody>
      </p:sp>
      <p:sp>
        <p:nvSpPr>
          <p:cNvPr id="30" name="Rectangle 68"/>
          <p:cNvSpPr>
            <a:spLocks noChangeArrowheads="1"/>
          </p:cNvSpPr>
          <p:nvPr/>
        </p:nvSpPr>
        <p:spPr bwMode="auto">
          <a:xfrm>
            <a:off x="483810" y="1590524"/>
            <a:ext cx="8121929"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网络环境中的一项基本应用就是将文件从一台计算机中复制到另一台可能相距很远的计算机中。</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初看起来，在两个主机之间传送文件是很简单的事情。</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其实这往往非常困难。原因是众多的计算机厂商研制出的文件系统多达数百种，且差别很大。 </a:t>
            </a:r>
          </a:p>
        </p:txBody>
      </p:sp>
    </p:spTree>
    <p:extLst>
      <p:ext uri="{BB962C8B-B14F-4D97-AF65-F5344CB8AC3E}">
        <p14:creationId xmlns:p14="http://schemas.microsoft.com/office/powerpoint/2010/main" val="1680873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3" y="1152757"/>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608611" y="1110486"/>
            <a:ext cx="39267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6.2.2  FTP </a:t>
            </a:r>
            <a:r>
              <a:rPr lang="zh-CN" altLang="en-US" sz="2400" b="1" dirty="0">
                <a:solidFill>
                  <a:schemeClr val="bg1"/>
                </a:solidFill>
                <a:latin typeface="微软雅黑" pitchFamily="34" charset="-122"/>
                <a:ea typeface="微软雅黑" pitchFamily="34" charset="-122"/>
              </a:rPr>
              <a:t>的基本工作原理</a:t>
            </a:r>
          </a:p>
        </p:txBody>
      </p:sp>
      <p:sp>
        <p:nvSpPr>
          <p:cNvPr id="7" name="Rectangle 8"/>
          <p:cNvSpPr>
            <a:spLocks noChangeArrowheads="1"/>
          </p:cNvSpPr>
          <p:nvPr/>
        </p:nvSpPr>
        <p:spPr bwMode="auto">
          <a:xfrm>
            <a:off x="545143" y="1657222"/>
            <a:ext cx="7665003"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a:latin typeface="微软雅黑" pitchFamily="34" charset="-122"/>
                <a:ea typeface="微软雅黑" pitchFamily="34" charset="-122"/>
              </a:rPr>
              <a:t>网络环境下复制文件的复杂性：</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计算机存储数据的格式不同。</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文件的目录结构和文件命名的规定不同。</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对于相同的文件存取功能，操作系统使用的命令不同。</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访问控制方法不同。 </a:t>
            </a:r>
          </a:p>
        </p:txBody>
      </p:sp>
    </p:spTree>
    <p:extLst>
      <p:ext uri="{BB962C8B-B14F-4D97-AF65-F5344CB8AC3E}">
        <p14:creationId xmlns:p14="http://schemas.microsoft.com/office/powerpoint/2010/main" val="1360052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79448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1" name="Rectangle 6"/>
          <p:cNvSpPr>
            <a:spLocks noChangeArrowheads="1"/>
          </p:cNvSpPr>
          <p:nvPr/>
        </p:nvSpPr>
        <p:spPr bwMode="auto">
          <a:xfrm>
            <a:off x="3956791" y="761270"/>
            <a:ext cx="12491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FTP </a:t>
            </a:r>
            <a:r>
              <a:rPr lang="zh-CN" altLang="en-US" sz="2000" b="1" dirty="0">
                <a:solidFill>
                  <a:schemeClr val="bg1"/>
                </a:solidFill>
                <a:latin typeface="微软雅黑" pitchFamily="34" charset="-122"/>
                <a:ea typeface="微软雅黑" pitchFamily="34" charset="-122"/>
              </a:rPr>
              <a:t>特点</a:t>
            </a:r>
          </a:p>
        </p:txBody>
      </p:sp>
      <p:sp>
        <p:nvSpPr>
          <p:cNvPr id="12" name="Rectangle 68"/>
          <p:cNvSpPr>
            <a:spLocks noChangeArrowheads="1"/>
          </p:cNvSpPr>
          <p:nvPr/>
        </p:nvSpPr>
        <p:spPr bwMode="auto">
          <a:xfrm>
            <a:off x="483810" y="1239876"/>
            <a:ext cx="8121929"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文件传送协议 </a:t>
            </a: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只提供文件传送的一些基本的服务，它使用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可靠的运输服务。</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的主要功能是减少或消除在不同操作系统下处理文件的不兼容性。</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客户服务器方式</a:t>
            </a:r>
            <a:r>
              <a:rPr lang="zh-CN" altLang="en-US" sz="2000" b="1" dirty="0">
                <a:latin typeface="微软雅黑" pitchFamily="34" charset="-122"/>
                <a:ea typeface="微软雅黑" pitchFamily="34" charset="-122"/>
              </a:rPr>
              <a:t>。一个 </a:t>
            </a: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服务器进程可同时为多个客户进程提供服务。</a:t>
            </a: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的服务器进程由两大部分组成：</a:t>
            </a:r>
            <a:r>
              <a:rPr lang="zh-CN" altLang="en-US" sz="2000" b="1" dirty="0">
                <a:solidFill>
                  <a:srgbClr val="0000FF"/>
                </a:solidFill>
                <a:latin typeface="微软雅黑" pitchFamily="34" charset="-122"/>
                <a:ea typeface="微软雅黑" pitchFamily="34" charset="-122"/>
              </a:rPr>
              <a:t>一个主进程</a:t>
            </a:r>
            <a:r>
              <a:rPr lang="zh-CN" altLang="en-US" sz="2000" b="1" dirty="0">
                <a:latin typeface="微软雅黑" pitchFamily="34" charset="-122"/>
                <a:ea typeface="微软雅黑" pitchFamily="34" charset="-122"/>
              </a:rPr>
              <a:t>，负责接受新的请求；另外有</a:t>
            </a:r>
            <a:r>
              <a:rPr lang="zh-CN" altLang="en-US" sz="2000" b="1" dirty="0">
                <a:solidFill>
                  <a:srgbClr val="0000FF"/>
                </a:solidFill>
                <a:latin typeface="微软雅黑" pitchFamily="34" charset="-122"/>
                <a:ea typeface="微软雅黑" pitchFamily="34" charset="-122"/>
              </a:rPr>
              <a:t>若干个从属进程</a:t>
            </a:r>
            <a:r>
              <a:rPr lang="zh-CN" altLang="en-US" sz="2000" b="1" dirty="0">
                <a:latin typeface="微软雅黑" pitchFamily="34" charset="-122"/>
                <a:ea typeface="微软雅黑" pitchFamily="34" charset="-122"/>
              </a:rPr>
              <a:t>，负责处理单个请求。</a:t>
            </a:r>
          </a:p>
        </p:txBody>
      </p:sp>
    </p:spTree>
    <p:extLst>
      <p:ext uri="{BB962C8B-B14F-4D97-AF65-F5344CB8AC3E}">
        <p14:creationId xmlns:p14="http://schemas.microsoft.com/office/powerpoint/2010/main" val="378871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5"/>
          <p:cNvSpPr>
            <a:spLocks noChangeArrowheads="1"/>
          </p:cNvSpPr>
          <p:nvPr/>
        </p:nvSpPr>
        <p:spPr bwMode="auto">
          <a:xfrm>
            <a:off x="556963" y="83105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5" name="Rectangle 6"/>
          <p:cNvSpPr>
            <a:spLocks noChangeArrowheads="1"/>
          </p:cNvSpPr>
          <p:nvPr/>
        </p:nvSpPr>
        <p:spPr bwMode="auto">
          <a:xfrm>
            <a:off x="3463098" y="797846"/>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主进程的工作步骤</a:t>
            </a:r>
          </a:p>
        </p:txBody>
      </p:sp>
      <p:sp>
        <p:nvSpPr>
          <p:cNvPr id="16" name="Rectangle 68"/>
          <p:cNvSpPr>
            <a:spLocks noChangeArrowheads="1"/>
          </p:cNvSpPr>
          <p:nvPr/>
        </p:nvSpPr>
        <p:spPr bwMode="auto">
          <a:xfrm>
            <a:off x="483810" y="1276452"/>
            <a:ext cx="8309994"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打开熟知端口（端口号为 </a:t>
            </a:r>
            <a:r>
              <a:rPr lang="en-US" altLang="zh-CN" sz="2000" b="1" dirty="0">
                <a:latin typeface="微软雅黑" pitchFamily="34" charset="-122"/>
                <a:ea typeface="微软雅黑" pitchFamily="34" charset="-122"/>
              </a:rPr>
              <a:t>21</a:t>
            </a:r>
            <a:r>
              <a:rPr lang="zh-CN" altLang="en-US" sz="2000" b="1" dirty="0">
                <a:latin typeface="微软雅黑" pitchFamily="34" charset="-122"/>
                <a:ea typeface="微软雅黑" pitchFamily="34" charset="-122"/>
              </a:rPr>
              <a:t>），使客户进程能够连接上。</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等待客户进程发出连接请求。</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启动从属进程来处理客户进程发来的请求。从属进程对客户进程的请求处理完毕后即终止，但从属进程在运行期间根据需要还可能创建其他一些子进程。</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回到等待状态，继续接受其他客户进程发来的请求。主进程与从属进程的处理是并发地进行。 </a:t>
            </a:r>
          </a:p>
        </p:txBody>
      </p:sp>
    </p:spTree>
    <p:extLst>
      <p:ext uri="{BB962C8B-B14F-4D97-AF65-F5344CB8AC3E}">
        <p14:creationId xmlns:p14="http://schemas.microsoft.com/office/powerpoint/2010/main" val="3825537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6478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976059" y="631570"/>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两个连接</a:t>
            </a:r>
          </a:p>
        </p:txBody>
      </p:sp>
      <p:sp>
        <p:nvSpPr>
          <p:cNvPr id="4" name="Rectangle 68"/>
          <p:cNvSpPr>
            <a:spLocks noChangeArrowheads="1"/>
          </p:cNvSpPr>
          <p:nvPr/>
        </p:nvSpPr>
        <p:spPr bwMode="auto">
          <a:xfrm>
            <a:off x="483810" y="1018736"/>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控制连接</a:t>
            </a:r>
            <a:r>
              <a:rPr lang="zh-CN" altLang="en-US" sz="2000" b="1" dirty="0">
                <a:latin typeface="微软雅黑" pitchFamily="34" charset="-122"/>
                <a:ea typeface="微软雅黑" pitchFamily="34" charset="-122"/>
              </a:rPr>
              <a:t>在整个会话期间一直保持打开，</a:t>
            </a: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客户发出的传送请求通过控制连接发送给服务器端的控制进程，但控制连接不用来传送文件。</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实际用于传输文件的是“</a:t>
            </a:r>
            <a:r>
              <a:rPr lang="zh-CN" altLang="en-US" sz="2000" b="1" dirty="0">
                <a:solidFill>
                  <a:srgbClr val="0000FF"/>
                </a:solidFill>
                <a:latin typeface="微软雅黑" pitchFamily="34" charset="-122"/>
                <a:ea typeface="微软雅黑" pitchFamily="34" charset="-122"/>
              </a:rPr>
              <a:t>数据连接</a:t>
            </a:r>
            <a:r>
              <a:rPr lang="zh-CN" altLang="en-US" sz="2000" b="1" dirty="0">
                <a:latin typeface="微软雅黑" pitchFamily="34" charset="-122"/>
                <a:ea typeface="微软雅黑" pitchFamily="34" charset="-122"/>
              </a:rPr>
              <a:t>”。服务器端的控制进程在接收到 </a:t>
            </a: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客户发送来的文件传输请求后就创建“数据传送进程”和“数据连接”，用来连接客户端和服务器端的数据传送进程。</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数据传送进程实际完成文件的传送，在传送完毕后关闭“数据传送连接”并结束运行。</a:t>
            </a:r>
          </a:p>
        </p:txBody>
      </p:sp>
    </p:spTree>
    <p:extLst>
      <p:ext uri="{BB962C8B-B14F-4D97-AF65-F5344CB8AC3E}">
        <p14:creationId xmlns:p14="http://schemas.microsoft.com/office/powerpoint/2010/main" val="4118145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圆角矩形 53"/>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59" name="Rectangle 6"/>
          <p:cNvSpPr>
            <a:spLocks noChangeArrowheads="1"/>
          </p:cNvSpPr>
          <p:nvPr/>
        </p:nvSpPr>
        <p:spPr bwMode="auto">
          <a:xfrm>
            <a:off x="2954305" y="600654"/>
            <a:ext cx="32540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FTP </a:t>
            </a:r>
            <a:r>
              <a:rPr lang="zh-CN" altLang="en-US" sz="2000" b="1" dirty="0">
                <a:solidFill>
                  <a:schemeClr val="bg1"/>
                </a:solidFill>
                <a:latin typeface="微软雅黑" pitchFamily="34" charset="-122"/>
                <a:ea typeface="微软雅黑" pitchFamily="34" charset="-122"/>
              </a:rPr>
              <a:t>使用的两个 </a:t>
            </a:r>
            <a:r>
              <a:rPr lang="en-US" altLang="zh-CN" sz="2000" b="1" dirty="0">
                <a:solidFill>
                  <a:schemeClr val="bg1"/>
                </a:solidFill>
                <a:latin typeface="微软雅黑" pitchFamily="34" charset="-122"/>
                <a:ea typeface="微软雅黑" pitchFamily="34" charset="-122"/>
              </a:rPr>
              <a:t>TCP </a:t>
            </a:r>
            <a:r>
              <a:rPr lang="zh-CN" altLang="en-US" sz="2000" b="1" dirty="0">
                <a:solidFill>
                  <a:schemeClr val="bg1"/>
                </a:solidFill>
                <a:latin typeface="微软雅黑" pitchFamily="34" charset="-122"/>
                <a:ea typeface="微软雅黑" pitchFamily="34" charset="-122"/>
              </a:rPr>
              <a:t>连接</a:t>
            </a:r>
          </a:p>
        </p:txBody>
      </p:sp>
      <p:grpSp>
        <p:nvGrpSpPr>
          <p:cNvPr id="2" name="组合 1"/>
          <p:cNvGrpSpPr/>
          <p:nvPr/>
        </p:nvGrpSpPr>
        <p:grpSpPr>
          <a:xfrm>
            <a:off x="849135" y="1575849"/>
            <a:ext cx="7488921" cy="2412016"/>
            <a:chOff x="317184" y="1916832"/>
            <a:chExt cx="9388344" cy="3023778"/>
          </a:xfrm>
        </p:grpSpPr>
        <p:sp>
          <p:nvSpPr>
            <p:cNvPr id="60" name="Rectangle 82"/>
            <p:cNvSpPr>
              <a:spLocks noChangeArrowheads="1"/>
            </p:cNvSpPr>
            <p:nvPr/>
          </p:nvSpPr>
          <p:spPr bwMode="auto">
            <a:xfrm>
              <a:off x="6971059" y="2566118"/>
              <a:ext cx="1640681" cy="1760538"/>
            </a:xfrm>
            <a:prstGeom prst="rect">
              <a:avLst/>
            </a:prstGeom>
            <a:solidFill>
              <a:srgbClr val="0000FF"/>
            </a:solidFill>
            <a:ln w="9525" algn="ctr">
              <a:no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solidFill>
                  <a:srgbClr val="000099"/>
                </a:solidFill>
                <a:latin typeface="微软雅黑" pitchFamily="34" charset="-122"/>
                <a:ea typeface="微软雅黑" pitchFamily="34" charset="-122"/>
              </a:endParaRPr>
            </a:p>
          </p:txBody>
        </p:sp>
        <p:sp>
          <p:nvSpPr>
            <p:cNvPr id="61" name="Oval 83"/>
            <p:cNvSpPr>
              <a:spLocks noChangeArrowheads="1"/>
            </p:cNvSpPr>
            <p:nvPr/>
          </p:nvSpPr>
          <p:spPr bwMode="auto">
            <a:xfrm>
              <a:off x="7062207" y="2750269"/>
              <a:ext cx="1367235" cy="557213"/>
            </a:xfrm>
            <a:prstGeom prst="ellipse">
              <a:avLst/>
            </a:prstGeom>
            <a:solidFill>
              <a:srgbClr val="99FFCC"/>
            </a:solidFill>
            <a:ln w="9525" algn="ctr">
              <a:noFill/>
              <a:round/>
              <a:headEnd/>
              <a:tailEnd/>
            </a:ln>
            <a:effectLst/>
          </p:spPr>
          <p:txBody>
            <a:bodyPr wrap="none" anchor="ctr"/>
            <a:lstStyle/>
            <a:p>
              <a:pPr algn="ctr" eaLnBrk="1" hangingPunct="1"/>
              <a:r>
                <a:rPr kumimoji="1" lang="zh-CN" altLang="en-US" sz="1200" b="1">
                  <a:latin typeface="微软雅黑" pitchFamily="34" charset="-122"/>
                  <a:ea typeface="微软雅黑" pitchFamily="34" charset="-122"/>
                </a:rPr>
                <a:t>控制进程</a:t>
              </a:r>
            </a:p>
          </p:txBody>
        </p:sp>
        <p:grpSp>
          <p:nvGrpSpPr>
            <p:cNvPr id="62" name="Group 84"/>
            <p:cNvGrpSpPr>
              <a:grpSpLocks/>
            </p:cNvGrpSpPr>
            <p:nvPr/>
          </p:nvGrpSpPr>
          <p:grpSpPr bwMode="auto">
            <a:xfrm>
              <a:off x="317184" y="2008906"/>
              <a:ext cx="820341" cy="1204912"/>
              <a:chOff x="480" y="1395"/>
              <a:chExt cx="511" cy="728"/>
            </a:xfrm>
          </p:grpSpPr>
          <p:grpSp>
            <p:nvGrpSpPr>
              <p:cNvPr id="63" name="Group 85"/>
              <p:cNvGrpSpPr>
                <a:grpSpLocks/>
              </p:cNvGrpSpPr>
              <p:nvPr/>
            </p:nvGrpSpPr>
            <p:grpSpPr bwMode="auto">
              <a:xfrm>
                <a:off x="717" y="1446"/>
                <a:ext cx="274" cy="237"/>
                <a:chOff x="717" y="1446"/>
                <a:chExt cx="274" cy="237"/>
              </a:xfrm>
            </p:grpSpPr>
            <p:sp>
              <p:nvSpPr>
                <p:cNvPr id="88" name="Arc 86"/>
                <p:cNvSpPr>
                  <a:spLocks/>
                </p:cNvSpPr>
                <p:nvPr/>
              </p:nvSpPr>
              <p:spPr bwMode="auto">
                <a:xfrm>
                  <a:off x="930" y="1618"/>
                  <a:ext cx="58" cy="39"/>
                </a:xfrm>
                <a:custGeom>
                  <a:avLst/>
                  <a:gdLst>
                    <a:gd name="T0" fmla="*/ 0 w 38273"/>
                    <a:gd name="T1" fmla="*/ 0 h 35142"/>
                    <a:gd name="T2" fmla="*/ 0 w 38273"/>
                    <a:gd name="T3" fmla="*/ 0 h 35142"/>
                    <a:gd name="T4" fmla="*/ 0 w 38273"/>
                    <a:gd name="T5" fmla="*/ 0 h 35142"/>
                    <a:gd name="T6" fmla="*/ 0 60000 65536"/>
                    <a:gd name="T7" fmla="*/ 0 60000 65536"/>
                    <a:gd name="T8" fmla="*/ 0 60000 65536"/>
                  </a:gdLst>
                  <a:ahLst/>
                  <a:cxnLst>
                    <a:cxn ang="T6">
                      <a:pos x="T0" y="T1"/>
                    </a:cxn>
                    <a:cxn ang="T7">
                      <a:pos x="T2" y="T3"/>
                    </a:cxn>
                    <a:cxn ang="T8">
                      <a:pos x="T4" y="T5"/>
                    </a:cxn>
                  </a:cxnLst>
                  <a:rect l="0" t="0" r="r" b="b"/>
                  <a:pathLst>
                    <a:path w="38273" h="35142" fill="none" extrusionOk="0">
                      <a:moveTo>
                        <a:pt x="-1" y="7867"/>
                      </a:moveTo>
                      <a:cubicBezTo>
                        <a:pt x="4103" y="2886"/>
                        <a:pt x="10218" y="-1"/>
                        <a:pt x="16673" y="0"/>
                      </a:cubicBezTo>
                      <a:cubicBezTo>
                        <a:pt x="28602" y="0"/>
                        <a:pt x="38273" y="9670"/>
                        <a:pt x="38273" y="21600"/>
                      </a:cubicBezTo>
                      <a:cubicBezTo>
                        <a:pt x="38273" y="26526"/>
                        <a:pt x="36589" y="31304"/>
                        <a:pt x="33500" y="35141"/>
                      </a:cubicBezTo>
                    </a:path>
                    <a:path w="38273" h="35142" stroke="0" extrusionOk="0">
                      <a:moveTo>
                        <a:pt x="-1" y="7867"/>
                      </a:moveTo>
                      <a:cubicBezTo>
                        <a:pt x="4103" y="2886"/>
                        <a:pt x="10218" y="-1"/>
                        <a:pt x="16673" y="0"/>
                      </a:cubicBezTo>
                      <a:cubicBezTo>
                        <a:pt x="28602" y="0"/>
                        <a:pt x="38273" y="9670"/>
                        <a:pt x="38273" y="21600"/>
                      </a:cubicBezTo>
                      <a:cubicBezTo>
                        <a:pt x="38273" y="26526"/>
                        <a:pt x="36589" y="31304"/>
                        <a:pt x="33500" y="35141"/>
                      </a:cubicBezTo>
                      <a:lnTo>
                        <a:pt x="16673" y="21600"/>
                      </a:lnTo>
                      <a:lnTo>
                        <a:pt x="-1" y="7867"/>
                      </a:lnTo>
                      <a:close/>
                    </a:path>
                  </a:pathLst>
                </a:custGeom>
                <a:noFill/>
                <a:ln w="4763">
                  <a:solidFill>
                    <a:srgbClr val="49493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9" name="Arc 87"/>
                <p:cNvSpPr>
                  <a:spLocks/>
                </p:cNvSpPr>
                <p:nvPr/>
              </p:nvSpPr>
              <p:spPr bwMode="auto">
                <a:xfrm>
                  <a:off x="929" y="1618"/>
                  <a:ext cx="55" cy="36"/>
                </a:xfrm>
                <a:custGeom>
                  <a:avLst/>
                  <a:gdLst>
                    <a:gd name="T0" fmla="*/ 0 w 38146"/>
                    <a:gd name="T1" fmla="*/ 0 h 34928"/>
                    <a:gd name="T2" fmla="*/ 0 w 38146"/>
                    <a:gd name="T3" fmla="*/ 0 h 34928"/>
                    <a:gd name="T4" fmla="*/ 0 w 38146"/>
                    <a:gd name="T5" fmla="*/ 0 h 34928"/>
                    <a:gd name="T6" fmla="*/ 0 60000 65536"/>
                    <a:gd name="T7" fmla="*/ 0 60000 65536"/>
                    <a:gd name="T8" fmla="*/ 0 60000 65536"/>
                  </a:gdLst>
                  <a:ahLst/>
                  <a:cxnLst>
                    <a:cxn ang="T6">
                      <a:pos x="T0" y="T1"/>
                    </a:cxn>
                    <a:cxn ang="T7">
                      <a:pos x="T2" y="T3"/>
                    </a:cxn>
                    <a:cxn ang="T8">
                      <a:pos x="T4" y="T5"/>
                    </a:cxn>
                  </a:cxnLst>
                  <a:rect l="0" t="0" r="r" b="b"/>
                  <a:pathLst>
                    <a:path w="38146" h="34928" fill="none" extrusionOk="0">
                      <a:moveTo>
                        <a:pt x="0" y="7715"/>
                      </a:moveTo>
                      <a:cubicBezTo>
                        <a:pt x="4104" y="2824"/>
                        <a:pt x="10161" y="-1"/>
                        <a:pt x="16546" y="0"/>
                      </a:cubicBezTo>
                      <a:cubicBezTo>
                        <a:pt x="28475" y="0"/>
                        <a:pt x="38146" y="9670"/>
                        <a:pt x="38146" y="21600"/>
                      </a:cubicBezTo>
                      <a:cubicBezTo>
                        <a:pt x="38146" y="26432"/>
                        <a:pt x="36525" y="31125"/>
                        <a:pt x="33543" y="34927"/>
                      </a:cubicBezTo>
                    </a:path>
                    <a:path w="38146" h="34928" stroke="0" extrusionOk="0">
                      <a:moveTo>
                        <a:pt x="0" y="7715"/>
                      </a:moveTo>
                      <a:cubicBezTo>
                        <a:pt x="4104" y="2824"/>
                        <a:pt x="10161" y="-1"/>
                        <a:pt x="16546" y="0"/>
                      </a:cubicBezTo>
                      <a:cubicBezTo>
                        <a:pt x="28475" y="0"/>
                        <a:pt x="38146" y="9670"/>
                        <a:pt x="38146" y="21600"/>
                      </a:cubicBezTo>
                      <a:cubicBezTo>
                        <a:pt x="38146" y="26432"/>
                        <a:pt x="36525" y="31125"/>
                        <a:pt x="33543" y="34927"/>
                      </a:cubicBezTo>
                      <a:lnTo>
                        <a:pt x="16546" y="21600"/>
                      </a:lnTo>
                      <a:lnTo>
                        <a:pt x="0" y="7715"/>
                      </a:lnTo>
                      <a:close/>
                    </a:path>
                  </a:pathLst>
                </a:custGeom>
                <a:noFill/>
                <a:ln w="4763">
                  <a:solidFill>
                    <a:srgbClr val="DBDB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0" name="Freeform 88"/>
                <p:cNvSpPr>
                  <a:spLocks/>
                </p:cNvSpPr>
                <p:nvPr/>
              </p:nvSpPr>
              <p:spPr bwMode="auto">
                <a:xfrm>
                  <a:off x="751" y="1591"/>
                  <a:ext cx="205" cy="26"/>
                </a:xfrm>
                <a:custGeom>
                  <a:avLst/>
                  <a:gdLst>
                    <a:gd name="T0" fmla="*/ 0 w 205"/>
                    <a:gd name="T1" fmla="*/ 26 h 26"/>
                    <a:gd name="T2" fmla="*/ 25 w 205"/>
                    <a:gd name="T3" fmla="*/ 0 h 26"/>
                    <a:gd name="T4" fmla="*/ 205 w 205"/>
                    <a:gd name="T5" fmla="*/ 0 h 26"/>
                    <a:gd name="T6" fmla="*/ 180 w 205"/>
                    <a:gd name="T7" fmla="*/ 26 h 26"/>
                    <a:gd name="T8" fmla="*/ 0 w 205"/>
                    <a:gd name="T9" fmla="*/ 26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26">
                      <a:moveTo>
                        <a:pt x="0" y="26"/>
                      </a:moveTo>
                      <a:lnTo>
                        <a:pt x="25" y="0"/>
                      </a:lnTo>
                      <a:lnTo>
                        <a:pt x="205" y="0"/>
                      </a:lnTo>
                      <a:lnTo>
                        <a:pt x="180"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1" name="Freeform 89"/>
                <p:cNvSpPr>
                  <a:spLocks/>
                </p:cNvSpPr>
                <p:nvPr/>
              </p:nvSpPr>
              <p:spPr bwMode="auto">
                <a:xfrm>
                  <a:off x="751" y="1591"/>
                  <a:ext cx="205" cy="26"/>
                </a:xfrm>
                <a:custGeom>
                  <a:avLst/>
                  <a:gdLst>
                    <a:gd name="T0" fmla="*/ 0 w 205"/>
                    <a:gd name="T1" fmla="*/ 26 h 26"/>
                    <a:gd name="T2" fmla="*/ 25 w 205"/>
                    <a:gd name="T3" fmla="*/ 0 h 26"/>
                    <a:gd name="T4" fmla="*/ 205 w 205"/>
                    <a:gd name="T5" fmla="*/ 0 h 26"/>
                    <a:gd name="T6" fmla="*/ 180 w 205"/>
                    <a:gd name="T7" fmla="*/ 26 h 26"/>
                    <a:gd name="T8" fmla="*/ 0 w 205"/>
                    <a:gd name="T9" fmla="*/ 26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26">
                      <a:moveTo>
                        <a:pt x="0" y="26"/>
                      </a:moveTo>
                      <a:lnTo>
                        <a:pt x="25" y="0"/>
                      </a:lnTo>
                      <a:lnTo>
                        <a:pt x="205" y="0"/>
                      </a:lnTo>
                      <a:lnTo>
                        <a:pt x="180" y="26"/>
                      </a:lnTo>
                      <a:lnTo>
                        <a:pt x="0" y="26"/>
                      </a:lnTo>
                      <a:close/>
                    </a:path>
                  </a:pathLst>
                </a:custGeom>
                <a:solidFill>
                  <a:srgbClr val="C9C9B6"/>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92" name="Rectangle 90"/>
                <p:cNvSpPr>
                  <a:spLocks noChangeArrowheads="1"/>
                </p:cNvSpPr>
                <p:nvPr/>
              </p:nvSpPr>
              <p:spPr bwMode="auto">
                <a:xfrm>
                  <a:off x="751" y="1617"/>
                  <a:ext cx="180" cy="3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93" name="Rectangle 91"/>
                <p:cNvSpPr>
                  <a:spLocks noChangeArrowheads="1"/>
                </p:cNvSpPr>
                <p:nvPr/>
              </p:nvSpPr>
              <p:spPr bwMode="auto">
                <a:xfrm>
                  <a:off x="752" y="1618"/>
                  <a:ext cx="178" cy="29"/>
                </a:xfrm>
                <a:prstGeom prst="rect">
                  <a:avLst/>
                </a:prstGeom>
                <a:solidFill>
                  <a:srgbClr val="B7B79D"/>
                </a:solidFill>
                <a:ln w="4763">
                  <a:solidFill>
                    <a:srgbClr val="494936"/>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94" name="Freeform 92"/>
                <p:cNvSpPr>
                  <a:spLocks/>
                </p:cNvSpPr>
                <p:nvPr/>
              </p:nvSpPr>
              <p:spPr bwMode="auto">
                <a:xfrm>
                  <a:off x="931" y="1591"/>
                  <a:ext cx="25" cy="57"/>
                </a:xfrm>
                <a:custGeom>
                  <a:avLst/>
                  <a:gdLst>
                    <a:gd name="T0" fmla="*/ 0 w 25"/>
                    <a:gd name="T1" fmla="*/ 57 h 57"/>
                    <a:gd name="T2" fmla="*/ 25 w 25"/>
                    <a:gd name="T3" fmla="*/ 35 h 57"/>
                    <a:gd name="T4" fmla="*/ 25 w 25"/>
                    <a:gd name="T5" fmla="*/ 0 h 57"/>
                    <a:gd name="T6" fmla="*/ 0 w 25"/>
                    <a:gd name="T7" fmla="*/ 26 h 57"/>
                    <a:gd name="T8" fmla="*/ 0 w 25"/>
                    <a:gd name="T9" fmla="*/ 57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57">
                      <a:moveTo>
                        <a:pt x="0" y="57"/>
                      </a:moveTo>
                      <a:lnTo>
                        <a:pt x="25" y="35"/>
                      </a:lnTo>
                      <a:lnTo>
                        <a:pt x="25" y="0"/>
                      </a:lnTo>
                      <a:lnTo>
                        <a:pt x="0" y="26"/>
                      </a:lnTo>
                      <a:lnTo>
                        <a:pt x="0" y="57"/>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5" name="Freeform 93"/>
                <p:cNvSpPr>
                  <a:spLocks/>
                </p:cNvSpPr>
                <p:nvPr/>
              </p:nvSpPr>
              <p:spPr bwMode="auto">
                <a:xfrm>
                  <a:off x="931" y="1591"/>
                  <a:ext cx="25" cy="57"/>
                </a:xfrm>
                <a:custGeom>
                  <a:avLst/>
                  <a:gdLst>
                    <a:gd name="T0" fmla="*/ 0 w 25"/>
                    <a:gd name="T1" fmla="*/ 57 h 57"/>
                    <a:gd name="T2" fmla="*/ 25 w 25"/>
                    <a:gd name="T3" fmla="*/ 35 h 57"/>
                    <a:gd name="T4" fmla="*/ 25 w 25"/>
                    <a:gd name="T5" fmla="*/ 0 h 57"/>
                    <a:gd name="T6" fmla="*/ 0 w 25"/>
                    <a:gd name="T7" fmla="*/ 26 h 57"/>
                    <a:gd name="T8" fmla="*/ 0 w 25"/>
                    <a:gd name="T9" fmla="*/ 57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57">
                      <a:moveTo>
                        <a:pt x="0" y="57"/>
                      </a:moveTo>
                      <a:lnTo>
                        <a:pt x="25" y="35"/>
                      </a:lnTo>
                      <a:lnTo>
                        <a:pt x="25" y="0"/>
                      </a:lnTo>
                      <a:lnTo>
                        <a:pt x="0" y="26"/>
                      </a:lnTo>
                      <a:lnTo>
                        <a:pt x="0" y="57"/>
                      </a:lnTo>
                      <a:close/>
                    </a:path>
                  </a:pathLst>
                </a:custGeom>
                <a:solidFill>
                  <a:srgbClr val="7A7A5A"/>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96" name="Freeform 94"/>
                <p:cNvSpPr>
                  <a:spLocks/>
                </p:cNvSpPr>
                <p:nvPr/>
              </p:nvSpPr>
              <p:spPr bwMode="auto">
                <a:xfrm>
                  <a:off x="757" y="1591"/>
                  <a:ext cx="196" cy="19"/>
                </a:xfrm>
                <a:custGeom>
                  <a:avLst/>
                  <a:gdLst>
                    <a:gd name="T0" fmla="*/ 0 w 196"/>
                    <a:gd name="T1" fmla="*/ 19 h 19"/>
                    <a:gd name="T2" fmla="*/ 19 w 196"/>
                    <a:gd name="T3" fmla="*/ 0 h 19"/>
                    <a:gd name="T4" fmla="*/ 196 w 196"/>
                    <a:gd name="T5" fmla="*/ 0 h 19"/>
                    <a:gd name="T6" fmla="*/ 177 w 196"/>
                    <a:gd name="T7" fmla="*/ 19 h 19"/>
                    <a:gd name="T8" fmla="*/ 0 w 196"/>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 h="19">
                      <a:moveTo>
                        <a:pt x="0" y="19"/>
                      </a:moveTo>
                      <a:lnTo>
                        <a:pt x="19" y="0"/>
                      </a:lnTo>
                      <a:lnTo>
                        <a:pt x="196" y="0"/>
                      </a:lnTo>
                      <a:lnTo>
                        <a:pt x="177" y="19"/>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Freeform 95"/>
                <p:cNvSpPr>
                  <a:spLocks/>
                </p:cNvSpPr>
                <p:nvPr/>
              </p:nvSpPr>
              <p:spPr bwMode="auto">
                <a:xfrm>
                  <a:off x="757" y="1591"/>
                  <a:ext cx="196" cy="19"/>
                </a:xfrm>
                <a:custGeom>
                  <a:avLst/>
                  <a:gdLst>
                    <a:gd name="T0" fmla="*/ 0 w 196"/>
                    <a:gd name="T1" fmla="*/ 19 h 19"/>
                    <a:gd name="T2" fmla="*/ 19 w 196"/>
                    <a:gd name="T3" fmla="*/ 0 h 19"/>
                    <a:gd name="T4" fmla="*/ 196 w 196"/>
                    <a:gd name="T5" fmla="*/ 0 h 19"/>
                    <a:gd name="T6" fmla="*/ 177 w 196"/>
                    <a:gd name="T7" fmla="*/ 19 h 19"/>
                    <a:gd name="T8" fmla="*/ 0 w 196"/>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 h="19">
                      <a:moveTo>
                        <a:pt x="0" y="19"/>
                      </a:moveTo>
                      <a:lnTo>
                        <a:pt x="19" y="0"/>
                      </a:lnTo>
                      <a:lnTo>
                        <a:pt x="196" y="0"/>
                      </a:lnTo>
                      <a:lnTo>
                        <a:pt x="177" y="19"/>
                      </a:lnTo>
                      <a:lnTo>
                        <a:pt x="0" y="19"/>
                      </a:lnTo>
                      <a:close/>
                    </a:path>
                  </a:pathLst>
                </a:custGeom>
                <a:solidFill>
                  <a:srgbClr val="000000"/>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98" name="Freeform 96"/>
                <p:cNvSpPr>
                  <a:spLocks/>
                </p:cNvSpPr>
                <p:nvPr/>
              </p:nvSpPr>
              <p:spPr bwMode="auto">
                <a:xfrm>
                  <a:off x="751" y="1446"/>
                  <a:ext cx="202" cy="19"/>
                </a:xfrm>
                <a:custGeom>
                  <a:avLst/>
                  <a:gdLst>
                    <a:gd name="T0" fmla="*/ 0 w 202"/>
                    <a:gd name="T1" fmla="*/ 19 h 19"/>
                    <a:gd name="T2" fmla="*/ 19 w 202"/>
                    <a:gd name="T3" fmla="*/ 0 h 19"/>
                    <a:gd name="T4" fmla="*/ 202 w 202"/>
                    <a:gd name="T5" fmla="*/ 0 h 19"/>
                    <a:gd name="T6" fmla="*/ 180 w 202"/>
                    <a:gd name="T7" fmla="*/ 19 h 19"/>
                    <a:gd name="T8" fmla="*/ 0 w 202"/>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19">
                      <a:moveTo>
                        <a:pt x="0" y="19"/>
                      </a:moveTo>
                      <a:lnTo>
                        <a:pt x="19" y="0"/>
                      </a:lnTo>
                      <a:lnTo>
                        <a:pt x="202" y="0"/>
                      </a:lnTo>
                      <a:lnTo>
                        <a:pt x="180" y="19"/>
                      </a:lnTo>
                      <a:lnTo>
                        <a:pt x="0" y="1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Freeform 97"/>
                <p:cNvSpPr>
                  <a:spLocks/>
                </p:cNvSpPr>
                <p:nvPr/>
              </p:nvSpPr>
              <p:spPr bwMode="auto">
                <a:xfrm>
                  <a:off x="751" y="1446"/>
                  <a:ext cx="202" cy="19"/>
                </a:xfrm>
                <a:custGeom>
                  <a:avLst/>
                  <a:gdLst>
                    <a:gd name="T0" fmla="*/ 0 w 202"/>
                    <a:gd name="T1" fmla="*/ 19 h 19"/>
                    <a:gd name="T2" fmla="*/ 19 w 202"/>
                    <a:gd name="T3" fmla="*/ 0 h 19"/>
                    <a:gd name="T4" fmla="*/ 202 w 202"/>
                    <a:gd name="T5" fmla="*/ 0 h 19"/>
                    <a:gd name="T6" fmla="*/ 180 w 202"/>
                    <a:gd name="T7" fmla="*/ 19 h 19"/>
                    <a:gd name="T8" fmla="*/ 0 w 202"/>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19">
                      <a:moveTo>
                        <a:pt x="0" y="19"/>
                      </a:moveTo>
                      <a:lnTo>
                        <a:pt x="19" y="0"/>
                      </a:lnTo>
                      <a:lnTo>
                        <a:pt x="202" y="0"/>
                      </a:lnTo>
                      <a:lnTo>
                        <a:pt x="180" y="19"/>
                      </a:lnTo>
                      <a:lnTo>
                        <a:pt x="0" y="19"/>
                      </a:lnTo>
                      <a:close/>
                    </a:path>
                  </a:pathLst>
                </a:custGeom>
                <a:solidFill>
                  <a:srgbClr val="C9C9B6"/>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100" name="Rectangle 98"/>
                <p:cNvSpPr>
                  <a:spLocks noChangeArrowheads="1"/>
                </p:cNvSpPr>
                <p:nvPr/>
              </p:nvSpPr>
              <p:spPr bwMode="auto">
                <a:xfrm>
                  <a:off x="752" y="1466"/>
                  <a:ext cx="181" cy="140"/>
                </a:xfrm>
                <a:prstGeom prst="rect">
                  <a:avLst/>
                </a:prstGeom>
                <a:solidFill>
                  <a:srgbClr val="B7B79D"/>
                </a:solidFill>
                <a:ln w="4763">
                  <a:solidFill>
                    <a:srgbClr val="494936"/>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1" name="Rectangle 99"/>
                <p:cNvSpPr>
                  <a:spLocks noChangeArrowheads="1"/>
                </p:cNvSpPr>
                <p:nvPr/>
              </p:nvSpPr>
              <p:spPr bwMode="auto">
                <a:xfrm>
                  <a:off x="768" y="1485"/>
                  <a:ext cx="149" cy="108"/>
                </a:xfrm>
                <a:prstGeom prst="rect">
                  <a:avLst/>
                </a:prstGeom>
                <a:solidFill>
                  <a:srgbClr val="FFFFFF"/>
                </a:solidFill>
                <a:ln w="4763">
                  <a:solidFill>
                    <a:srgbClr val="494936"/>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2" name="Freeform 100"/>
                <p:cNvSpPr>
                  <a:spLocks/>
                </p:cNvSpPr>
                <p:nvPr/>
              </p:nvSpPr>
              <p:spPr bwMode="auto">
                <a:xfrm>
                  <a:off x="931" y="1446"/>
                  <a:ext cx="22" cy="161"/>
                </a:xfrm>
                <a:custGeom>
                  <a:avLst/>
                  <a:gdLst>
                    <a:gd name="T0" fmla="*/ 0 w 22"/>
                    <a:gd name="T1" fmla="*/ 161 h 161"/>
                    <a:gd name="T2" fmla="*/ 22 w 22"/>
                    <a:gd name="T3" fmla="*/ 142 h 161"/>
                    <a:gd name="T4" fmla="*/ 22 w 22"/>
                    <a:gd name="T5" fmla="*/ 0 h 161"/>
                    <a:gd name="T6" fmla="*/ 0 w 22"/>
                    <a:gd name="T7" fmla="*/ 19 h 161"/>
                    <a:gd name="T8" fmla="*/ 0 w 22"/>
                    <a:gd name="T9" fmla="*/ 161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61">
                      <a:moveTo>
                        <a:pt x="0" y="161"/>
                      </a:moveTo>
                      <a:lnTo>
                        <a:pt x="22" y="142"/>
                      </a:lnTo>
                      <a:lnTo>
                        <a:pt x="22" y="0"/>
                      </a:lnTo>
                      <a:lnTo>
                        <a:pt x="0" y="19"/>
                      </a:lnTo>
                      <a:lnTo>
                        <a:pt x="0" y="16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3" name="Freeform 101"/>
                <p:cNvSpPr>
                  <a:spLocks/>
                </p:cNvSpPr>
                <p:nvPr/>
              </p:nvSpPr>
              <p:spPr bwMode="auto">
                <a:xfrm>
                  <a:off x="931" y="1446"/>
                  <a:ext cx="22" cy="161"/>
                </a:xfrm>
                <a:custGeom>
                  <a:avLst/>
                  <a:gdLst>
                    <a:gd name="T0" fmla="*/ 0 w 22"/>
                    <a:gd name="T1" fmla="*/ 161 h 161"/>
                    <a:gd name="T2" fmla="*/ 22 w 22"/>
                    <a:gd name="T3" fmla="*/ 142 h 161"/>
                    <a:gd name="T4" fmla="*/ 22 w 22"/>
                    <a:gd name="T5" fmla="*/ 0 h 161"/>
                    <a:gd name="T6" fmla="*/ 0 w 22"/>
                    <a:gd name="T7" fmla="*/ 19 h 161"/>
                    <a:gd name="T8" fmla="*/ 0 w 22"/>
                    <a:gd name="T9" fmla="*/ 161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61">
                      <a:moveTo>
                        <a:pt x="0" y="161"/>
                      </a:moveTo>
                      <a:lnTo>
                        <a:pt x="22" y="142"/>
                      </a:lnTo>
                      <a:lnTo>
                        <a:pt x="22" y="0"/>
                      </a:lnTo>
                      <a:lnTo>
                        <a:pt x="0" y="19"/>
                      </a:lnTo>
                      <a:lnTo>
                        <a:pt x="0" y="161"/>
                      </a:lnTo>
                      <a:close/>
                    </a:path>
                  </a:pathLst>
                </a:custGeom>
                <a:solidFill>
                  <a:srgbClr val="7A7A5A"/>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104" name="Freeform 102"/>
                <p:cNvSpPr>
                  <a:spLocks/>
                </p:cNvSpPr>
                <p:nvPr/>
              </p:nvSpPr>
              <p:spPr bwMode="auto">
                <a:xfrm>
                  <a:off x="717" y="1642"/>
                  <a:ext cx="223" cy="35"/>
                </a:xfrm>
                <a:custGeom>
                  <a:avLst/>
                  <a:gdLst>
                    <a:gd name="T0" fmla="*/ 0 w 223"/>
                    <a:gd name="T1" fmla="*/ 35 h 35"/>
                    <a:gd name="T2" fmla="*/ 28 w 223"/>
                    <a:gd name="T3" fmla="*/ 0 h 35"/>
                    <a:gd name="T4" fmla="*/ 223 w 223"/>
                    <a:gd name="T5" fmla="*/ 0 h 35"/>
                    <a:gd name="T6" fmla="*/ 195 w 223"/>
                    <a:gd name="T7" fmla="*/ 35 h 35"/>
                    <a:gd name="T8" fmla="*/ 0 w 223"/>
                    <a:gd name="T9" fmla="*/ 3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35">
                      <a:moveTo>
                        <a:pt x="0" y="35"/>
                      </a:moveTo>
                      <a:lnTo>
                        <a:pt x="28" y="0"/>
                      </a:lnTo>
                      <a:lnTo>
                        <a:pt x="223" y="0"/>
                      </a:lnTo>
                      <a:lnTo>
                        <a:pt x="195" y="35"/>
                      </a:lnTo>
                      <a:lnTo>
                        <a:pt x="0" y="3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5" name="Freeform 103"/>
                <p:cNvSpPr>
                  <a:spLocks/>
                </p:cNvSpPr>
                <p:nvPr/>
              </p:nvSpPr>
              <p:spPr bwMode="auto">
                <a:xfrm>
                  <a:off x="717" y="1642"/>
                  <a:ext cx="223" cy="35"/>
                </a:xfrm>
                <a:custGeom>
                  <a:avLst/>
                  <a:gdLst>
                    <a:gd name="T0" fmla="*/ 0 w 223"/>
                    <a:gd name="T1" fmla="*/ 35 h 35"/>
                    <a:gd name="T2" fmla="*/ 28 w 223"/>
                    <a:gd name="T3" fmla="*/ 0 h 35"/>
                    <a:gd name="T4" fmla="*/ 223 w 223"/>
                    <a:gd name="T5" fmla="*/ 0 h 35"/>
                    <a:gd name="T6" fmla="*/ 195 w 223"/>
                    <a:gd name="T7" fmla="*/ 35 h 35"/>
                    <a:gd name="T8" fmla="*/ 0 w 223"/>
                    <a:gd name="T9" fmla="*/ 3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35">
                      <a:moveTo>
                        <a:pt x="0" y="35"/>
                      </a:moveTo>
                      <a:lnTo>
                        <a:pt x="28" y="0"/>
                      </a:lnTo>
                      <a:lnTo>
                        <a:pt x="223" y="0"/>
                      </a:lnTo>
                      <a:lnTo>
                        <a:pt x="195" y="35"/>
                      </a:lnTo>
                      <a:lnTo>
                        <a:pt x="0" y="35"/>
                      </a:lnTo>
                      <a:close/>
                    </a:path>
                  </a:pathLst>
                </a:custGeom>
                <a:solidFill>
                  <a:srgbClr val="C9C9B6"/>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106" name="Freeform 104"/>
                <p:cNvSpPr>
                  <a:spLocks/>
                </p:cNvSpPr>
                <p:nvPr/>
              </p:nvSpPr>
              <p:spPr bwMode="auto">
                <a:xfrm>
                  <a:off x="912" y="1642"/>
                  <a:ext cx="28" cy="41"/>
                </a:xfrm>
                <a:custGeom>
                  <a:avLst/>
                  <a:gdLst>
                    <a:gd name="T0" fmla="*/ 0 w 28"/>
                    <a:gd name="T1" fmla="*/ 41 h 41"/>
                    <a:gd name="T2" fmla="*/ 28 w 28"/>
                    <a:gd name="T3" fmla="*/ 13 h 41"/>
                    <a:gd name="T4" fmla="*/ 28 w 28"/>
                    <a:gd name="T5" fmla="*/ 0 h 41"/>
                    <a:gd name="T6" fmla="*/ 0 w 28"/>
                    <a:gd name="T7" fmla="*/ 35 h 41"/>
                    <a:gd name="T8" fmla="*/ 0 w 28"/>
                    <a:gd name="T9" fmla="*/ 4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41">
                      <a:moveTo>
                        <a:pt x="0" y="41"/>
                      </a:moveTo>
                      <a:lnTo>
                        <a:pt x="28" y="13"/>
                      </a:lnTo>
                      <a:lnTo>
                        <a:pt x="28" y="0"/>
                      </a:lnTo>
                      <a:lnTo>
                        <a:pt x="0" y="35"/>
                      </a:lnTo>
                      <a:lnTo>
                        <a:pt x="0" y="4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7" name="Freeform 105"/>
                <p:cNvSpPr>
                  <a:spLocks/>
                </p:cNvSpPr>
                <p:nvPr/>
              </p:nvSpPr>
              <p:spPr bwMode="auto">
                <a:xfrm>
                  <a:off x="912" y="1642"/>
                  <a:ext cx="28" cy="41"/>
                </a:xfrm>
                <a:custGeom>
                  <a:avLst/>
                  <a:gdLst>
                    <a:gd name="T0" fmla="*/ 0 w 28"/>
                    <a:gd name="T1" fmla="*/ 41 h 41"/>
                    <a:gd name="T2" fmla="*/ 28 w 28"/>
                    <a:gd name="T3" fmla="*/ 13 h 41"/>
                    <a:gd name="T4" fmla="*/ 28 w 28"/>
                    <a:gd name="T5" fmla="*/ 0 h 41"/>
                    <a:gd name="T6" fmla="*/ 0 w 28"/>
                    <a:gd name="T7" fmla="*/ 35 h 41"/>
                    <a:gd name="T8" fmla="*/ 0 w 28"/>
                    <a:gd name="T9" fmla="*/ 4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41">
                      <a:moveTo>
                        <a:pt x="0" y="41"/>
                      </a:moveTo>
                      <a:lnTo>
                        <a:pt x="28" y="13"/>
                      </a:lnTo>
                      <a:lnTo>
                        <a:pt x="28" y="0"/>
                      </a:lnTo>
                      <a:lnTo>
                        <a:pt x="0" y="35"/>
                      </a:lnTo>
                      <a:lnTo>
                        <a:pt x="0" y="41"/>
                      </a:lnTo>
                      <a:close/>
                    </a:path>
                  </a:pathLst>
                </a:custGeom>
                <a:solidFill>
                  <a:srgbClr val="7A7A5A"/>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108" name="Rectangle 106"/>
                <p:cNvSpPr>
                  <a:spLocks noChangeArrowheads="1"/>
                </p:cNvSpPr>
                <p:nvPr/>
              </p:nvSpPr>
              <p:spPr bwMode="auto">
                <a:xfrm>
                  <a:off x="717" y="1677"/>
                  <a:ext cx="195"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9" name="Rectangle 107"/>
                <p:cNvSpPr>
                  <a:spLocks noChangeArrowheads="1"/>
                </p:cNvSpPr>
                <p:nvPr/>
              </p:nvSpPr>
              <p:spPr bwMode="auto">
                <a:xfrm>
                  <a:off x="718" y="1678"/>
                  <a:ext cx="193" cy="4"/>
                </a:xfrm>
                <a:prstGeom prst="rect">
                  <a:avLst/>
                </a:prstGeom>
                <a:solidFill>
                  <a:srgbClr val="B7B79D"/>
                </a:solidFill>
                <a:ln w="4763">
                  <a:solidFill>
                    <a:srgbClr val="494936"/>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10" name="Freeform 108"/>
                <p:cNvSpPr>
                  <a:spLocks/>
                </p:cNvSpPr>
                <p:nvPr/>
              </p:nvSpPr>
              <p:spPr bwMode="auto">
                <a:xfrm>
                  <a:off x="953" y="1651"/>
                  <a:ext cx="38" cy="23"/>
                </a:xfrm>
                <a:custGeom>
                  <a:avLst/>
                  <a:gdLst>
                    <a:gd name="T0" fmla="*/ 0 w 38"/>
                    <a:gd name="T1" fmla="*/ 23 h 23"/>
                    <a:gd name="T2" fmla="*/ 13 w 38"/>
                    <a:gd name="T3" fmla="*/ 0 h 23"/>
                    <a:gd name="T4" fmla="*/ 38 w 38"/>
                    <a:gd name="T5" fmla="*/ 0 h 23"/>
                    <a:gd name="T6" fmla="*/ 25 w 38"/>
                    <a:gd name="T7" fmla="*/ 23 h 23"/>
                    <a:gd name="T8" fmla="*/ 0 w 38"/>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3">
                      <a:moveTo>
                        <a:pt x="0" y="23"/>
                      </a:moveTo>
                      <a:lnTo>
                        <a:pt x="13" y="0"/>
                      </a:lnTo>
                      <a:lnTo>
                        <a:pt x="38" y="0"/>
                      </a:lnTo>
                      <a:lnTo>
                        <a:pt x="25"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1" name="Freeform 109"/>
                <p:cNvSpPr>
                  <a:spLocks/>
                </p:cNvSpPr>
                <p:nvPr/>
              </p:nvSpPr>
              <p:spPr bwMode="auto">
                <a:xfrm>
                  <a:off x="953" y="1651"/>
                  <a:ext cx="38" cy="23"/>
                </a:xfrm>
                <a:custGeom>
                  <a:avLst/>
                  <a:gdLst>
                    <a:gd name="T0" fmla="*/ 0 w 38"/>
                    <a:gd name="T1" fmla="*/ 23 h 23"/>
                    <a:gd name="T2" fmla="*/ 13 w 38"/>
                    <a:gd name="T3" fmla="*/ 0 h 23"/>
                    <a:gd name="T4" fmla="*/ 38 w 38"/>
                    <a:gd name="T5" fmla="*/ 0 h 23"/>
                    <a:gd name="T6" fmla="*/ 25 w 38"/>
                    <a:gd name="T7" fmla="*/ 23 h 23"/>
                    <a:gd name="T8" fmla="*/ 0 w 38"/>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3">
                      <a:moveTo>
                        <a:pt x="0" y="23"/>
                      </a:moveTo>
                      <a:lnTo>
                        <a:pt x="13" y="0"/>
                      </a:lnTo>
                      <a:lnTo>
                        <a:pt x="38" y="0"/>
                      </a:lnTo>
                      <a:lnTo>
                        <a:pt x="25" y="23"/>
                      </a:lnTo>
                      <a:lnTo>
                        <a:pt x="0" y="23"/>
                      </a:lnTo>
                      <a:close/>
                    </a:path>
                  </a:pathLst>
                </a:custGeom>
                <a:solidFill>
                  <a:srgbClr val="C9C9B6"/>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112" name="Freeform 110"/>
                <p:cNvSpPr>
                  <a:spLocks/>
                </p:cNvSpPr>
                <p:nvPr/>
              </p:nvSpPr>
              <p:spPr bwMode="auto">
                <a:xfrm>
                  <a:off x="978" y="1651"/>
                  <a:ext cx="13" cy="29"/>
                </a:xfrm>
                <a:custGeom>
                  <a:avLst/>
                  <a:gdLst>
                    <a:gd name="T0" fmla="*/ 0 w 13"/>
                    <a:gd name="T1" fmla="*/ 29 h 29"/>
                    <a:gd name="T2" fmla="*/ 13 w 13"/>
                    <a:gd name="T3" fmla="*/ 16 h 29"/>
                    <a:gd name="T4" fmla="*/ 13 w 13"/>
                    <a:gd name="T5" fmla="*/ 0 h 29"/>
                    <a:gd name="T6" fmla="*/ 0 w 13"/>
                    <a:gd name="T7" fmla="*/ 23 h 29"/>
                    <a:gd name="T8" fmla="*/ 0 w 13"/>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9">
                      <a:moveTo>
                        <a:pt x="0" y="29"/>
                      </a:moveTo>
                      <a:lnTo>
                        <a:pt x="13" y="16"/>
                      </a:lnTo>
                      <a:lnTo>
                        <a:pt x="13" y="0"/>
                      </a:lnTo>
                      <a:lnTo>
                        <a:pt x="0" y="23"/>
                      </a:lnTo>
                      <a:lnTo>
                        <a:pt x="0" y="2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3" name="Freeform 111"/>
                <p:cNvSpPr>
                  <a:spLocks/>
                </p:cNvSpPr>
                <p:nvPr/>
              </p:nvSpPr>
              <p:spPr bwMode="auto">
                <a:xfrm>
                  <a:off x="978" y="1651"/>
                  <a:ext cx="13" cy="29"/>
                </a:xfrm>
                <a:custGeom>
                  <a:avLst/>
                  <a:gdLst>
                    <a:gd name="T0" fmla="*/ 0 w 13"/>
                    <a:gd name="T1" fmla="*/ 29 h 29"/>
                    <a:gd name="T2" fmla="*/ 13 w 13"/>
                    <a:gd name="T3" fmla="*/ 16 h 29"/>
                    <a:gd name="T4" fmla="*/ 13 w 13"/>
                    <a:gd name="T5" fmla="*/ 0 h 29"/>
                    <a:gd name="T6" fmla="*/ 0 w 13"/>
                    <a:gd name="T7" fmla="*/ 23 h 29"/>
                    <a:gd name="T8" fmla="*/ 0 w 13"/>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9">
                      <a:moveTo>
                        <a:pt x="0" y="29"/>
                      </a:moveTo>
                      <a:lnTo>
                        <a:pt x="13" y="16"/>
                      </a:lnTo>
                      <a:lnTo>
                        <a:pt x="13" y="0"/>
                      </a:lnTo>
                      <a:lnTo>
                        <a:pt x="0" y="23"/>
                      </a:lnTo>
                      <a:lnTo>
                        <a:pt x="0" y="29"/>
                      </a:lnTo>
                      <a:close/>
                    </a:path>
                  </a:pathLst>
                </a:custGeom>
                <a:solidFill>
                  <a:srgbClr val="7A7A5A"/>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114" name="Rectangle 112"/>
                <p:cNvSpPr>
                  <a:spLocks noChangeArrowheads="1"/>
                </p:cNvSpPr>
                <p:nvPr/>
              </p:nvSpPr>
              <p:spPr bwMode="auto">
                <a:xfrm>
                  <a:off x="950" y="1674"/>
                  <a:ext cx="28"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15" name="Rectangle 113"/>
                <p:cNvSpPr>
                  <a:spLocks noChangeArrowheads="1"/>
                </p:cNvSpPr>
                <p:nvPr/>
              </p:nvSpPr>
              <p:spPr bwMode="auto">
                <a:xfrm>
                  <a:off x="951" y="1675"/>
                  <a:ext cx="26" cy="4"/>
                </a:xfrm>
                <a:prstGeom prst="rect">
                  <a:avLst/>
                </a:prstGeom>
                <a:solidFill>
                  <a:srgbClr val="B7B79D"/>
                </a:solidFill>
                <a:ln w="4763">
                  <a:solidFill>
                    <a:srgbClr val="494936"/>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sp>
            <p:nvSpPr>
              <p:cNvPr id="64" name="Freeform 114"/>
              <p:cNvSpPr>
                <a:spLocks/>
              </p:cNvSpPr>
              <p:nvPr/>
            </p:nvSpPr>
            <p:spPr bwMode="auto">
              <a:xfrm>
                <a:off x="710" y="1620"/>
                <a:ext cx="85" cy="38"/>
              </a:xfrm>
              <a:custGeom>
                <a:avLst/>
                <a:gdLst>
                  <a:gd name="T0" fmla="*/ 0 w 85"/>
                  <a:gd name="T1" fmla="*/ 16 h 38"/>
                  <a:gd name="T2" fmla="*/ 25 w 85"/>
                  <a:gd name="T3" fmla="*/ 16 h 38"/>
                  <a:gd name="T4" fmla="*/ 44 w 85"/>
                  <a:gd name="T5" fmla="*/ 0 h 38"/>
                  <a:gd name="T6" fmla="*/ 70 w 85"/>
                  <a:gd name="T7" fmla="*/ 9 h 38"/>
                  <a:gd name="T8" fmla="*/ 79 w 85"/>
                  <a:gd name="T9" fmla="*/ 12 h 38"/>
                  <a:gd name="T10" fmla="*/ 85 w 85"/>
                  <a:gd name="T11" fmla="*/ 19 h 38"/>
                  <a:gd name="T12" fmla="*/ 82 w 85"/>
                  <a:gd name="T13" fmla="*/ 31 h 38"/>
                  <a:gd name="T14" fmla="*/ 79 w 85"/>
                  <a:gd name="T15" fmla="*/ 31 h 38"/>
                  <a:gd name="T16" fmla="*/ 73 w 85"/>
                  <a:gd name="T17" fmla="*/ 22 h 38"/>
                  <a:gd name="T18" fmla="*/ 70 w 85"/>
                  <a:gd name="T19" fmla="*/ 19 h 38"/>
                  <a:gd name="T20" fmla="*/ 57 w 85"/>
                  <a:gd name="T21" fmla="*/ 22 h 38"/>
                  <a:gd name="T22" fmla="*/ 66 w 85"/>
                  <a:gd name="T23" fmla="*/ 25 h 38"/>
                  <a:gd name="T24" fmla="*/ 70 w 85"/>
                  <a:gd name="T25" fmla="*/ 25 h 38"/>
                  <a:gd name="T26" fmla="*/ 70 w 85"/>
                  <a:gd name="T27" fmla="*/ 31 h 38"/>
                  <a:gd name="T28" fmla="*/ 41 w 85"/>
                  <a:gd name="T29" fmla="*/ 38 h 38"/>
                  <a:gd name="T30" fmla="*/ 22 w 85"/>
                  <a:gd name="T31" fmla="*/ 31 h 38"/>
                  <a:gd name="T32" fmla="*/ 3 w 85"/>
                  <a:gd name="T33" fmla="*/ 31 h 38"/>
                  <a:gd name="T34" fmla="*/ 0 w 85"/>
                  <a:gd name="T35" fmla="*/ 16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5" h="38">
                    <a:moveTo>
                      <a:pt x="0" y="16"/>
                    </a:moveTo>
                    <a:lnTo>
                      <a:pt x="25" y="16"/>
                    </a:lnTo>
                    <a:lnTo>
                      <a:pt x="44" y="0"/>
                    </a:lnTo>
                    <a:lnTo>
                      <a:pt x="70" y="9"/>
                    </a:lnTo>
                    <a:lnTo>
                      <a:pt x="79" y="12"/>
                    </a:lnTo>
                    <a:lnTo>
                      <a:pt x="85" y="19"/>
                    </a:lnTo>
                    <a:lnTo>
                      <a:pt x="82" y="31"/>
                    </a:lnTo>
                    <a:lnTo>
                      <a:pt x="79" y="31"/>
                    </a:lnTo>
                    <a:lnTo>
                      <a:pt x="73" y="22"/>
                    </a:lnTo>
                    <a:lnTo>
                      <a:pt x="70" y="19"/>
                    </a:lnTo>
                    <a:lnTo>
                      <a:pt x="57" y="22"/>
                    </a:lnTo>
                    <a:lnTo>
                      <a:pt x="66" y="25"/>
                    </a:lnTo>
                    <a:lnTo>
                      <a:pt x="70" y="25"/>
                    </a:lnTo>
                    <a:lnTo>
                      <a:pt x="70" y="31"/>
                    </a:lnTo>
                    <a:lnTo>
                      <a:pt x="41" y="38"/>
                    </a:lnTo>
                    <a:lnTo>
                      <a:pt x="22" y="31"/>
                    </a:lnTo>
                    <a:lnTo>
                      <a:pt x="3" y="31"/>
                    </a:lnTo>
                    <a:lnTo>
                      <a:pt x="0" y="16"/>
                    </a:lnTo>
                    <a:close/>
                  </a:path>
                </a:pathLst>
              </a:custGeom>
              <a:solidFill>
                <a:srgbClr val="FFA3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Freeform 115"/>
              <p:cNvSpPr>
                <a:spLocks/>
              </p:cNvSpPr>
              <p:nvPr/>
            </p:nvSpPr>
            <p:spPr bwMode="auto">
              <a:xfrm>
                <a:off x="710" y="1620"/>
                <a:ext cx="85" cy="38"/>
              </a:xfrm>
              <a:custGeom>
                <a:avLst/>
                <a:gdLst>
                  <a:gd name="T0" fmla="*/ 0 w 85"/>
                  <a:gd name="T1" fmla="*/ 16 h 38"/>
                  <a:gd name="T2" fmla="*/ 25 w 85"/>
                  <a:gd name="T3" fmla="*/ 16 h 38"/>
                  <a:gd name="T4" fmla="*/ 44 w 85"/>
                  <a:gd name="T5" fmla="*/ 0 h 38"/>
                  <a:gd name="T6" fmla="*/ 70 w 85"/>
                  <a:gd name="T7" fmla="*/ 9 h 38"/>
                  <a:gd name="T8" fmla="*/ 79 w 85"/>
                  <a:gd name="T9" fmla="*/ 12 h 38"/>
                  <a:gd name="T10" fmla="*/ 85 w 85"/>
                  <a:gd name="T11" fmla="*/ 19 h 38"/>
                  <a:gd name="T12" fmla="*/ 82 w 85"/>
                  <a:gd name="T13" fmla="*/ 31 h 38"/>
                  <a:gd name="T14" fmla="*/ 79 w 85"/>
                  <a:gd name="T15" fmla="*/ 31 h 38"/>
                  <a:gd name="T16" fmla="*/ 73 w 85"/>
                  <a:gd name="T17" fmla="*/ 22 h 38"/>
                  <a:gd name="T18" fmla="*/ 70 w 85"/>
                  <a:gd name="T19" fmla="*/ 19 h 38"/>
                  <a:gd name="T20" fmla="*/ 57 w 85"/>
                  <a:gd name="T21" fmla="*/ 22 h 38"/>
                  <a:gd name="T22" fmla="*/ 66 w 85"/>
                  <a:gd name="T23" fmla="*/ 25 h 38"/>
                  <a:gd name="T24" fmla="*/ 70 w 85"/>
                  <a:gd name="T25" fmla="*/ 25 h 38"/>
                  <a:gd name="T26" fmla="*/ 70 w 85"/>
                  <a:gd name="T27" fmla="*/ 31 h 38"/>
                  <a:gd name="T28" fmla="*/ 41 w 85"/>
                  <a:gd name="T29" fmla="*/ 38 h 38"/>
                  <a:gd name="T30" fmla="*/ 22 w 85"/>
                  <a:gd name="T31" fmla="*/ 31 h 38"/>
                  <a:gd name="T32" fmla="*/ 3 w 85"/>
                  <a:gd name="T33" fmla="*/ 31 h 38"/>
                  <a:gd name="T34" fmla="*/ 0 w 85"/>
                  <a:gd name="T35" fmla="*/ 16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5" h="38">
                    <a:moveTo>
                      <a:pt x="0" y="16"/>
                    </a:moveTo>
                    <a:lnTo>
                      <a:pt x="25" y="16"/>
                    </a:lnTo>
                    <a:lnTo>
                      <a:pt x="44" y="0"/>
                    </a:lnTo>
                    <a:lnTo>
                      <a:pt x="70" y="9"/>
                    </a:lnTo>
                    <a:lnTo>
                      <a:pt x="79" y="12"/>
                    </a:lnTo>
                    <a:lnTo>
                      <a:pt x="85" y="19"/>
                    </a:lnTo>
                    <a:lnTo>
                      <a:pt x="82" y="31"/>
                    </a:lnTo>
                    <a:lnTo>
                      <a:pt x="79" y="31"/>
                    </a:lnTo>
                    <a:lnTo>
                      <a:pt x="73" y="22"/>
                    </a:lnTo>
                    <a:lnTo>
                      <a:pt x="70" y="19"/>
                    </a:lnTo>
                    <a:lnTo>
                      <a:pt x="57" y="22"/>
                    </a:lnTo>
                    <a:lnTo>
                      <a:pt x="66" y="25"/>
                    </a:lnTo>
                    <a:lnTo>
                      <a:pt x="70" y="25"/>
                    </a:lnTo>
                    <a:lnTo>
                      <a:pt x="70" y="31"/>
                    </a:lnTo>
                    <a:lnTo>
                      <a:pt x="41" y="38"/>
                    </a:lnTo>
                    <a:lnTo>
                      <a:pt x="22" y="31"/>
                    </a:lnTo>
                    <a:lnTo>
                      <a:pt x="3" y="31"/>
                    </a:lnTo>
                    <a:lnTo>
                      <a:pt x="0" y="16"/>
                    </a:lnTo>
                    <a:close/>
                  </a:path>
                </a:pathLst>
              </a:custGeom>
              <a:solidFill>
                <a:srgbClr val="FFA380"/>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66" name="Freeform 116"/>
              <p:cNvSpPr>
                <a:spLocks/>
              </p:cNvSpPr>
              <p:nvPr/>
            </p:nvSpPr>
            <p:spPr bwMode="auto">
              <a:xfrm>
                <a:off x="612" y="1629"/>
                <a:ext cx="108" cy="48"/>
              </a:xfrm>
              <a:custGeom>
                <a:avLst/>
                <a:gdLst>
                  <a:gd name="T0" fmla="*/ 0 w 108"/>
                  <a:gd name="T1" fmla="*/ 0 h 48"/>
                  <a:gd name="T2" fmla="*/ 101 w 108"/>
                  <a:gd name="T3" fmla="*/ 3 h 48"/>
                  <a:gd name="T4" fmla="*/ 108 w 108"/>
                  <a:gd name="T5" fmla="*/ 13 h 48"/>
                  <a:gd name="T6" fmla="*/ 108 w 108"/>
                  <a:gd name="T7" fmla="*/ 32 h 48"/>
                  <a:gd name="T8" fmla="*/ 29 w 108"/>
                  <a:gd name="T9" fmla="*/ 48 h 48"/>
                  <a:gd name="T10" fmla="*/ 0 w 108"/>
                  <a:gd name="T11" fmla="*/ 0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48">
                    <a:moveTo>
                      <a:pt x="0" y="0"/>
                    </a:moveTo>
                    <a:lnTo>
                      <a:pt x="101" y="3"/>
                    </a:lnTo>
                    <a:lnTo>
                      <a:pt x="108" y="13"/>
                    </a:lnTo>
                    <a:lnTo>
                      <a:pt x="108" y="32"/>
                    </a:lnTo>
                    <a:lnTo>
                      <a:pt x="29" y="48"/>
                    </a:lnTo>
                    <a:lnTo>
                      <a:pt x="0" y="0"/>
                    </a:lnTo>
                    <a:close/>
                  </a:path>
                </a:pathLst>
              </a:custGeom>
              <a:solidFill>
                <a:srgbClr val="6262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Freeform 117"/>
              <p:cNvSpPr>
                <a:spLocks/>
              </p:cNvSpPr>
              <p:nvPr/>
            </p:nvSpPr>
            <p:spPr bwMode="auto">
              <a:xfrm>
                <a:off x="612" y="1629"/>
                <a:ext cx="108" cy="48"/>
              </a:xfrm>
              <a:custGeom>
                <a:avLst/>
                <a:gdLst>
                  <a:gd name="T0" fmla="*/ 0 w 108"/>
                  <a:gd name="T1" fmla="*/ 0 h 48"/>
                  <a:gd name="T2" fmla="*/ 101 w 108"/>
                  <a:gd name="T3" fmla="*/ 3 h 48"/>
                  <a:gd name="T4" fmla="*/ 108 w 108"/>
                  <a:gd name="T5" fmla="*/ 13 h 48"/>
                  <a:gd name="T6" fmla="*/ 108 w 108"/>
                  <a:gd name="T7" fmla="*/ 32 h 48"/>
                  <a:gd name="T8" fmla="*/ 29 w 108"/>
                  <a:gd name="T9" fmla="*/ 48 h 48"/>
                  <a:gd name="T10" fmla="*/ 0 w 108"/>
                  <a:gd name="T11" fmla="*/ 0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48">
                    <a:moveTo>
                      <a:pt x="0" y="0"/>
                    </a:moveTo>
                    <a:lnTo>
                      <a:pt x="101" y="3"/>
                    </a:lnTo>
                    <a:lnTo>
                      <a:pt x="108" y="13"/>
                    </a:lnTo>
                    <a:lnTo>
                      <a:pt x="108" y="32"/>
                    </a:lnTo>
                    <a:lnTo>
                      <a:pt x="29" y="48"/>
                    </a:lnTo>
                    <a:lnTo>
                      <a:pt x="0" y="0"/>
                    </a:lnTo>
                    <a:close/>
                  </a:path>
                </a:pathLst>
              </a:custGeom>
              <a:solidFill>
                <a:srgbClr val="626248"/>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118"/>
              <p:cNvSpPr>
                <a:spLocks/>
              </p:cNvSpPr>
              <p:nvPr/>
            </p:nvSpPr>
            <p:spPr bwMode="auto">
              <a:xfrm>
                <a:off x="742" y="1863"/>
                <a:ext cx="79" cy="98"/>
              </a:xfrm>
              <a:custGeom>
                <a:avLst/>
                <a:gdLst>
                  <a:gd name="T0" fmla="*/ 44 w 79"/>
                  <a:gd name="T1" fmla="*/ 0 h 98"/>
                  <a:gd name="T2" fmla="*/ 47 w 79"/>
                  <a:gd name="T3" fmla="*/ 45 h 98"/>
                  <a:gd name="T4" fmla="*/ 53 w 79"/>
                  <a:gd name="T5" fmla="*/ 48 h 98"/>
                  <a:gd name="T6" fmla="*/ 75 w 79"/>
                  <a:gd name="T7" fmla="*/ 64 h 98"/>
                  <a:gd name="T8" fmla="*/ 79 w 79"/>
                  <a:gd name="T9" fmla="*/ 89 h 98"/>
                  <a:gd name="T10" fmla="*/ 56 w 79"/>
                  <a:gd name="T11" fmla="*/ 89 h 98"/>
                  <a:gd name="T12" fmla="*/ 41 w 79"/>
                  <a:gd name="T13" fmla="*/ 89 h 98"/>
                  <a:gd name="T14" fmla="*/ 41 w 79"/>
                  <a:gd name="T15" fmla="*/ 95 h 98"/>
                  <a:gd name="T16" fmla="*/ 15 w 79"/>
                  <a:gd name="T17" fmla="*/ 98 h 98"/>
                  <a:gd name="T18" fmla="*/ 6 w 79"/>
                  <a:gd name="T19" fmla="*/ 98 h 98"/>
                  <a:gd name="T20" fmla="*/ 0 w 79"/>
                  <a:gd name="T21" fmla="*/ 98 h 98"/>
                  <a:gd name="T22" fmla="*/ 0 w 79"/>
                  <a:gd name="T23" fmla="*/ 76 h 98"/>
                  <a:gd name="T24" fmla="*/ 3 w 79"/>
                  <a:gd name="T25" fmla="*/ 70 h 98"/>
                  <a:gd name="T26" fmla="*/ 9 w 79"/>
                  <a:gd name="T27" fmla="*/ 54 h 98"/>
                  <a:gd name="T28" fmla="*/ 6 w 79"/>
                  <a:gd name="T29" fmla="*/ 10 h 98"/>
                  <a:gd name="T30" fmla="*/ 44 w 79"/>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9" h="98">
                    <a:moveTo>
                      <a:pt x="44" y="0"/>
                    </a:moveTo>
                    <a:lnTo>
                      <a:pt x="47" y="45"/>
                    </a:lnTo>
                    <a:lnTo>
                      <a:pt x="53" y="48"/>
                    </a:lnTo>
                    <a:lnTo>
                      <a:pt x="75" y="64"/>
                    </a:lnTo>
                    <a:lnTo>
                      <a:pt x="79" y="89"/>
                    </a:lnTo>
                    <a:lnTo>
                      <a:pt x="56" y="89"/>
                    </a:lnTo>
                    <a:lnTo>
                      <a:pt x="41" y="89"/>
                    </a:lnTo>
                    <a:lnTo>
                      <a:pt x="41" y="95"/>
                    </a:lnTo>
                    <a:lnTo>
                      <a:pt x="15" y="98"/>
                    </a:lnTo>
                    <a:lnTo>
                      <a:pt x="6" y="98"/>
                    </a:lnTo>
                    <a:lnTo>
                      <a:pt x="0" y="98"/>
                    </a:lnTo>
                    <a:lnTo>
                      <a:pt x="0" y="76"/>
                    </a:lnTo>
                    <a:lnTo>
                      <a:pt x="3" y="70"/>
                    </a:lnTo>
                    <a:lnTo>
                      <a:pt x="9" y="54"/>
                    </a:lnTo>
                    <a:lnTo>
                      <a:pt x="6" y="10"/>
                    </a:lnTo>
                    <a:lnTo>
                      <a:pt x="44" y="0"/>
                    </a:lnTo>
                    <a:close/>
                  </a:path>
                </a:pathLst>
              </a:custGeom>
              <a:solidFill>
                <a:srgbClr val="2222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119"/>
              <p:cNvSpPr>
                <a:spLocks/>
              </p:cNvSpPr>
              <p:nvPr/>
            </p:nvSpPr>
            <p:spPr bwMode="auto">
              <a:xfrm>
                <a:off x="742" y="1863"/>
                <a:ext cx="79" cy="98"/>
              </a:xfrm>
              <a:custGeom>
                <a:avLst/>
                <a:gdLst>
                  <a:gd name="T0" fmla="*/ 44 w 79"/>
                  <a:gd name="T1" fmla="*/ 0 h 98"/>
                  <a:gd name="T2" fmla="*/ 47 w 79"/>
                  <a:gd name="T3" fmla="*/ 45 h 98"/>
                  <a:gd name="T4" fmla="*/ 53 w 79"/>
                  <a:gd name="T5" fmla="*/ 48 h 98"/>
                  <a:gd name="T6" fmla="*/ 75 w 79"/>
                  <a:gd name="T7" fmla="*/ 64 h 98"/>
                  <a:gd name="T8" fmla="*/ 79 w 79"/>
                  <a:gd name="T9" fmla="*/ 89 h 98"/>
                  <a:gd name="T10" fmla="*/ 56 w 79"/>
                  <a:gd name="T11" fmla="*/ 89 h 98"/>
                  <a:gd name="T12" fmla="*/ 41 w 79"/>
                  <a:gd name="T13" fmla="*/ 89 h 98"/>
                  <a:gd name="T14" fmla="*/ 41 w 79"/>
                  <a:gd name="T15" fmla="*/ 95 h 98"/>
                  <a:gd name="T16" fmla="*/ 15 w 79"/>
                  <a:gd name="T17" fmla="*/ 98 h 98"/>
                  <a:gd name="T18" fmla="*/ 6 w 79"/>
                  <a:gd name="T19" fmla="*/ 98 h 98"/>
                  <a:gd name="T20" fmla="*/ 0 w 79"/>
                  <a:gd name="T21" fmla="*/ 98 h 98"/>
                  <a:gd name="T22" fmla="*/ 0 w 79"/>
                  <a:gd name="T23" fmla="*/ 76 h 98"/>
                  <a:gd name="T24" fmla="*/ 3 w 79"/>
                  <a:gd name="T25" fmla="*/ 70 h 98"/>
                  <a:gd name="T26" fmla="*/ 9 w 79"/>
                  <a:gd name="T27" fmla="*/ 54 h 98"/>
                  <a:gd name="T28" fmla="*/ 6 w 79"/>
                  <a:gd name="T29" fmla="*/ 10 h 98"/>
                  <a:gd name="T30" fmla="*/ 44 w 79"/>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9" h="98">
                    <a:moveTo>
                      <a:pt x="44" y="0"/>
                    </a:moveTo>
                    <a:lnTo>
                      <a:pt x="47" y="45"/>
                    </a:lnTo>
                    <a:lnTo>
                      <a:pt x="53" y="48"/>
                    </a:lnTo>
                    <a:lnTo>
                      <a:pt x="75" y="64"/>
                    </a:lnTo>
                    <a:lnTo>
                      <a:pt x="79" y="89"/>
                    </a:lnTo>
                    <a:lnTo>
                      <a:pt x="56" y="89"/>
                    </a:lnTo>
                    <a:lnTo>
                      <a:pt x="41" y="89"/>
                    </a:lnTo>
                    <a:lnTo>
                      <a:pt x="41" y="95"/>
                    </a:lnTo>
                    <a:lnTo>
                      <a:pt x="15" y="98"/>
                    </a:lnTo>
                    <a:lnTo>
                      <a:pt x="6" y="98"/>
                    </a:lnTo>
                    <a:lnTo>
                      <a:pt x="0" y="98"/>
                    </a:lnTo>
                    <a:lnTo>
                      <a:pt x="0" y="76"/>
                    </a:lnTo>
                    <a:lnTo>
                      <a:pt x="3" y="70"/>
                    </a:lnTo>
                    <a:lnTo>
                      <a:pt x="9" y="54"/>
                    </a:lnTo>
                    <a:lnTo>
                      <a:pt x="6" y="10"/>
                    </a:lnTo>
                    <a:lnTo>
                      <a:pt x="44" y="0"/>
                    </a:lnTo>
                    <a:close/>
                  </a:path>
                </a:pathLst>
              </a:custGeom>
              <a:solidFill>
                <a:srgbClr val="222222"/>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70" name="Freeform 120"/>
              <p:cNvSpPr>
                <a:spLocks/>
              </p:cNvSpPr>
              <p:nvPr/>
            </p:nvSpPr>
            <p:spPr bwMode="auto">
              <a:xfrm>
                <a:off x="795" y="1924"/>
                <a:ext cx="120" cy="98"/>
              </a:xfrm>
              <a:custGeom>
                <a:avLst/>
                <a:gdLst>
                  <a:gd name="T0" fmla="*/ 60 w 120"/>
                  <a:gd name="T1" fmla="*/ 0 h 98"/>
                  <a:gd name="T2" fmla="*/ 54 w 120"/>
                  <a:gd name="T3" fmla="*/ 31 h 98"/>
                  <a:gd name="T4" fmla="*/ 63 w 120"/>
                  <a:gd name="T5" fmla="*/ 31 h 98"/>
                  <a:gd name="T6" fmla="*/ 82 w 120"/>
                  <a:gd name="T7" fmla="*/ 44 h 98"/>
                  <a:gd name="T8" fmla="*/ 108 w 120"/>
                  <a:gd name="T9" fmla="*/ 44 h 98"/>
                  <a:gd name="T10" fmla="*/ 117 w 120"/>
                  <a:gd name="T11" fmla="*/ 47 h 98"/>
                  <a:gd name="T12" fmla="*/ 120 w 120"/>
                  <a:gd name="T13" fmla="*/ 56 h 98"/>
                  <a:gd name="T14" fmla="*/ 117 w 120"/>
                  <a:gd name="T15" fmla="*/ 66 h 98"/>
                  <a:gd name="T16" fmla="*/ 92 w 120"/>
                  <a:gd name="T17" fmla="*/ 82 h 98"/>
                  <a:gd name="T18" fmla="*/ 82 w 120"/>
                  <a:gd name="T19" fmla="*/ 85 h 98"/>
                  <a:gd name="T20" fmla="*/ 67 w 120"/>
                  <a:gd name="T21" fmla="*/ 85 h 98"/>
                  <a:gd name="T22" fmla="*/ 41 w 120"/>
                  <a:gd name="T23" fmla="*/ 88 h 98"/>
                  <a:gd name="T24" fmla="*/ 41 w 120"/>
                  <a:gd name="T25" fmla="*/ 98 h 98"/>
                  <a:gd name="T26" fmla="*/ 32 w 120"/>
                  <a:gd name="T27" fmla="*/ 98 h 98"/>
                  <a:gd name="T28" fmla="*/ 19 w 120"/>
                  <a:gd name="T29" fmla="*/ 98 h 98"/>
                  <a:gd name="T30" fmla="*/ 10 w 120"/>
                  <a:gd name="T31" fmla="*/ 94 h 98"/>
                  <a:gd name="T32" fmla="*/ 0 w 120"/>
                  <a:gd name="T33" fmla="*/ 88 h 98"/>
                  <a:gd name="T34" fmla="*/ 0 w 120"/>
                  <a:gd name="T35" fmla="*/ 72 h 98"/>
                  <a:gd name="T36" fmla="*/ 7 w 120"/>
                  <a:gd name="T37" fmla="*/ 56 h 98"/>
                  <a:gd name="T38" fmla="*/ 10 w 120"/>
                  <a:gd name="T39" fmla="*/ 47 h 98"/>
                  <a:gd name="T40" fmla="*/ 16 w 120"/>
                  <a:gd name="T41" fmla="*/ 37 h 98"/>
                  <a:gd name="T42" fmla="*/ 22 w 120"/>
                  <a:gd name="T43" fmla="*/ 6 h 98"/>
                  <a:gd name="T44" fmla="*/ 60 w 120"/>
                  <a:gd name="T45" fmla="*/ 0 h 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0" h="98">
                    <a:moveTo>
                      <a:pt x="60" y="0"/>
                    </a:moveTo>
                    <a:lnTo>
                      <a:pt x="54" y="31"/>
                    </a:lnTo>
                    <a:lnTo>
                      <a:pt x="63" y="31"/>
                    </a:lnTo>
                    <a:lnTo>
                      <a:pt x="82" y="44"/>
                    </a:lnTo>
                    <a:lnTo>
                      <a:pt x="108" y="44"/>
                    </a:lnTo>
                    <a:lnTo>
                      <a:pt x="117" y="47"/>
                    </a:lnTo>
                    <a:lnTo>
                      <a:pt x="120" y="56"/>
                    </a:lnTo>
                    <a:lnTo>
                      <a:pt x="117" y="66"/>
                    </a:lnTo>
                    <a:lnTo>
                      <a:pt x="92" y="82"/>
                    </a:lnTo>
                    <a:lnTo>
                      <a:pt x="82" y="85"/>
                    </a:lnTo>
                    <a:lnTo>
                      <a:pt x="67" y="85"/>
                    </a:lnTo>
                    <a:lnTo>
                      <a:pt x="41" y="88"/>
                    </a:lnTo>
                    <a:lnTo>
                      <a:pt x="41" y="98"/>
                    </a:lnTo>
                    <a:lnTo>
                      <a:pt x="32" y="98"/>
                    </a:lnTo>
                    <a:lnTo>
                      <a:pt x="19" y="98"/>
                    </a:lnTo>
                    <a:lnTo>
                      <a:pt x="10" y="94"/>
                    </a:lnTo>
                    <a:lnTo>
                      <a:pt x="0" y="88"/>
                    </a:lnTo>
                    <a:lnTo>
                      <a:pt x="0" y="72"/>
                    </a:lnTo>
                    <a:lnTo>
                      <a:pt x="7" y="56"/>
                    </a:lnTo>
                    <a:lnTo>
                      <a:pt x="10" y="47"/>
                    </a:lnTo>
                    <a:lnTo>
                      <a:pt x="16" y="37"/>
                    </a:lnTo>
                    <a:lnTo>
                      <a:pt x="22" y="6"/>
                    </a:lnTo>
                    <a:lnTo>
                      <a:pt x="60" y="0"/>
                    </a:lnTo>
                    <a:close/>
                  </a:path>
                </a:pathLst>
              </a:custGeom>
              <a:solidFill>
                <a:srgbClr val="2222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1" name="Freeform 121"/>
              <p:cNvSpPr>
                <a:spLocks/>
              </p:cNvSpPr>
              <p:nvPr/>
            </p:nvSpPr>
            <p:spPr bwMode="auto">
              <a:xfrm>
                <a:off x="795" y="1924"/>
                <a:ext cx="120" cy="98"/>
              </a:xfrm>
              <a:custGeom>
                <a:avLst/>
                <a:gdLst>
                  <a:gd name="T0" fmla="*/ 60 w 120"/>
                  <a:gd name="T1" fmla="*/ 0 h 98"/>
                  <a:gd name="T2" fmla="*/ 54 w 120"/>
                  <a:gd name="T3" fmla="*/ 31 h 98"/>
                  <a:gd name="T4" fmla="*/ 63 w 120"/>
                  <a:gd name="T5" fmla="*/ 31 h 98"/>
                  <a:gd name="T6" fmla="*/ 82 w 120"/>
                  <a:gd name="T7" fmla="*/ 44 h 98"/>
                  <a:gd name="T8" fmla="*/ 108 w 120"/>
                  <a:gd name="T9" fmla="*/ 44 h 98"/>
                  <a:gd name="T10" fmla="*/ 117 w 120"/>
                  <a:gd name="T11" fmla="*/ 47 h 98"/>
                  <a:gd name="T12" fmla="*/ 120 w 120"/>
                  <a:gd name="T13" fmla="*/ 56 h 98"/>
                  <a:gd name="T14" fmla="*/ 117 w 120"/>
                  <a:gd name="T15" fmla="*/ 66 h 98"/>
                  <a:gd name="T16" fmla="*/ 92 w 120"/>
                  <a:gd name="T17" fmla="*/ 82 h 98"/>
                  <a:gd name="T18" fmla="*/ 82 w 120"/>
                  <a:gd name="T19" fmla="*/ 85 h 98"/>
                  <a:gd name="T20" fmla="*/ 67 w 120"/>
                  <a:gd name="T21" fmla="*/ 85 h 98"/>
                  <a:gd name="T22" fmla="*/ 41 w 120"/>
                  <a:gd name="T23" fmla="*/ 88 h 98"/>
                  <a:gd name="T24" fmla="*/ 41 w 120"/>
                  <a:gd name="T25" fmla="*/ 98 h 98"/>
                  <a:gd name="T26" fmla="*/ 32 w 120"/>
                  <a:gd name="T27" fmla="*/ 98 h 98"/>
                  <a:gd name="T28" fmla="*/ 19 w 120"/>
                  <a:gd name="T29" fmla="*/ 98 h 98"/>
                  <a:gd name="T30" fmla="*/ 10 w 120"/>
                  <a:gd name="T31" fmla="*/ 94 h 98"/>
                  <a:gd name="T32" fmla="*/ 0 w 120"/>
                  <a:gd name="T33" fmla="*/ 88 h 98"/>
                  <a:gd name="T34" fmla="*/ 0 w 120"/>
                  <a:gd name="T35" fmla="*/ 72 h 98"/>
                  <a:gd name="T36" fmla="*/ 7 w 120"/>
                  <a:gd name="T37" fmla="*/ 56 h 98"/>
                  <a:gd name="T38" fmla="*/ 10 w 120"/>
                  <a:gd name="T39" fmla="*/ 47 h 98"/>
                  <a:gd name="T40" fmla="*/ 16 w 120"/>
                  <a:gd name="T41" fmla="*/ 37 h 98"/>
                  <a:gd name="T42" fmla="*/ 22 w 120"/>
                  <a:gd name="T43" fmla="*/ 6 h 98"/>
                  <a:gd name="T44" fmla="*/ 60 w 120"/>
                  <a:gd name="T45" fmla="*/ 0 h 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0" h="98">
                    <a:moveTo>
                      <a:pt x="60" y="0"/>
                    </a:moveTo>
                    <a:lnTo>
                      <a:pt x="54" y="31"/>
                    </a:lnTo>
                    <a:lnTo>
                      <a:pt x="63" y="31"/>
                    </a:lnTo>
                    <a:lnTo>
                      <a:pt x="82" y="44"/>
                    </a:lnTo>
                    <a:lnTo>
                      <a:pt x="108" y="44"/>
                    </a:lnTo>
                    <a:lnTo>
                      <a:pt x="117" y="47"/>
                    </a:lnTo>
                    <a:lnTo>
                      <a:pt x="120" y="56"/>
                    </a:lnTo>
                    <a:lnTo>
                      <a:pt x="117" y="66"/>
                    </a:lnTo>
                    <a:lnTo>
                      <a:pt x="92" y="82"/>
                    </a:lnTo>
                    <a:lnTo>
                      <a:pt x="82" y="85"/>
                    </a:lnTo>
                    <a:lnTo>
                      <a:pt x="67" y="85"/>
                    </a:lnTo>
                    <a:lnTo>
                      <a:pt x="41" y="88"/>
                    </a:lnTo>
                    <a:lnTo>
                      <a:pt x="41" y="98"/>
                    </a:lnTo>
                    <a:lnTo>
                      <a:pt x="32" y="98"/>
                    </a:lnTo>
                    <a:lnTo>
                      <a:pt x="19" y="98"/>
                    </a:lnTo>
                    <a:lnTo>
                      <a:pt x="10" y="94"/>
                    </a:lnTo>
                    <a:lnTo>
                      <a:pt x="0" y="88"/>
                    </a:lnTo>
                    <a:lnTo>
                      <a:pt x="0" y="72"/>
                    </a:lnTo>
                    <a:lnTo>
                      <a:pt x="7" y="56"/>
                    </a:lnTo>
                    <a:lnTo>
                      <a:pt x="10" y="47"/>
                    </a:lnTo>
                    <a:lnTo>
                      <a:pt x="16" y="37"/>
                    </a:lnTo>
                    <a:lnTo>
                      <a:pt x="22" y="6"/>
                    </a:lnTo>
                    <a:lnTo>
                      <a:pt x="60" y="0"/>
                    </a:lnTo>
                    <a:close/>
                  </a:path>
                </a:pathLst>
              </a:custGeom>
              <a:solidFill>
                <a:srgbClr val="222222"/>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72" name="Freeform 122"/>
              <p:cNvSpPr>
                <a:spLocks/>
              </p:cNvSpPr>
              <p:nvPr/>
            </p:nvSpPr>
            <p:spPr bwMode="auto">
              <a:xfrm>
                <a:off x="710" y="1844"/>
                <a:ext cx="92" cy="54"/>
              </a:xfrm>
              <a:custGeom>
                <a:avLst/>
                <a:gdLst>
                  <a:gd name="T0" fmla="*/ 0 w 92"/>
                  <a:gd name="T1" fmla="*/ 32 h 54"/>
                  <a:gd name="T2" fmla="*/ 88 w 92"/>
                  <a:gd name="T3" fmla="*/ 0 h 54"/>
                  <a:gd name="T4" fmla="*/ 92 w 92"/>
                  <a:gd name="T5" fmla="*/ 7 h 54"/>
                  <a:gd name="T6" fmla="*/ 92 w 92"/>
                  <a:gd name="T7" fmla="*/ 16 h 54"/>
                  <a:gd name="T8" fmla="*/ 88 w 92"/>
                  <a:gd name="T9" fmla="*/ 23 h 54"/>
                  <a:gd name="T10" fmla="*/ 7 w 92"/>
                  <a:gd name="T11" fmla="*/ 54 h 54"/>
                  <a:gd name="T12" fmla="*/ 0 w 92"/>
                  <a:gd name="T13" fmla="*/ 32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 h="54">
                    <a:moveTo>
                      <a:pt x="0" y="32"/>
                    </a:moveTo>
                    <a:lnTo>
                      <a:pt x="88" y="0"/>
                    </a:lnTo>
                    <a:lnTo>
                      <a:pt x="92" y="7"/>
                    </a:lnTo>
                    <a:lnTo>
                      <a:pt x="92" y="16"/>
                    </a:lnTo>
                    <a:lnTo>
                      <a:pt x="88" y="23"/>
                    </a:lnTo>
                    <a:lnTo>
                      <a:pt x="7" y="54"/>
                    </a:lnTo>
                    <a:lnTo>
                      <a:pt x="0" y="32"/>
                    </a:lnTo>
                    <a:close/>
                  </a:path>
                </a:pathLst>
              </a:custGeom>
              <a:solidFill>
                <a:srgbClr val="004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3" name="Freeform 123"/>
              <p:cNvSpPr>
                <a:spLocks/>
              </p:cNvSpPr>
              <p:nvPr/>
            </p:nvSpPr>
            <p:spPr bwMode="auto">
              <a:xfrm>
                <a:off x="710" y="1844"/>
                <a:ext cx="92" cy="54"/>
              </a:xfrm>
              <a:custGeom>
                <a:avLst/>
                <a:gdLst>
                  <a:gd name="T0" fmla="*/ 0 w 92"/>
                  <a:gd name="T1" fmla="*/ 32 h 54"/>
                  <a:gd name="T2" fmla="*/ 88 w 92"/>
                  <a:gd name="T3" fmla="*/ 0 h 54"/>
                  <a:gd name="T4" fmla="*/ 92 w 92"/>
                  <a:gd name="T5" fmla="*/ 7 h 54"/>
                  <a:gd name="T6" fmla="*/ 92 w 92"/>
                  <a:gd name="T7" fmla="*/ 16 h 54"/>
                  <a:gd name="T8" fmla="*/ 88 w 92"/>
                  <a:gd name="T9" fmla="*/ 23 h 54"/>
                  <a:gd name="T10" fmla="*/ 7 w 92"/>
                  <a:gd name="T11" fmla="*/ 54 h 54"/>
                  <a:gd name="T12" fmla="*/ 0 w 92"/>
                  <a:gd name="T13" fmla="*/ 32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 h="54">
                    <a:moveTo>
                      <a:pt x="0" y="32"/>
                    </a:moveTo>
                    <a:lnTo>
                      <a:pt x="88" y="0"/>
                    </a:lnTo>
                    <a:lnTo>
                      <a:pt x="92" y="7"/>
                    </a:lnTo>
                    <a:lnTo>
                      <a:pt x="92" y="16"/>
                    </a:lnTo>
                    <a:lnTo>
                      <a:pt x="88" y="23"/>
                    </a:lnTo>
                    <a:lnTo>
                      <a:pt x="7" y="54"/>
                    </a:lnTo>
                    <a:lnTo>
                      <a:pt x="0" y="32"/>
                    </a:lnTo>
                    <a:close/>
                  </a:path>
                </a:pathLst>
              </a:custGeom>
              <a:solidFill>
                <a:srgbClr val="004EFF"/>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74" name="Freeform 124"/>
              <p:cNvSpPr>
                <a:spLocks/>
              </p:cNvSpPr>
              <p:nvPr/>
            </p:nvSpPr>
            <p:spPr bwMode="auto">
              <a:xfrm>
                <a:off x="710" y="1750"/>
                <a:ext cx="170" cy="189"/>
              </a:xfrm>
              <a:custGeom>
                <a:avLst/>
                <a:gdLst>
                  <a:gd name="T0" fmla="*/ 7 w 170"/>
                  <a:gd name="T1" fmla="*/ 0 h 189"/>
                  <a:gd name="T2" fmla="*/ 44 w 170"/>
                  <a:gd name="T3" fmla="*/ 25 h 189"/>
                  <a:gd name="T4" fmla="*/ 82 w 170"/>
                  <a:gd name="T5" fmla="*/ 25 h 189"/>
                  <a:gd name="T6" fmla="*/ 158 w 170"/>
                  <a:gd name="T7" fmla="*/ 31 h 189"/>
                  <a:gd name="T8" fmla="*/ 170 w 170"/>
                  <a:gd name="T9" fmla="*/ 60 h 189"/>
                  <a:gd name="T10" fmla="*/ 167 w 170"/>
                  <a:gd name="T11" fmla="*/ 145 h 189"/>
                  <a:gd name="T12" fmla="*/ 167 w 170"/>
                  <a:gd name="T13" fmla="*/ 177 h 189"/>
                  <a:gd name="T14" fmla="*/ 133 w 170"/>
                  <a:gd name="T15" fmla="*/ 189 h 189"/>
                  <a:gd name="T16" fmla="*/ 98 w 170"/>
                  <a:gd name="T17" fmla="*/ 186 h 189"/>
                  <a:gd name="T18" fmla="*/ 107 w 170"/>
                  <a:gd name="T19" fmla="*/ 94 h 189"/>
                  <a:gd name="T20" fmla="*/ 88 w 170"/>
                  <a:gd name="T21" fmla="*/ 94 h 189"/>
                  <a:gd name="T22" fmla="*/ 0 w 170"/>
                  <a:gd name="T23" fmla="*/ 126 h 189"/>
                  <a:gd name="T24" fmla="*/ 7 w 170"/>
                  <a:gd name="T25" fmla="*/ 0 h 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189">
                    <a:moveTo>
                      <a:pt x="7" y="0"/>
                    </a:moveTo>
                    <a:lnTo>
                      <a:pt x="44" y="25"/>
                    </a:lnTo>
                    <a:lnTo>
                      <a:pt x="82" y="25"/>
                    </a:lnTo>
                    <a:lnTo>
                      <a:pt x="158" y="31"/>
                    </a:lnTo>
                    <a:lnTo>
                      <a:pt x="170" y="60"/>
                    </a:lnTo>
                    <a:lnTo>
                      <a:pt x="167" y="145"/>
                    </a:lnTo>
                    <a:lnTo>
                      <a:pt x="167" y="177"/>
                    </a:lnTo>
                    <a:lnTo>
                      <a:pt x="133" y="189"/>
                    </a:lnTo>
                    <a:lnTo>
                      <a:pt x="98" y="186"/>
                    </a:lnTo>
                    <a:lnTo>
                      <a:pt x="107" y="94"/>
                    </a:lnTo>
                    <a:lnTo>
                      <a:pt x="88" y="94"/>
                    </a:lnTo>
                    <a:lnTo>
                      <a:pt x="0" y="126"/>
                    </a:lnTo>
                    <a:lnTo>
                      <a:pt x="7" y="0"/>
                    </a:lnTo>
                    <a:close/>
                  </a:path>
                </a:pathLst>
              </a:custGeom>
              <a:solidFill>
                <a:srgbClr val="6262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5" name="Freeform 125"/>
              <p:cNvSpPr>
                <a:spLocks/>
              </p:cNvSpPr>
              <p:nvPr/>
            </p:nvSpPr>
            <p:spPr bwMode="auto">
              <a:xfrm>
                <a:off x="710" y="1750"/>
                <a:ext cx="170" cy="189"/>
              </a:xfrm>
              <a:custGeom>
                <a:avLst/>
                <a:gdLst>
                  <a:gd name="T0" fmla="*/ 7 w 170"/>
                  <a:gd name="T1" fmla="*/ 0 h 189"/>
                  <a:gd name="T2" fmla="*/ 44 w 170"/>
                  <a:gd name="T3" fmla="*/ 25 h 189"/>
                  <a:gd name="T4" fmla="*/ 82 w 170"/>
                  <a:gd name="T5" fmla="*/ 25 h 189"/>
                  <a:gd name="T6" fmla="*/ 158 w 170"/>
                  <a:gd name="T7" fmla="*/ 31 h 189"/>
                  <a:gd name="T8" fmla="*/ 170 w 170"/>
                  <a:gd name="T9" fmla="*/ 60 h 189"/>
                  <a:gd name="T10" fmla="*/ 167 w 170"/>
                  <a:gd name="T11" fmla="*/ 145 h 189"/>
                  <a:gd name="T12" fmla="*/ 167 w 170"/>
                  <a:gd name="T13" fmla="*/ 177 h 189"/>
                  <a:gd name="T14" fmla="*/ 133 w 170"/>
                  <a:gd name="T15" fmla="*/ 189 h 189"/>
                  <a:gd name="T16" fmla="*/ 98 w 170"/>
                  <a:gd name="T17" fmla="*/ 186 h 189"/>
                  <a:gd name="T18" fmla="*/ 107 w 170"/>
                  <a:gd name="T19" fmla="*/ 94 h 189"/>
                  <a:gd name="T20" fmla="*/ 88 w 170"/>
                  <a:gd name="T21" fmla="*/ 94 h 189"/>
                  <a:gd name="T22" fmla="*/ 0 w 170"/>
                  <a:gd name="T23" fmla="*/ 126 h 189"/>
                  <a:gd name="T24" fmla="*/ 7 w 170"/>
                  <a:gd name="T25" fmla="*/ 0 h 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189">
                    <a:moveTo>
                      <a:pt x="7" y="0"/>
                    </a:moveTo>
                    <a:lnTo>
                      <a:pt x="44" y="25"/>
                    </a:lnTo>
                    <a:lnTo>
                      <a:pt x="82" y="25"/>
                    </a:lnTo>
                    <a:lnTo>
                      <a:pt x="158" y="31"/>
                    </a:lnTo>
                    <a:lnTo>
                      <a:pt x="170" y="60"/>
                    </a:lnTo>
                    <a:lnTo>
                      <a:pt x="167" y="145"/>
                    </a:lnTo>
                    <a:lnTo>
                      <a:pt x="167" y="177"/>
                    </a:lnTo>
                    <a:lnTo>
                      <a:pt x="133" y="189"/>
                    </a:lnTo>
                    <a:lnTo>
                      <a:pt x="98" y="186"/>
                    </a:lnTo>
                    <a:lnTo>
                      <a:pt x="107" y="94"/>
                    </a:lnTo>
                    <a:lnTo>
                      <a:pt x="88" y="94"/>
                    </a:lnTo>
                    <a:lnTo>
                      <a:pt x="0" y="126"/>
                    </a:lnTo>
                    <a:lnTo>
                      <a:pt x="7" y="0"/>
                    </a:lnTo>
                    <a:close/>
                  </a:path>
                </a:pathLst>
              </a:custGeom>
              <a:solidFill>
                <a:srgbClr val="626248"/>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76" name="Freeform 126"/>
              <p:cNvSpPr>
                <a:spLocks/>
              </p:cNvSpPr>
              <p:nvPr/>
            </p:nvSpPr>
            <p:spPr bwMode="auto">
              <a:xfrm>
                <a:off x="521" y="1930"/>
                <a:ext cx="236" cy="193"/>
              </a:xfrm>
              <a:custGeom>
                <a:avLst/>
                <a:gdLst>
                  <a:gd name="T0" fmla="*/ 142 w 236"/>
                  <a:gd name="T1" fmla="*/ 0 h 193"/>
                  <a:gd name="T2" fmla="*/ 145 w 236"/>
                  <a:gd name="T3" fmla="*/ 54 h 193"/>
                  <a:gd name="T4" fmla="*/ 227 w 236"/>
                  <a:gd name="T5" fmla="*/ 22 h 193"/>
                  <a:gd name="T6" fmla="*/ 233 w 236"/>
                  <a:gd name="T7" fmla="*/ 25 h 193"/>
                  <a:gd name="T8" fmla="*/ 236 w 236"/>
                  <a:gd name="T9" fmla="*/ 47 h 193"/>
                  <a:gd name="T10" fmla="*/ 230 w 236"/>
                  <a:gd name="T11" fmla="*/ 47 h 193"/>
                  <a:gd name="T12" fmla="*/ 230 w 236"/>
                  <a:gd name="T13" fmla="*/ 57 h 193"/>
                  <a:gd name="T14" fmla="*/ 227 w 236"/>
                  <a:gd name="T15" fmla="*/ 63 h 193"/>
                  <a:gd name="T16" fmla="*/ 224 w 236"/>
                  <a:gd name="T17" fmla="*/ 63 h 193"/>
                  <a:gd name="T18" fmla="*/ 218 w 236"/>
                  <a:gd name="T19" fmla="*/ 60 h 193"/>
                  <a:gd name="T20" fmla="*/ 214 w 236"/>
                  <a:gd name="T21" fmla="*/ 54 h 193"/>
                  <a:gd name="T22" fmla="*/ 214 w 236"/>
                  <a:gd name="T23" fmla="*/ 47 h 193"/>
                  <a:gd name="T24" fmla="*/ 151 w 236"/>
                  <a:gd name="T25" fmla="*/ 73 h 193"/>
                  <a:gd name="T26" fmla="*/ 208 w 236"/>
                  <a:gd name="T27" fmla="*/ 136 h 193"/>
                  <a:gd name="T28" fmla="*/ 211 w 236"/>
                  <a:gd name="T29" fmla="*/ 161 h 193"/>
                  <a:gd name="T30" fmla="*/ 208 w 236"/>
                  <a:gd name="T31" fmla="*/ 171 h 193"/>
                  <a:gd name="T32" fmla="*/ 208 w 236"/>
                  <a:gd name="T33" fmla="*/ 177 h 193"/>
                  <a:gd name="T34" fmla="*/ 205 w 236"/>
                  <a:gd name="T35" fmla="*/ 187 h 193"/>
                  <a:gd name="T36" fmla="*/ 202 w 236"/>
                  <a:gd name="T37" fmla="*/ 190 h 193"/>
                  <a:gd name="T38" fmla="*/ 199 w 236"/>
                  <a:gd name="T39" fmla="*/ 190 h 193"/>
                  <a:gd name="T40" fmla="*/ 192 w 236"/>
                  <a:gd name="T41" fmla="*/ 193 h 193"/>
                  <a:gd name="T42" fmla="*/ 189 w 236"/>
                  <a:gd name="T43" fmla="*/ 190 h 193"/>
                  <a:gd name="T44" fmla="*/ 186 w 236"/>
                  <a:gd name="T45" fmla="*/ 180 h 193"/>
                  <a:gd name="T46" fmla="*/ 183 w 236"/>
                  <a:gd name="T47" fmla="*/ 177 h 193"/>
                  <a:gd name="T48" fmla="*/ 189 w 236"/>
                  <a:gd name="T49" fmla="*/ 171 h 193"/>
                  <a:gd name="T50" fmla="*/ 192 w 236"/>
                  <a:gd name="T51" fmla="*/ 168 h 193"/>
                  <a:gd name="T52" fmla="*/ 192 w 236"/>
                  <a:gd name="T53" fmla="*/ 161 h 193"/>
                  <a:gd name="T54" fmla="*/ 196 w 236"/>
                  <a:gd name="T55" fmla="*/ 161 h 193"/>
                  <a:gd name="T56" fmla="*/ 199 w 236"/>
                  <a:gd name="T57" fmla="*/ 155 h 193"/>
                  <a:gd name="T58" fmla="*/ 132 w 236"/>
                  <a:gd name="T59" fmla="*/ 79 h 193"/>
                  <a:gd name="T60" fmla="*/ 22 w 236"/>
                  <a:gd name="T61" fmla="*/ 142 h 193"/>
                  <a:gd name="T62" fmla="*/ 22 w 236"/>
                  <a:gd name="T63" fmla="*/ 152 h 193"/>
                  <a:gd name="T64" fmla="*/ 19 w 236"/>
                  <a:gd name="T65" fmla="*/ 155 h 193"/>
                  <a:gd name="T66" fmla="*/ 19 w 236"/>
                  <a:gd name="T67" fmla="*/ 171 h 193"/>
                  <a:gd name="T68" fmla="*/ 16 w 236"/>
                  <a:gd name="T69" fmla="*/ 174 h 193"/>
                  <a:gd name="T70" fmla="*/ 13 w 236"/>
                  <a:gd name="T71" fmla="*/ 177 h 193"/>
                  <a:gd name="T72" fmla="*/ 6 w 236"/>
                  <a:gd name="T73" fmla="*/ 177 h 193"/>
                  <a:gd name="T74" fmla="*/ 0 w 236"/>
                  <a:gd name="T75" fmla="*/ 171 h 193"/>
                  <a:gd name="T76" fmla="*/ 6 w 236"/>
                  <a:gd name="T77" fmla="*/ 155 h 193"/>
                  <a:gd name="T78" fmla="*/ 6 w 236"/>
                  <a:gd name="T79" fmla="*/ 149 h 193"/>
                  <a:gd name="T80" fmla="*/ 13 w 236"/>
                  <a:gd name="T81" fmla="*/ 139 h 193"/>
                  <a:gd name="T82" fmla="*/ 9 w 236"/>
                  <a:gd name="T83" fmla="*/ 120 h 193"/>
                  <a:gd name="T84" fmla="*/ 114 w 236"/>
                  <a:gd name="T85" fmla="*/ 66 h 193"/>
                  <a:gd name="T86" fmla="*/ 79 w 236"/>
                  <a:gd name="T87" fmla="*/ 35 h 193"/>
                  <a:gd name="T88" fmla="*/ 73 w 236"/>
                  <a:gd name="T89" fmla="*/ 41 h 193"/>
                  <a:gd name="T90" fmla="*/ 69 w 236"/>
                  <a:gd name="T91" fmla="*/ 47 h 193"/>
                  <a:gd name="T92" fmla="*/ 63 w 236"/>
                  <a:gd name="T93" fmla="*/ 54 h 193"/>
                  <a:gd name="T94" fmla="*/ 50 w 236"/>
                  <a:gd name="T95" fmla="*/ 44 h 193"/>
                  <a:gd name="T96" fmla="*/ 50 w 236"/>
                  <a:gd name="T97" fmla="*/ 41 h 193"/>
                  <a:gd name="T98" fmla="*/ 54 w 236"/>
                  <a:gd name="T99" fmla="*/ 35 h 193"/>
                  <a:gd name="T100" fmla="*/ 63 w 236"/>
                  <a:gd name="T101" fmla="*/ 31 h 193"/>
                  <a:gd name="T102" fmla="*/ 66 w 236"/>
                  <a:gd name="T103" fmla="*/ 22 h 193"/>
                  <a:gd name="T104" fmla="*/ 82 w 236"/>
                  <a:gd name="T105" fmla="*/ 9 h 193"/>
                  <a:gd name="T106" fmla="*/ 120 w 236"/>
                  <a:gd name="T107" fmla="*/ 44 h 193"/>
                  <a:gd name="T108" fmla="*/ 120 w 236"/>
                  <a:gd name="T109" fmla="*/ 6 h 193"/>
                  <a:gd name="T110" fmla="*/ 142 w 236"/>
                  <a:gd name="T111" fmla="*/ 0 h 1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6" h="193">
                    <a:moveTo>
                      <a:pt x="142" y="0"/>
                    </a:moveTo>
                    <a:lnTo>
                      <a:pt x="145" y="54"/>
                    </a:lnTo>
                    <a:lnTo>
                      <a:pt x="227" y="22"/>
                    </a:lnTo>
                    <a:lnTo>
                      <a:pt x="233" y="25"/>
                    </a:lnTo>
                    <a:lnTo>
                      <a:pt x="236" y="47"/>
                    </a:lnTo>
                    <a:lnTo>
                      <a:pt x="230" y="47"/>
                    </a:lnTo>
                    <a:lnTo>
                      <a:pt x="230" y="57"/>
                    </a:lnTo>
                    <a:lnTo>
                      <a:pt x="227" y="63"/>
                    </a:lnTo>
                    <a:lnTo>
                      <a:pt x="224" y="63"/>
                    </a:lnTo>
                    <a:lnTo>
                      <a:pt x="218" y="60"/>
                    </a:lnTo>
                    <a:lnTo>
                      <a:pt x="214" y="54"/>
                    </a:lnTo>
                    <a:lnTo>
                      <a:pt x="214" y="47"/>
                    </a:lnTo>
                    <a:lnTo>
                      <a:pt x="151" y="73"/>
                    </a:lnTo>
                    <a:lnTo>
                      <a:pt x="208" y="136"/>
                    </a:lnTo>
                    <a:lnTo>
                      <a:pt x="211" y="161"/>
                    </a:lnTo>
                    <a:lnTo>
                      <a:pt x="208" y="171"/>
                    </a:lnTo>
                    <a:lnTo>
                      <a:pt x="208" y="177"/>
                    </a:lnTo>
                    <a:lnTo>
                      <a:pt x="205" y="187"/>
                    </a:lnTo>
                    <a:lnTo>
                      <a:pt x="202" y="190"/>
                    </a:lnTo>
                    <a:lnTo>
                      <a:pt x="199" y="190"/>
                    </a:lnTo>
                    <a:lnTo>
                      <a:pt x="192" y="193"/>
                    </a:lnTo>
                    <a:lnTo>
                      <a:pt x="189" y="190"/>
                    </a:lnTo>
                    <a:lnTo>
                      <a:pt x="186" y="180"/>
                    </a:lnTo>
                    <a:lnTo>
                      <a:pt x="183" y="177"/>
                    </a:lnTo>
                    <a:lnTo>
                      <a:pt x="189" y="171"/>
                    </a:lnTo>
                    <a:lnTo>
                      <a:pt x="192" y="168"/>
                    </a:lnTo>
                    <a:lnTo>
                      <a:pt x="192" y="161"/>
                    </a:lnTo>
                    <a:lnTo>
                      <a:pt x="196" y="161"/>
                    </a:lnTo>
                    <a:lnTo>
                      <a:pt x="199" y="155"/>
                    </a:lnTo>
                    <a:lnTo>
                      <a:pt x="132" y="79"/>
                    </a:lnTo>
                    <a:lnTo>
                      <a:pt x="22" y="142"/>
                    </a:lnTo>
                    <a:lnTo>
                      <a:pt x="22" y="152"/>
                    </a:lnTo>
                    <a:lnTo>
                      <a:pt x="19" y="155"/>
                    </a:lnTo>
                    <a:lnTo>
                      <a:pt x="19" y="171"/>
                    </a:lnTo>
                    <a:lnTo>
                      <a:pt x="16" y="174"/>
                    </a:lnTo>
                    <a:lnTo>
                      <a:pt x="13" y="177"/>
                    </a:lnTo>
                    <a:lnTo>
                      <a:pt x="6" y="177"/>
                    </a:lnTo>
                    <a:lnTo>
                      <a:pt x="0" y="171"/>
                    </a:lnTo>
                    <a:lnTo>
                      <a:pt x="6" y="155"/>
                    </a:lnTo>
                    <a:lnTo>
                      <a:pt x="6" y="149"/>
                    </a:lnTo>
                    <a:lnTo>
                      <a:pt x="13" y="139"/>
                    </a:lnTo>
                    <a:lnTo>
                      <a:pt x="9" y="120"/>
                    </a:lnTo>
                    <a:lnTo>
                      <a:pt x="114" y="66"/>
                    </a:lnTo>
                    <a:lnTo>
                      <a:pt x="79" y="35"/>
                    </a:lnTo>
                    <a:lnTo>
                      <a:pt x="73" y="41"/>
                    </a:lnTo>
                    <a:lnTo>
                      <a:pt x="69" y="47"/>
                    </a:lnTo>
                    <a:lnTo>
                      <a:pt x="63" y="54"/>
                    </a:lnTo>
                    <a:lnTo>
                      <a:pt x="50" y="44"/>
                    </a:lnTo>
                    <a:lnTo>
                      <a:pt x="50" y="41"/>
                    </a:lnTo>
                    <a:lnTo>
                      <a:pt x="54" y="35"/>
                    </a:lnTo>
                    <a:lnTo>
                      <a:pt x="63" y="31"/>
                    </a:lnTo>
                    <a:lnTo>
                      <a:pt x="66" y="22"/>
                    </a:lnTo>
                    <a:lnTo>
                      <a:pt x="82" y="9"/>
                    </a:lnTo>
                    <a:lnTo>
                      <a:pt x="120" y="44"/>
                    </a:lnTo>
                    <a:lnTo>
                      <a:pt x="120" y="6"/>
                    </a:lnTo>
                    <a:lnTo>
                      <a:pt x="142" y="0"/>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7" name="Freeform 127"/>
              <p:cNvSpPr>
                <a:spLocks/>
              </p:cNvSpPr>
              <p:nvPr/>
            </p:nvSpPr>
            <p:spPr bwMode="auto">
              <a:xfrm>
                <a:off x="521" y="1930"/>
                <a:ext cx="236" cy="193"/>
              </a:xfrm>
              <a:custGeom>
                <a:avLst/>
                <a:gdLst>
                  <a:gd name="T0" fmla="*/ 142 w 236"/>
                  <a:gd name="T1" fmla="*/ 0 h 193"/>
                  <a:gd name="T2" fmla="*/ 145 w 236"/>
                  <a:gd name="T3" fmla="*/ 54 h 193"/>
                  <a:gd name="T4" fmla="*/ 227 w 236"/>
                  <a:gd name="T5" fmla="*/ 22 h 193"/>
                  <a:gd name="T6" fmla="*/ 233 w 236"/>
                  <a:gd name="T7" fmla="*/ 25 h 193"/>
                  <a:gd name="T8" fmla="*/ 236 w 236"/>
                  <a:gd name="T9" fmla="*/ 47 h 193"/>
                  <a:gd name="T10" fmla="*/ 230 w 236"/>
                  <a:gd name="T11" fmla="*/ 47 h 193"/>
                  <a:gd name="T12" fmla="*/ 230 w 236"/>
                  <a:gd name="T13" fmla="*/ 57 h 193"/>
                  <a:gd name="T14" fmla="*/ 227 w 236"/>
                  <a:gd name="T15" fmla="*/ 63 h 193"/>
                  <a:gd name="T16" fmla="*/ 224 w 236"/>
                  <a:gd name="T17" fmla="*/ 63 h 193"/>
                  <a:gd name="T18" fmla="*/ 218 w 236"/>
                  <a:gd name="T19" fmla="*/ 60 h 193"/>
                  <a:gd name="T20" fmla="*/ 214 w 236"/>
                  <a:gd name="T21" fmla="*/ 54 h 193"/>
                  <a:gd name="T22" fmla="*/ 214 w 236"/>
                  <a:gd name="T23" fmla="*/ 47 h 193"/>
                  <a:gd name="T24" fmla="*/ 151 w 236"/>
                  <a:gd name="T25" fmla="*/ 73 h 193"/>
                  <a:gd name="T26" fmla="*/ 208 w 236"/>
                  <a:gd name="T27" fmla="*/ 136 h 193"/>
                  <a:gd name="T28" fmla="*/ 211 w 236"/>
                  <a:gd name="T29" fmla="*/ 161 h 193"/>
                  <a:gd name="T30" fmla="*/ 208 w 236"/>
                  <a:gd name="T31" fmla="*/ 171 h 193"/>
                  <a:gd name="T32" fmla="*/ 208 w 236"/>
                  <a:gd name="T33" fmla="*/ 177 h 193"/>
                  <a:gd name="T34" fmla="*/ 205 w 236"/>
                  <a:gd name="T35" fmla="*/ 187 h 193"/>
                  <a:gd name="T36" fmla="*/ 202 w 236"/>
                  <a:gd name="T37" fmla="*/ 190 h 193"/>
                  <a:gd name="T38" fmla="*/ 199 w 236"/>
                  <a:gd name="T39" fmla="*/ 190 h 193"/>
                  <a:gd name="T40" fmla="*/ 192 w 236"/>
                  <a:gd name="T41" fmla="*/ 193 h 193"/>
                  <a:gd name="T42" fmla="*/ 189 w 236"/>
                  <a:gd name="T43" fmla="*/ 190 h 193"/>
                  <a:gd name="T44" fmla="*/ 186 w 236"/>
                  <a:gd name="T45" fmla="*/ 180 h 193"/>
                  <a:gd name="T46" fmla="*/ 183 w 236"/>
                  <a:gd name="T47" fmla="*/ 177 h 193"/>
                  <a:gd name="T48" fmla="*/ 189 w 236"/>
                  <a:gd name="T49" fmla="*/ 171 h 193"/>
                  <a:gd name="T50" fmla="*/ 192 w 236"/>
                  <a:gd name="T51" fmla="*/ 168 h 193"/>
                  <a:gd name="T52" fmla="*/ 192 w 236"/>
                  <a:gd name="T53" fmla="*/ 161 h 193"/>
                  <a:gd name="T54" fmla="*/ 196 w 236"/>
                  <a:gd name="T55" fmla="*/ 161 h 193"/>
                  <a:gd name="T56" fmla="*/ 199 w 236"/>
                  <a:gd name="T57" fmla="*/ 155 h 193"/>
                  <a:gd name="T58" fmla="*/ 132 w 236"/>
                  <a:gd name="T59" fmla="*/ 79 h 193"/>
                  <a:gd name="T60" fmla="*/ 22 w 236"/>
                  <a:gd name="T61" fmla="*/ 142 h 193"/>
                  <a:gd name="T62" fmla="*/ 22 w 236"/>
                  <a:gd name="T63" fmla="*/ 152 h 193"/>
                  <a:gd name="T64" fmla="*/ 19 w 236"/>
                  <a:gd name="T65" fmla="*/ 155 h 193"/>
                  <a:gd name="T66" fmla="*/ 19 w 236"/>
                  <a:gd name="T67" fmla="*/ 171 h 193"/>
                  <a:gd name="T68" fmla="*/ 16 w 236"/>
                  <a:gd name="T69" fmla="*/ 174 h 193"/>
                  <a:gd name="T70" fmla="*/ 13 w 236"/>
                  <a:gd name="T71" fmla="*/ 177 h 193"/>
                  <a:gd name="T72" fmla="*/ 6 w 236"/>
                  <a:gd name="T73" fmla="*/ 177 h 193"/>
                  <a:gd name="T74" fmla="*/ 0 w 236"/>
                  <a:gd name="T75" fmla="*/ 171 h 193"/>
                  <a:gd name="T76" fmla="*/ 6 w 236"/>
                  <a:gd name="T77" fmla="*/ 155 h 193"/>
                  <a:gd name="T78" fmla="*/ 6 w 236"/>
                  <a:gd name="T79" fmla="*/ 149 h 193"/>
                  <a:gd name="T80" fmla="*/ 13 w 236"/>
                  <a:gd name="T81" fmla="*/ 139 h 193"/>
                  <a:gd name="T82" fmla="*/ 9 w 236"/>
                  <a:gd name="T83" fmla="*/ 120 h 193"/>
                  <a:gd name="T84" fmla="*/ 114 w 236"/>
                  <a:gd name="T85" fmla="*/ 66 h 193"/>
                  <a:gd name="T86" fmla="*/ 79 w 236"/>
                  <a:gd name="T87" fmla="*/ 35 h 193"/>
                  <a:gd name="T88" fmla="*/ 73 w 236"/>
                  <a:gd name="T89" fmla="*/ 41 h 193"/>
                  <a:gd name="T90" fmla="*/ 69 w 236"/>
                  <a:gd name="T91" fmla="*/ 47 h 193"/>
                  <a:gd name="T92" fmla="*/ 63 w 236"/>
                  <a:gd name="T93" fmla="*/ 54 h 193"/>
                  <a:gd name="T94" fmla="*/ 50 w 236"/>
                  <a:gd name="T95" fmla="*/ 44 h 193"/>
                  <a:gd name="T96" fmla="*/ 50 w 236"/>
                  <a:gd name="T97" fmla="*/ 41 h 193"/>
                  <a:gd name="T98" fmla="*/ 54 w 236"/>
                  <a:gd name="T99" fmla="*/ 35 h 193"/>
                  <a:gd name="T100" fmla="*/ 63 w 236"/>
                  <a:gd name="T101" fmla="*/ 31 h 193"/>
                  <a:gd name="T102" fmla="*/ 66 w 236"/>
                  <a:gd name="T103" fmla="*/ 22 h 193"/>
                  <a:gd name="T104" fmla="*/ 82 w 236"/>
                  <a:gd name="T105" fmla="*/ 9 h 193"/>
                  <a:gd name="T106" fmla="*/ 120 w 236"/>
                  <a:gd name="T107" fmla="*/ 44 h 193"/>
                  <a:gd name="T108" fmla="*/ 120 w 236"/>
                  <a:gd name="T109" fmla="*/ 6 h 193"/>
                  <a:gd name="T110" fmla="*/ 142 w 236"/>
                  <a:gd name="T111" fmla="*/ 0 h 1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6" h="193">
                    <a:moveTo>
                      <a:pt x="142" y="0"/>
                    </a:moveTo>
                    <a:lnTo>
                      <a:pt x="145" y="54"/>
                    </a:lnTo>
                    <a:lnTo>
                      <a:pt x="227" y="22"/>
                    </a:lnTo>
                    <a:lnTo>
                      <a:pt x="233" y="25"/>
                    </a:lnTo>
                    <a:lnTo>
                      <a:pt x="236" y="47"/>
                    </a:lnTo>
                    <a:lnTo>
                      <a:pt x="230" y="47"/>
                    </a:lnTo>
                    <a:lnTo>
                      <a:pt x="230" y="57"/>
                    </a:lnTo>
                    <a:lnTo>
                      <a:pt x="227" y="63"/>
                    </a:lnTo>
                    <a:lnTo>
                      <a:pt x="224" y="63"/>
                    </a:lnTo>
                    <a:lnTo>
                      <a:pt x="218" y="60"/>
                    </a:lnTo>
                    <a:lnTo>
                      <a:pt x="214" y="54"/>
                    </a:lnTo>
                    <a:lnTo>
                      <a:pt x="214" y="47"/>
                    </a:lnTo>
                    <a:lnTo>
                      <a:pt x="151" y="73"/>
                    </a:lnTo>
                    <a:lnTo>
                      <a:pt x="208" y="136"/>
                    </a:lnTo>
                    <a:lnTo>
                      <a:pt x="211" y="161"/>
                    </a:lnTo>
                    <a:lnTo>
                      <a:pt x="208" y="171"/>
                    </a:lnTo>
                    <a:lnTo>
                      <a:pt x="208" y="177"/>
                    </a:lnTo>
                    <a:lnTo>
                      <a:pt x="205" y="187"/>
                    </a:lnTo>
                    <a:lnTo>
                      <a:pt x="202" y="190"/>
                    </a:lnTo>
                    <a:lnTo>
                      <a:pt x="199" y="190"/>
                    </a:lnTo>
                    <a:lnTo>
                      <a:pt x="192" y="193"/>
                    </a:lnTo>
                    <a:lnTo>
                      <a:pt x="189" y="190"/>
                    </a:lnTo>
                    <a:lnTo>
                      <a:pt x="186" y="180"/>
                    </a:lnTo>
                    <a:lnTo>
                      <a:pt x="183" y="177"/>
                    </a:lnTo>
                    <a:lnTo>
                      <a:pt x="189" y="171"/>
                    </a:lnTo>
                    <a:lnTo>
                      <a:pt x="192" y="168"/>
                    </a:lnTo>
                    <a:lnTo>
                      <a:pt x="192" y="161"/>
                    </a:lnTo>
                    <a:lnTo>
                      <a:pt x="196" y="161"/>
                    </a:lnTo>
                    <a:lnTo>
                      <a:pt x="199" y="155"/>
                    </a:lnTo>
                    <a:lnTo>
                      <a:pt x="132" y="79"/>
                    </a:lnTo>
                    <a:lnTo>
                      <a:pt x="22" y="142"/>
                    </a:lnTo>
                    <a:lnTo>
                      <a:pt x="22" y="152"/>
                    </a:lnTo>
                    <a:lnTo>
                      <a:pt x="19" y="155"/>
                    </a:lnTo>
                    <a:lnTo>
                      <a:pt x="19" y="171"/>
                    </a:lnTo>
                    <a:lnTo>
                      <a:pt x="16" y="174"/>
                    </a:lnTo>
                    <a:lnTo>
                      <a:pt x="13" y="177"/>
                    </a:lnTo>
                    <a:lnTo>
                      <a:pt x="6" y="177"/>
                    </a:lnTo>
                    <a:lnTo>
                      <a:pt x="0" y="171"/>
                    </a:lnTo>
                    <a:lnTo>
                      <a:pt x="6" y="155"/>
                    </a:lnTo>
                    <a:lnTo>
                      <a:pt x="6" y="149"/>
                    </a:lnTo>
                    <a:lnTo>
                      <a:pt x="13" y="139"/>
                    </a:lnTo>
                    <a:lnTo>
                      <a:pt x="9" y="120"/>
                    </a:lnTo>
                    <a:lnTo>
                      <a:pt x="114" y="66"/>
                    </a:lnTo>
                    <a:lnTo>
                      <a:pt x="79" y="35"/>
                    </a:lnTo>
                    <a:lnTo>
                      <a:pt x="73" y="41"/>
                    </a:lnTo>
                    <a:lnTo>
                      <a:pt x="69" y="47"/>
                    </a:lnTo>
                    <a:lnTo>
                      <a:pt x="63" y="54"/>
                    </a:lnTo>
                    <a:lnTo>
                      <a:pt x="50" y="44"/>
                    </a:lnTo>
                    <a:lnTo>
                      <a:pt x="50" y="41"/>
                    </a:lnTo>
                    <a:lnTo>
                      <a:pt x="54" y="35"/>
                    </a:lnTo>
                    <a:lnTo>
                      <a:pt x="63" y="31"/>
                    </a:lnTo>
                    <a:lnTo>
                      <a:pt x="66" y="22"/>
                    </a:lnTo>
                    <a:lnTo>
                      <a:pt x="82" y="9"/>
                    </a:lnTo>
                    <a:lnTo>
                      <a:pt x="120" y="44"/>
                    </a:lnTo>
                    <a:lnTo>
                      <a:pt x="120" y="6"/>
                    </a:lnTo>
                    <a:lnTo>
                      <a:pt x="142" y="0"/>
                    </a:lnTo>
                    <a:close/>
                  </a:path>
                </a:pathLst>
              </a:custGeom>
              <a:solidFill>
                <a:srgbClr val="AAAAAA"/>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78" name="Freeform 128"/>
              <p:cNvSpPr>
                <a:spLocks/>
              </p:cNvSpPr>
              <p:nvPr/>
            </p:nvSpPr>
            <p:spPr bwMode="auto">
              <a:xfrm>
                <a:off x="811" y="1658"/>
                <a:ext cx="69" cy="54"/>
              </a:xfrm>
              <a:custGeom>
                <a:avLst/>
                <a:gdLst>
                  <a:gd name="T0" fmla="*/ 0 w 69"/>
                  <a:gd name="T1" fmla="*/ 35 h 54"/>
                  <a:gd name="T2" fmla="*/ 19 w 69"/>
                  <a:gd name="T3" fmla="*/ 22 h 54"/>
                  <a:gd name="T4" fmla="*/ 19 w 69"/>
                  <a:gd name="T5" fmla="*/ 6 h 54"/>
                  <a:gd name="T6" fmla="*/ 35 w 69"/>
                  <a:gd name="T7" fmla="*/ 0 h 54"/>
                  <a:gd name="T8" fmla="*/ 38 w 69"/>
                  <a:gd name="T9" fmla="*/ 0 h 54"/>
                  <a:gd name="T10" fmla="*/ 38 w 69"/>
                  <a:gd name="T11" fmla="*/ 6 h 54"/>
                  <a:gd name="T12" fmla="*/ 51 w 69"/>
                  <a:gd name="T13" fmla="*/ 3 h 54"/>
                  <a:gd name="T14" fmla="*/ 63 w 69"/>
                  <a:gd name="T15" fmla="*/ 0 h 54"/>
                  <a:gd name="T16" fmla="*/ 69 w 69"/>
                  <a:gd name="T17" fmla="*/ 6 h 54"/>
                  <a:gd name="T18" fmla="*/ 63 w 69"/>
                  <a:gd name="T19" fmla="*/ 9 h 54"/>
                  <a:gd name="T20" fmla="*/ 63 w 69"/>
                  <a:gd name="T21" fmla="*/ 38 h 54"/>
                  <a:gd name="T22" fmla="*/ 41 w 69"/>
                  <a:gd name="T23" fmla="*/ 50 h 54"/>
                  <a:gd name="T24" fmla="*/ 35 w 69"/>
                  <a:gd name="T25" fmla="*/ 50 h 54"/>
                  <a:gd name="T26" fmla="*/ 25 w 69"/>
                  <a:gd name="T27" fmla="*/ 54 h 54"/>
                  <a:gd name="T28" fmla="*/ 0 w 69"/>
                  <a:gd name="T29" fmla="*/ 35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9" h="54">
                    <a:moveTo>
                      <a:pt x="0" y="35"/>
                    </a:moveTo>
                    <a:lnTo>
                      <a:pt x="19" y="22"/>
                    </a:lnTo>
                    <a:lnTo>
                      <a:pt x="19" y="6"/>
                    </a:lnTo>
                    <a:lnTo>
                      <a:pt x="35" y="0"/>
                    </a:lnTo>
                    <a:lnTo>
                      <a:pt x="38" y="0"/>
                    </a:lnTo>
                    <a:lnTo>
                      <a:pt x="38" y="6"/>
                    </a:lnTo>
                    <a:lnTo>
                      <a:pt x="51" y="3"/>
                    </a:lnTo>
                    <a:lnTo>
                      <a:pt x="63" y="0"/>
                    </a:lnTo>
                    <a:lnTo>
                      <a:pt x="69" y="6"/>
                    </a:lnTo>
                    <a:lnTo>
                      <a:pt x="63" y="9"/>
                    </a:lnTo>
                    <a:lnTo>
                      <a:pt x="63" y="38"/>
                    </a:lnTo>
                    <a:lnTo>
                      <a:pt x="41" y="50"/>
                    </a:lnTo>
                    <a:lnTo>
                      <a:pt x="35" y="50"/>
                    </a:lnTo>
                    <a:lnTo>
                      <a:pt x="25" y="54"/>
                    </a:lnTo>
                    <a:lnTo>
                      <a:pt x="0" y="35"/>
                    </a:lnTo>
                    <a:close/>
                  </a:path>
                </a:pathLst>
              </a:custGeom>
              <a:solidFill>
                <a:srgbClr val="FFA3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9" name="Freeform 129"/>
              <p:cNvSpPr>
                <a:spLocks/>
              </p:cNvSpPr>
              <p:nvPr/>
            </p:nvSpPr>
            <p:spPr bwMode="auto">
              <a:xfrm>
                <a:off x="811" y="1658"/>
                <a:ext cx="69" cy="54"/>
              </a:xfrm>
              <a:custGeom>
                <a:avLst/>
                <a:gdLst>
                  <a:gd name="T0" fmla="*/ 0 w 69"/>
                  <a:gd name="T1" fmla="*/ 35 h 54"/>
                  <a:gd name="T2" fmla="*/ 19 w 69"/>
                  <a:gd name="T3" fmla="*/ 22 h 54"/>
                  <a:gd name="T4" fmla="*/ 19 w 69"/>
                  <a:gd name="T5" fmla="*/ 6 h 54"/>
                  <a:gd name="T6" fmla="*/ 35 w 69"/>
                  <a:gd name="T7" fmla="*/ 0 h 54"/>
                  <a:gd name="T8" fmla="*/ 38 w 69"/>
                  <a:gd name="T9" fmla="*/ 0 h 54"/>
                  <a:gd name="T10" fmla="*/ 38 w 69"/>
                  <a:gd name="T11" fmla="*/ 6 h 54"/>
                  <a:gd name="T12" fmla="*/ 51 w 69"/>
                  <a:gd name="T13" fmla="*/ 3 h 54"/>
                  <a:gd name="T14" fmla="*/ 63 w 69"/>
                  <a:gd name="T15" fmla="*/ 0 h 54"/>
                  <a:gd name="T16" fmla="*/ 69 w 69"/>
                  <a:gd name="T17" fmla="*/ 6 h 54"/>
                  <a:gd name="T18" fmla="*/ 63 w 69"/>
                  <a:gd name="T19" fmla="*/ 9 h 54"/>
                  <a:gd name="T20" fmla="*/ 63 w 69"/>
                  <a:gd name="T21" fmla="*/ 38 h 54"/>
                  <a:gd name="T22" fmla="*/ 41 w 69"/>
                  <a:gd name="T23" fmla="*/ 50 h 54"/>
                  <a:gd name="T24" fmla="*/ 35 w 69"/>
                  <a:gd name="T25" fmla="*/ 50 h 54"/>
                  <a:gd name="T26" fmla="*/ 25 w 69"/>
                  <a:gd name="T27" fmla="*/ 54 h 54"/>
                  <a:gd name="T28" fmla="*/ 0 w 69"/>
                  <a:gd name="T29" fmla="*/ 35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9" h="54">
                    <a:moveTo>
                      <a:pt x="0" y="35"/>
                    </a:moveTo>
                    <a:lnTo>
                      <a:pt x="19" y="22"/>
                    </a:lnTo>
                    <a:lnTo>
                      <a:pt x="19" y="6"/>
                    </a:lnTo>
                    <a:lnTo>
                      <a:pt x="35" y="0"/>
                    </a:lnTo>
                    <a:lnTo>
                      <a:pt x="38" y="0"/>
                    </a:lnTo>
                    <a:lnTo>
                      <a:pt x="38" y="6"/>
                    </a:lnTo>
                    <a:lnTo>
                      <a:pt x="51" y="3"/>
                    </a:lnTo>
                    <a:lnTo>
                      <a:pt x="63" y="0"/>
                    </a:lnTo>
                    <a:lnTo>
                      <a:pt x="69" y="6"/>
                    </a:lnTo>
                    <a:lnTo>
                      <a:pt x="63" y="9"/>
                    </a:lnTo>
                    <a:lnTo>
                      <a:pt x="63" y="38"/>
                    </a:lnTo>
                    <a:lnTo>
                      <a:pt x="41" y="50"/>
                    </a:lnTo>
                    <a:lnTo>
                      <a:pt x="35" y="50"/>
                    </a:lnTo>
                    <a:lnTo>
                      <a:pt x="25" y="54"/>
                    </a:lnTo>
                    <a:lnTo>
                      <a:pt x="0" y="35"/>
                    </a:lnTo>
                    <a:close/>
                  </a:path>
                </a:pathLst>
              </a:custGeom>
              <a:solidFill>
                <a:srgbClr val="FFA380"/>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80" name="Freeform 130"/>
              <p:cNvSpPr>
                <a:spLocks/>
              </p:cNvSpPr>
              <p:nvPr/>
            </p:nvSpPr>
            <p:spPr bwMode="auto">
              <a:xfrm>
                <a:off x="590" y="1417"/>
                <a:ext cx="111" cy="149"/>
              </a:xfrm>
              <a:custGeom>
                <a:avLst/>
                <a:gdLst>
                  <a:gd name="T0" fmla="*/ 101 w 111"/>
                  <a:gd name="T1" fmla="*/ 13 h 149"/>
                  <a:gd name="T2" fmla="*/ 101 w 111"/>
                  <a:gd name="T3" fmla="*/ 41 h 149"/>
                  <a:gd name="T4" fmla="*/ 101 w 111"/>
                  <a:gd name="T5" fmla="*/ 48 h 149"/>
                  <a:gd name="T6" fmla="*/ 111 w 111"/>
                  <a:gd name="T7" fmla="*/ 70 h 149"/>
                  <a:gd name="T8" fmla="*/ 108 w 111"/>
                  <a:gd name="T9" fmla="*/ 76 h 149"/>
                  <a:gd name="T10" fmla="*/ 101 w 111"/>
                  <a:gd name="T11" fmla="*/ 76 h 149"/>
                  <a:gd name="T12" fmla="*/ 101 w 111"/>
                  <a:gd name="T13" fmla="*/ 89 h 149"/>
                  <a:gd name="T14" fmla="*/ 95 w 111"/>
                  <a:gd name="T15" fmla="*/ 89 h 149"/>
                  <a:gd name="T16" fmla="*/ 98 w 111"/>
                  <a:gd name="T17" fmla="*/ 92 h 149"/>
                  <a:gd name="T18" fmla="*/ 98 w 111"/>
                  <a:gd name="T19" fmla="*/ 92 h 149"/>
                  <a:gd name="T20" fmla="*/ 95 w 111"/>
                  <a:gd name="T21" fmla="*/ 105 h 149"/>
                  <a:gd name="T22" fmla="*/ 92 w 111"/>
                  <a:gd name="T23" fmla="*/ 114 h 149"/>
                  <a:gd name="T24" fmla="*/ 86 w 111"/>
                  <a:gd name="T25" fmla="*/ 117 h 149"/>
                  <a:gd name="T26" fmla="*/ 76 w 111"/>
                  <a:gd name="T27" fmla="*/ 117 h 149"/>
                  <a:gd name="T28" fmla="*/ 63 w 111"/>
                  <a:gd name="T29" fmla="*/ 127 h 149"/>
                  <a:gd name="T30" fmla="*/ 51 w 111"/>
                  <a:gd name="T31" fmla="*/ 149 h 149"/>
                  <a:gd name="T32" fmla="*/ 0 w 111"/>
                  <a:gd name="T33" fmla="*/ 105 h 149"/>
                  <a:gd name="T34" fmla="*/ 26 w 111"/>
                  <a:gd name="T35" fmla="*/ 0 h 149"/>
                  <a:gd name="T36" fmla="*/ 101 w 111"/>
                  <a:gd name="T37" fmla="*/ 13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1" h="149">
                    <a:moveTo>
                      <a:pt x="101" y="13"/>
                    </a:moveTo>
                    <a:lnTo>
                      <a:pt x="101" y="41"/>
                    </a:lnTo>
                    <a:lnTo>
                      <a:pt x="101" y="48"/>
                    </a:lnTo>
                    <a:lnTo>
                      <a:pt x="111" y="70"/>
                    </a:lnTo>
                    <a:lnTo>
                      <a:pt x="108" y="76"/>
                    </a:lnTo>
                    <a:lnTo>
                      <a:pt x="101" y="76"/>
                    </a:lnTo>
                    <a:lnTo>
                      <a:pt x="101" y="89"/>
                    </a:lnTo>
                    <a:lnTo>
                      <a:pt x="95" y="89"/>
                    </a:lnTo>
                    <a:lnTo>
                      <a:pt x="98" y="92"/>
                    </a:lnTo>
                    <a:lnTo>
                      <a:pt x="95" y="105"/>
                    </a:lnTo>
                    <a:lnTo>
                      <a:pt x="92" y="114"/>
                    </a:lnTo>
                    <a:lnTo>
                      <a:pt x="86" y="117"/>
                    </a:lnTo>
                    <a:lnTo>
                      <a:pt x="76" y="117"/>
                    </a:lnTo>
                    <a:lnTo>
                      <a:pt x="63" y="127"/>
                    </a:lnTo>
                    <a:lnTo>
                      <a:pt x="51" y="149"/>
                    </a:lnTo>
                    <a:lnTo>
                      <a:pt x="0" y="105"/>
                    </a:lnTo>
                    <a:lnTo>
                      <a:pt x="26" y="0"/>
                    </a:lnTo>
                    <a:lnTo>
                      <a:pt x="101" y="13"/>
                    </a:lnTo>
                    <a:close/>
                  </a:path>
                </a:pathLst>
              </a:custGeom>
              <a:solidFill>
                <a:srgbClr val="FFA3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1" name="Freeform 131"/>
              <p:cNvSpPr>
                <a:spLocks/>
              </p:cNvSpPr>
              <p:nvPr/>
            </p:nvSpPr>
            <p:spPr bwMode="auto">
              <a:xfrm>
                <a:off x="590" y="1417"/>
                <a:ext cx="111" cy="149"/>
              </a:xfrm>
              <a:custGeom>
                <a:avLst/>
                <a:gdLst>
                  <a:gd name="T0" fmla="*/ 101 w 111"/>
                  <a:gd name="T1" fmla="*/ 13 h 149"/>
                  <a:gd name="T2" fmla="*/ 101 w 111"/>
                  <a:gd name="T3" fmla="*/ 41 h 149"/>
                  <a:gd name="T4" fmla="*/ 101 w 111"/>
                  <a:gd name="T5" fmla="*/ 48 h 149"/>
                  <a:gd name="T6" fmla="*/ 111 w 111"/>
                  <a:gd name="T7" fmla="*/ 70 h 149"/>
                  <a:gd name="T8" fmla="*/ 108 w 111"/>
                  <a:gd name="T9" fmla="*/ 76 h 149"/>
                  <a:gd name="T10" fmla="*/ 101 w 111"/>
                  <a:gd name="T11" fmla="*/ 76 h 149"/>
                  <a:gd name="T12" fmla="*/ 101 w 111"/>
                  <a:gd name="T13" fmla="*/ 89 h 149"/>
                  <a:gd name="T14" fmla="*/ 95 w 111"/>
                  <a:gd name="T15" fmla="*/ 89 h 149"/>
                  <a:gd name="T16" fmla="*/ 98 w 111"/>
                  <a:gd name="T17" fmla="*/ 92 h 149"/>
                  <a:gd name="T18" fmla="*/ 95 w 111"/>
                  <a:gd name="T19" fmla="*/ 105 h 149"/>
                  <a:gd name="T20" fmla="*/ 92 w 111"/>
                  <a:gd name="T21" fmla="*/ 114 h 149"/>
                  <a:gd name="T22" fmla="*/ 86 w 111"/>
                  <a:gd name="T23" fmla="*/ 117 h 149"/>
                  <a:gd name="T24" fmla="*/ 76 w 111"/>
                  <a:gd name="T25" fmla="*/ 117 h 149"/>
                  <a:gd name="T26" fmla="*/ 63 w 111"/>
                  <a:gd name="T27" fmla="*/ 127 h 149"/>
                  <a:gd name="T28" fmla="*/ 51 w 111"/>
                  <a:gd name="T29" fmla="*/ 149 h 149"/>
                  <a:gd name="T30" fmla="*/ 0 w 111"/>
                  <a:gd name="T31" fmla="*/ 105 h 149"/>
                  <a:gd name="T32" fmla="*/ 26 w 111"/>
                  <a:gd name="T33" fmla="*/ 0 h 149"/>
                  <a:gd name="T34" fmla="*/ 101 w 111"/>
                  <a:gd name="T35" fmla="*/ 13 h 1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1" h="149">
                    <a:moveTo>
                      <a:pt x="101" y="13"/>
                    </a:moveTo>
                    <a:lnTo>
                      <a:pt x="101" y="41"/>
                    </a:lnTo>
                    <a:lnTo>
                      <a:pt x="101" y="48"/>
                    </a:lnTo>
                    <a:lnTo>
                      <a:pt x="111" y="70"/>
                    </a:lnTo>
                    <a:lnTo>
                      <a:pt x="108" y="76"/>
                    </a:lnTo>
                    <a:lnTo>
                      <a:pt x="101" y="76"/>
                    </a:lnTo>
                    <a:lnTo>
                      <a:pt x="101" y="89"/>
                    </a:lnTo>
                    <a:lnTo>
                      <a:pt x="95" y="89"/>
                    </a:lnTo>
                    <a:lnTo>
                      <a:pt x="98" y="92"/>
                    </a:lnTo>
                    <a:lnTo>
                      <a:pt x="95" y="105"/>
                    </a:lnTo>
                    <a:lnTo>
                      <a:pt x="92" y="114"/>
                    </a:lnTo>
                    <a:lnTo>
                      <a:pt x="86" y="117"/>
                    </a:lnTo>
                    <a:lnTo>
                      <a:pt x="76" y="117"/>
                    </a:lnTo>
                    <a:lnTo>
                      <a:pt x="63" y="127"/>
                    </a:lnTo>
                    <a:lnTo>
                      <a:pt x="51" y="149"/>
                    </a:lnTo>
                    <a:lnTo>
                      <a:pt x="0" y="105"/>
                    </a:lnTo>
                    <a:lnTo>
                      <a:pt x="26" y="0"/>
                    </a:lnTo>
                    <a:lnTo>
                      <a:pt x="101" y="13"/>
                    </a:lnTo>
                    <a:close/>
                  </a:path>
                </a:pathLst>
              </a:custGeom>
              <a:solidFill>
                <a:srgbClr val="FFA380"/>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82" name="Freeform 132"/>
              <p:cNvSpPr>
                <a:spLocks/>
              </p:cNvSpPr>
              <p:nvPr/>
            </p:nvSpPr>
            <p:spPr bwMode="auto">
              <a:xfrm>
                <a:off x="568" y="1395"/>
                <a:ext cx="133" cy="124"/>
              </a:xfrm>
              <a:custGeom>
                <a:avLst/>
                <a:gdLst>
                  <a:gd name="T0" fmla="*/ 76 w 133"/>
                  <a:gd name="T1" fmla="*/ 86 h 124"/>
                  <a:gd name="T2" fmla="*/ 67 w 133"/>
                  <a:gd name="T3" fmla="*/ 95 h 124"/>
                  <a:gd name="T4" fmla="*/ 57 w 133"/>
                  <a:gd name="T5" fmla="*/ 120 h 124"/>
                  <a:gd name="T6" fmla="*/ 29 w 133"/>
                  <a:gd name="T7" fmla="*/ 124 h 124"/>
                  <a:gd name="T8" fmla="*/ 16 w 133"/>
                  <a:gd name="T9" fmla="*/ 120 h 124"/>
                  <a:gd name="T10" fmla="*/ 0 w 133"/>
                  <a:gd name="T11" fmla="*/ 63 h 124"/>
                  <a:gd name="T12" fmla="*/ 0 w 133"/>
                  <a:gd name="T13" fmla="*/ 44 h 124"/>
                  <a:gd name="T14" fmla="*/ 16 w 133"/>
                  <a:gd name="T15" fmla="*/ 16 h 124"/>
                  <a:gd name="T16" fmla="*/ 38 w 133"/>
                  <a:gd name="T17" fmla="*/ 0 h 124"/>
                  <a:gd name="T18" fmla="*/ 73 w 133"/>
                  <a:gd name="T19" fmla="*/ 0 h 124"/>
                  <a:gd name="T20" fmla="*/ 108 w 133"/>
                  <a:gd name="T21" fmla="*/ 10 h 124"/>
                  <a:gd name="T22" fmla="*/ 111 w 133"/>
                  <a:gd name="T23" fmla="*/ 19 h 124"/>
                  <a:gd name="T24" fmla="*/ 133 w 133"/>
                  <a:gd name="T25" fmla="*/ 32 h 124"/>
                  <a:gd name="T26" fmla="*/ 133 w 133"/>
                  <a:gd name="T27" fmla="*/ 41 h 124"/>
                  <a:gd name="T28" fmla="*/ 120 w 133"/>
                  <a:gd name="T29" fmla="*/ 51 h 124"/>
                  <a:gd name="T30" fmla="*/ 108 w 133"/>
                  <a:gd name="T31" fmla="*/ 54 h 124"/>
                  <a:gd name="T32" fmla="*/ 98 w 133"/>
                  <a:gd name="T33" fmla="*/ 63 h 124"/>
                  <a:gd name="T34" fmla="*/ 98 w 133"/>
                  <a:gd name="T35" fmla="*/ 86 h 124"/>
                  <a:gd name="T36" fmla="*/ 85 w 133"/>
                  <a:gd name="T37" fmla="*/ 92 h 124"/>
                  <a:gd name="T38" fmla="*/ 76 w 133"/>
                  <a:gd name="T39" fmla="*/ 86 h 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4">
                    <a:moveTo>
                      <a:pt x="76" y="86"/>
                    </a:moveTo>
                    <a:lnTo>
                      <a:pt x="67" y="95"/>
                    </a:lnTo>
                    <a:lnTo>
                      <a:pt x="57" y="120"/>
                    </a:lnTo>
                    <a:lnTo>
                      <a:pt x="29" y="124"/>
                    </a:lnTo>
                    <a:lnTo>
                      <a:pt x="16" y="120"/>
                    </a:lnTo>
                    <a:lnTo>
                      <a:pt x="0" y="63"/>
                    </a:lnTo>
                    <a:lnTo>
                      <a:pt x="0" y="44"/>
                    </a:lnTo>
                    <a:lnTo>
                      <a:pt x="16" y="16"/>
                    </a:lnTo>
                    <a:lnTo>
                      <a:pt x="38" y="0"/>
                    </a:lnTo>
                    <a:lnTo>
                      <a:pt x="73" y="0"/>
                    </a:lnTo>
                    <a:lnTo>
                      <a:pt x="108" y="10"/>
                    </a:lnTo>
                    <a:lnTo>
                      <a:pt x="111" y="19"/>
                    </a:lnTo>
                    <a:lnTo>
                      <a:pt x="133" y="32"/>
                    </a:lnTo>
                    <a:lnTo>
                      <a:pt x="133" y="41"/>
                    </a:lnTo>
                    <a:lnTo>
                      <a:pt x="120" y="51"/>
                    </a:lnTo>
                    <a:lnTo>
                      <a:pt x="108" y="54"/>
                    </a:lnTo>
                    <a:lnTo>
                      <a:pt x="98" y="63"/>
                    </a:lnTo>
                    <a:lnTo>
                      <a:pt x="98" y="86"/>
                    </a:lnTo>
                    <a:lnTo>
                      <a:pt x="85" y="92"/>
                    </a:lnTo>
                    <a:lnTo>
                      <a:pt x="76" y="86"/>
                    </a:lnTo>
                    <a:close/>
                  </a:path>
                </a:pathLst>
              </a:custGeom>
              <a:solidFill>
                <a:srgbClr val="8F5B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3" name="Freeform 133"/>
              <p:cNvSpPr>
                <a:spLocks/>
              </p:cNvSpPr>
              <p:nvPr/>
            </p:nvSpPr>
            <p:spPr bwMode="auto">
              <a:xfrm>
                <a:off x="568" y="1395"/>
                <a:ext cx="133" cy="124"/>
              </a:xfrm>
              <a:custGeom>
                <a:avLst/>
                <a:gdLst>
                  <a:gd name="T0" fmla="*/ 76 w 133"/>
                  <a:gd name="T1" fmla="*/ 86 h 124"/>
                  <a:gd name="T2" fmla="*/ 67 w 133"/>
                  <a:gd name="T3" fmla="*/ 95 h 124"/>
                  <a:gd name="T4" fmla="*/ 57 w 133"/>
                  <a:gd name="T5" fmla="*/ 120 h 124"/>
                  <a:gd name="T6" fmla="*/ 29 w 133"/>
                  <a:gd name="T7" fmla="*/ 124 h 124"/>
                  <a:gd name="T8" fmla="*/ 16 w 133"/>
                  <a:gd name="T9" fmla="*/ 120 h 124"/>
                  <a:gd name="T10" fmla="*/ 0 w 133"/>
                  <a:gd name="T11" fmla="*/ 63 h 124"/>
                  <a:gd name="T12" fmla="*/ 0 w 133"/>
                  <a:gd name="T13" fmla="*/ 44 h 124"/>
                  <a:gd name="T14" fmla="*/ 16 w 133"/>
                  <a:gd name="T15" fmla="*/ 16 h 124"/>
                  <a:gd name="T16" fmla="*/ 38 w 133"/>
                  <a:gd name="T17" fmla="*/ 0 h 124"/>
                  <a:gd name="T18" fmla="*/ 73 w 133"/>
                  <a:gd name="T19" fmla="*/ 0 h 124"/>
                  <a:gd name="T20" fmla="*/ 108 w 133"/>
                  <a:gd name="T21" fmla="*/ 10 h 124"/>
                  <a:gd name="T22" fmla="*/ 111 w 133"/>
                  <a:gd name="T23" fmla="*/ 19 h 124"/>
                  <a:gd name="T24" fmla="*/ 133 w 133"/>
                  <a:gd name="T25" fmla="*/ 32 h 124"/>
                  <a:gd name="T26" fmla="*/ 133 w 133"/>
                  <a:gd name="T27" fmla="*/ 41 h 124"/>
                  <a:gd name="T28" fmla="*/ 120 w 133"/>
                  <a:gd name="T29" fmla="*/ 51 h 124"/>
                  <a:gd name="T30" fmla="*/ 108 w 133"/>
                  <a:gd name="T31" fmla="*/ 54 h 124"/>
                  <a:gd name="T32" fmla="*/ 98 w 133"/>
                  <a:gd name="T33" fmla="*/ 63 h 124"/>
                  <a:gd name="T34" fmla="*/ 98 w 133"/>
                  <a:gd name="T35" fmla="*/ 86 h 124"/>
                  <a:gd name="T36" fmla="*/ 85 w 133"/>
                  <a:gd name="T37" fmla="*/ 92 h 124"/>
                  <a:gd name="T38" fmla="*/ 76 w 133"/>
                  <a:gd name="T39" fmla="*/ 86 h 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4">
                    <a:moveTo>
                      <a:pt x="76" y="86"/>
                    </a:moveTo>
                    <a:lnTo>
                      <a:pt x="67" y="95"/>
                    </a:lnTo>
                    <a:lnTo>
                      <a:pt x="57" y="120"/>
                    </a:lnTo>
                    <a:lnTo>
                      <a:pt x="29" y="124"/>
                    </a:lnTo>
                    <a:lnTo>
                      <a:pt x="16" y="120"/>
                    </a:lnTo>
                    <a:lnTo>
                      <a:pt x="0" y="63"/>
                    </a:lnTo>
                    <a:lnTo>
                      <a:pt x="0" y="44"/>
                    </a:lnTo>
                    <a:lnTo>
                      <a:pt x="16" y="16"/>
                    </a:lnTo>
                    <a:lnTo>
                      <a:pt x="38" y="0"/>
                    </a:lnTo>
                    <a:lnTo>
                      <a:pt x="73" y="0"/>
                    </a:lnTo>
                    <a:lnTo>
                      <a:pt x="108" y="10"/>
                    </a:lnTo>
                    <a:lnTo>
                      <a:pt x="111" y="19"/>
                    </a:lnTo>
                    <a:lnTo>
                      <a:pt x="133" y="32"/>
                    </a:lnTo>
                    <a:lnTo>
                      <a:pt x="133" y="41"/>
                    </a:lnTo>
                    <a:lnTo>
                      <a:pt x="120" y="51"/>
                    </a:lnTo>
                    <a:lnTo>
                      <a:pt x="108" y="54"/>
                    </a:lnTo>
                    <a:lnTo>
                      <a:pt x="98" y="63"/>
                    </a:lnTo>
                    <a:lnTo>
                      <a:pt x="98" y="86"/>
                    </a:lnTo>
                    <a:lnTo>
                      <a:pt x="85" y="92"/>
                    </a:lnTo>
                    <a:lnTo>
                      <a:pt x="76" y="86"/>
                    </a:lnTo>
                    <a:close/>
                  </a:path>
                </a:pathLst>
              </a:custGeom>
              <a:solidFill>
                <a:schemeClr val="tx1"/>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84" name="Freeform 134"/>
              <p:cNvSpPr>
                <a:spLocks/>
              </p:cNvSpPr>
              <p:nvPr/>
            </p:nvSpPr>
            <p:spPr bwMode="auto">
              <a:xfrm>
                <a:off x="512" y="1512"/>
                <a:ext cx="327" cy="446"/>
              </a:xfrm>
              <a:custGeom>
                <a:avLst/>
                <a:gdLst>
                  <a:gd name="T0" fmla="*/ 69 w 327"/>
                  <a:gd name="T1" fmla="*/ 0 h 446"/>
                  <a:gd name="T2" fmla="*/ 88 w 327"/>
                  <a:gd name="T3" fmla="*/ 7 h 446"/>
                  <a:gd name="T4" fmla="*/ 100 w 327"/>
                  <a:gd name="T5" fmla="*/ 16 h 446"/>
                  <a:gd name="T6" fmla="*/ 138 w 327"/>
                  <a:gd name="T7" fmla="*/ 67 h 446"/>
                  <a:gd name="T8" fmla="*/ 151 w 327"/>
                  <a:gd name="T9" fmla="*/ 73 h 446"/>
                  <a:gd name="T10" fmla="*/ 157 w 327"/>
                  <a:gd name="T11" fmla="*/ 89 h 446"/>
                  <a:gd name="T12" fmla="*/ 164 w 327"/>
                  <a:gd name="T13" fmla="*/ 111 h 446"/>
                  <a:gd name="T14" fmla="*/ 211 w 327"/>
                  <a:gd name="T15" fmla="*/ 187 h 446"/>
                  <a:gd name="T16" fmla="*/ 217 w 327"/>
                  <a:gd name="T17" fmla="*/ 187 h 446"/>
                  <a:gd name="T18" fmla="*/ 223 w 327"/>
                  <a:gd name="T19" fmla="*/ 187 h 446"/>
                  <a:gd name="T20" fmla="*/ 233 w 327"/>
                  <a:gd name="T21" fmla="*/ 196 h 446"/>
                  <a:gd name="T22" fmla="*/ 296 w 327"/>
                  <a:gd name="T23" fmla="*/ 177 h 446"/>
                  <a:gd name="T24" fmla="*/ 318 w 327"/>
                  <a:gd name="T25" fmla="*/ 196 h 446"/>
                  <a:gd name="T26" fmla="*/ 327 w 327"/>
                  <a:gd name="T27" fmla="*/ 209 h 446"/>
                  <a:gd name="T28" fmla="*/ 264 w 327"/>
                  <a:gd name="T29" fmla="*/ 247 h 446"/>
                  <a:gd name="T30" fmla="*/ 239 w 327"/>
                  <a:gd name="T31" fmla="*/ 256 h 446"/>
                  <a:gd name="T32" fmla="*/ 214 w 327"/>
                  <a:gd name="T33" fmla="*/ 253 h 446"/>
                  <a:gd name="T34" fmla="*/ 217 w 327"/>
                  <a:gd name="T35" fmla="*/ 307 h 446"/>
                  <a:gd name="T36" fmla="*/ 205 w 327"/>
                  <a:gd name="T37" fmla="*/ 358 h 446"/>
                  <a:gd name="T38" fmla="*/ 192 w 327"/>
                  <a:gd name="T39" fmla="*/ 412 h 446"/>
                  <a:gd name="T40" fmla="*/ 170 w 327"/>
                  <a:gd name="T41" fmla="*/ 437 h 446"/>
                  <a:gd name="T42" fmla="*/ 132 w 327"/>
                  <a:gd name="T43" fmla="*/ 446 h 446"/>
                  <a:gd name="T44" fmla="*/ 72 w 327"/>
                  <a:gd name="T45" fmla="*/ 424 h 446"/>
                  <a:gd name="T46" fmla="*/ 72 w 327"/>
                  <a:gd name="T47" fmla="*/ 304 h 446"/>
                  <a:gd name="T48" fmla="*/ 31 w 327"/>
                  <a:gd name="T49" fmla="*/ 351 h 446"/>
                  <a:gd name="T50" fmla="*/ 12 w 327"/>
                  <a:gd name="T51" fmla="*/ 294 h 446"/>
                  <a:gd name="T52" fmla="*/ 3 w 327"/>
                  <a:gd name="T53" fmla="*/ 225 h 446"/>
                  <a:gd name="T54" fmla="*/ 0 w 327"/>
                  <a:gd name="T55" fmla="*/ 158 h 446"/>
                  <a:gd name="T56" fmla="*/ 0 w 327"/>
                  <a:gd name="T57" fmla="*/ 149 h 446"/>
                  <a:gd name="T58" fmla="*/ 3 w 327"/>
                  <a:gd name="T59" fmla="*/ 79 h 446"/>
                  <a:gd name="T60" fmla="*/ 15 w 327"/>
                  <a:gd name="T61" fmla="*/ 38 h 446"/>
                  <a:gd name="T62" fmla="*/ 37 w 327"/>
                  <a:gd name="T63" fmla="*/ 16 h 446"/>
                  <a:gd name="T64" fmla="*/ 56 w 327"/>
                  <a:gd name="T65" fmla="*/ 13 h 446"/>
                  <a:gd name="T66" fmla="*/ 69 w 327"/>
                  <a:gd name="T67" fmla="*/ 0 h 4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7" h="446">
                    <a:moveTo>
                      <a:pt x="69" y="0"/>
                    </a:moveTo>
                    <a:lnTo>
                      <a:pt x="88" y="7"/>
                    </a:lnTo>
                    <a:lnTo>
                      <a:pt x="100" y="16"/>
                    </a:lnTo>
                    <a:lnTo>
                      <a:pt x="138" y="67"/>
                    </a:lnTo>
                    <a:lnTo>
                      <a:pt x="151" y="73"/>
                    </a:lnTo>
                    <a:lnTo>
                      <a:pt x="157" y="89"/>
                    </a:lnTo>
                    <a:lnTo>
                      <a:pt x="164" y="111"/>
                    </a:lnTo>
                    <a:lnTo>
                      <a:pt x="211" y="187"/>
                    </a:lnTo>
                    <a:lnTo>
                      <a:pt x="217" y="187"/>
                    </a:lnTo>
                    <a:lnTo>
                      <a:pt x="223" y="187"/>
                    </a:lnTo>
                    <a:lnTo>
                      <a:pt x="233" y="196"/>
                    </a:lnTo>
                    <a:lnTo>
                      <a:pt x="296" y="177"/>
                    </a:lnTo>
                    <a:lnTo>
                      <a:pt x="318" y="196"/>
                    </a:lnTo>
                    <a:lnTo>
                      <a:pt x="327" y="209"/>
                    </a:lnTo>
                    <a:lnTo>
                      <a:pt x="264" y="247"/>
                    </a:lnTo>
                    <a:lnTo>
                      <a:pt x="239" y="256"/>
                    </a:lnTo>
                    <a:lnTo>
                      <a:pt x="214" y="253"/>
                    </a:lnTo>
                    <a:lnTo>
                      <a:pt x="217" y="307"/>
                    </a:lnTo>
                    <a:lnTo>
                      <a:pt x="205" y="358"/>
                    </a:lnTo>
                    <a:lnTo>
                      <a:pt x="192" y="412"/>
                    </a:lnTo>
                    <a:lnTo>
                      <a:pt x="170" y="437"/>
                    </a:lnTo>
                    <a:lnTo>
                      <a:pt x="132" y="446"/>
                    </a:lnTo>
                    <a:lnTo>
                      <a:pt x="72" y="424"/>
                    </a:lnTo>
                    <a:lnTo>
                      <a:pt x="72" y="304"/>
                    </a:lnTo>
                    <a:lnTo>
                      <a:pt x="31" y="351"/>
                    </a:lnTo>
                    <a:lnTo>
                      <a:pt x="12" y="294"/>
                    </a:lnTo>
                    <a:lnTo>
                      <a:pt x="3" y="225"/>
                    </a:lnTo>
                    <a:lnTo>
                      <a:pt x="0" y="158"/>
                    </a:lnTo>
                    <a:lnTo>
                      <a:pt x="0" y="149"/>
                    </a:lnTo>
                    <a:lnTo>
                      <a:pt x="3" y="79"/>
                    </a:lnTo>
                    <a:lnTo>
                      <a:pt x="15" y="38"/>
                    </a:lnTo>
                    <a:lnTo>
                      <a:pt x="37" y="16"/>
                    </a:lnTo>
                    <a:lnTo>
                      <a:pt x="56" y="13"/>
                    </a:lnTo>
                    <a:lnTo>
                      <a:pt x="69" y="0"/>
                    </a:lnTo>
                    <a:close/>
                  </a:path>
                </a:pathLst>
              </a:custGeom>
              <a:solidFill>
                <a:srgbClr val="6262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5" name="Freeform 135"/>
              <p:cNvSpPr>
                <a:spLocks/>
              </p:cNvSpPr>
              <p:nvPr/>
            </p:nvSpPr>
            <p:spPr bwMode="auto">
              <a:xfrm>
                <a:off x="512" y="1512"/>
                <a:ext cx="327" cy="446"/>
              </a:xfrm>
              <a:custGeom>
                <a:avLst/>
                <a:gdLst>
                  <a:gd name="T0" fmla="*/ 69 w 327"/>
                  <a:gd name="T1" fmla="*/ 0 h 446"/>
                  <a:gd name="T2" fmla="*/ 88 w 327"/>
                  <a:gd name="T3" fmla="*/ 7 h 446"/>
                  <a:gd name="T4" fmla="*/ 100 w 327"/>
                  <a:gd name="T5" fmla="*/ 16 h 446"/>
                  <a:gd name="T6" fmla="*/ 138 w 327"/>
                  <a:gd name="T7" fmla="*/ 67 h 446"/>
                  <a:gd name="T8" fmla="*/ 151 w 327"/>
                  <a:gd name="T9" fmla="*/ 73 h 446"/>
                  <a:gd name="T10" fmla="*/ 157 w 327"/>
                  <a:gd name="T11" fmla="*/ 89 h 446"/>
                  <a:gd name="T12" fmla="*/ 164 w 327"/>
                  <a:gd name="T13" fmla="*/ 111 h 446"/>
                  <a:gd name="T14" fmla="*/ 211 w 327"/>
                  <a:gd name="T15" fmla="*/ 187 h 446"/>
                  <a:gd name="T16" fmla="*/ 217 w 327"/>
                  <a:gd name="T17" fmla="*/ 187 h 446"/>
                  <a:gd name="T18" fmla="*/ 223 w 327"/>
                  <a:gd name="T19" fmla="*/ 187 h 446"/>
                  <a:gd name="T20" fmla="*/ 233 w 327"/>
                  <a:gd name="T21" fmla="*/ 196 h 446"/>
                  <a:gd name="T22" fmla="*/ 296 w 327"/>
                  <a:gd name="T23" fmla="*/ 177 h 446"/>
                  <a:gd name="T24" fmla="*/ 318 w 327"/>
                  <a:gd name="T25" fmla="*/ 196 h 446"/>
                  <a:gd name="T26" fmla="*/ 327 w 327"/>
                  <a:gd name="T27" fmla="*/ 209 h 446"/>
                  <a:gd name="T28" fmla="*/ 264 w 327"/>
                  <a:gd name="T29" fmla="*/ 247 h 446"/>
                  <a:gd name="T30" fmla="*/ 239 w 327"/>
                  <a:gd name="T31" fmla="*/ 256 h 446"/>
                  <a:gd name="T32" fmla="*/ 214 w 327"/>
                  <a:gd name="T33" fmla="*/ 253 h 446"/>
                  <a:gd name="T34" fmla="*/ 217 w 327"/>
                  <a:gd name="T35" fmla="*/ 307 h 446"/>
                  <a:gd name="T36" fmla="*/ 205 w 327"/>
                  <a:gd name="T37" fmla="*/ 358 h 446"/>
                  <a:gd name="T38" fmla="*/ 192 w 327"/>
                  <a:gd name="T39" fmla="*/ 412 h 446"/>
                  <a:gd name="T40" fmla="*/ 170 w 327"/>
                  <a:gd name="T41" fmla="*/ 437 h 446"/>
                  <a:gd name="T42" fmla="*/ 132 w 327"/>
                  <a:gd name="T43" fmla="*/ 446 h 446"/>
                  <a:gd name="T44" fmla="*/ 72 w 327"/>
                  <a:gd name="T45" fmla="*/ 424 h 446"/>
                  <a:gd name="T46" fmla="*/ 72 w 327"/>
                  <a:gd name="T47" fmla="*/ 304 h 446"/>
                  <a:gd name="T48" fmla="*/ 31 w 327"/>
                  <a:gd name="T49" fmla="*/ 351 h 446"/>
                  <a:gd name="T50" fmla="*/ 12 w 327"/>
                  <a:gd name="T51" fmla="*/ 294 h 446"/>
                  <a:gd name="T52" fmla="*/ 3 w 327"/>
                  <a:gd name="T53" fmla="*/ 225 h 446"/>
                  <a:gd name="T54" fmla="*/ 0 w 327"/>
                  <a:gd name="T55" fmla="*/ 158 h 446"/>
                  <a:gd name="T56" fmla="*/ 0 w 327"/>
                  <a:gd name="T57" fmla="*/ 149 h 446"/>
                  <a:gd name="T58" fmla="*/ 3 w 327"/>
                  <a:gd name="T59" fmla="*/ 79 h 446"/>
                  <a:gd name="T60" fmla="*/ 15 w 327"/>
                  <a:gd name="T61" fmla="*/ 38 h 446"/>
                  <a:gd name="T62" fmla="*/ 37 w 327"/>
                  <a:gd name="T63" fmla="*/ 16 h 446"/>
                  <a:gd name="T64" fmla="*/ 56 w 327"/>
                  <a:gd name="T65" fmla="*/ 13 h 446"/>
                  <a:gd name="T66" fmla="*/ 69 w 327"/>
                  <a:gd name="T67" fmla="*/ 0 h 4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7" h="446">
                    <a:moveTo>
                      <a:pt x="69" y="0"/>
                    </a:moveTo>
                    <a:lnTo>
                      <a:pt x="88" y="7"/>
                    </a:lnTo>
                    <a:lnTo>
                      <a:pt x="100" y="16"/>
                    </a:lnTo>
                    <a:lnTo>
                      <a:pt x="138" y="67"/>
                    </a:lnTo>
                    <a:lnTo>
                      <a:pt x="151" y="73"/>
                    </a:lnTo>
                    <a:lnTo>
                      <a:pt x="157" y="89"/>
                    </a:lnTo>
                    <a:lnTo>
                      <a:pt x="164" y="111"/>
                    </a:lnTo>
                    <a:lnTo>
                      <a:pt x="211" y="187"/>
                    </a:lnTo>
                    <a:lnTo>
                      <a:pt x="217" y="187"/>
                    </a:lnTo>
                    <a:lnTo>
                      <a:pt x="223" y="187"/>
                    </a:lnTo>
                    <a:lnTo>
                      <a:pt x="233" y="196"/>
                    </a:lnTo>
                    <a:lnTo>
                      <a:pt x="296" y="177"/>
                    </a:lnTo>
                    <a:lnTo>
                      <a:pt x="318" y="196"/>
                    </a:lnTo>
                    <a:lnTo>
                      <a:pt x="327" y="209"/>
                    </a:lnTo>
                    <a:lnTo>
                      <a:pt x="264" y="247"/>
                    </a:lnTo>
                    <a:lnTo>
                      <a:pt x="239" y="256"/>
                    </a:lnTo>
                    <a:lnTo>
                      <a:pt x="214" y="253"/>
                    </a:lnTo>
                    <a:lnTo>
                      <a:pt x="217" y="307"/>
                    </a:lnTo>
                    <a:lnTo>
                      <a:pt x="205" y="358"/>
                    </a:lnTo>
                    <a:lnTo>
                      <a:pt x="192" y="412"/>
                    </a:lnTo>
                    <a:lnTo>
                      <a:pt x="170" y="437"/>
                    </a:lnTo>
                    <a:lnTo>
                      <a:pt x="132" y="446"/>
                    </a:lnTo>
                    <a:lnTo>
                      <a:pt x="72" y="424"/>
                    </a:lnTo>
                    <a:lnTo>
                      <a:pt x="72" y="304"/>
                    </a:lnTo>
                    <a:lnTo>
                      <a:pt x="31" y="351"/>
                    </a:lnTo>
                    <a:lnTo>
                      <a:pt x="12" y="294"/>
                    </a:lnTo>
                    <a:lnTo>
                      <a:pt x="3" y="225"/>
                    </a:lnTo>
                    <a:lnTo>
                      <a:pt x="0" y="158"/>
                    </a:lnTo>
                    <a:lnTo>
                      <a:pt x="0" y="149"/>
                    </a:lnTo>
                    <a:lnTo>
                      <a:pt x="3" y="79"/>
                    </a:lnTo>
                    <a:lnTo>
                      <a:pt x="15" y="38"/>
                    </a:lnTo>
                    <a:lnTo>
                      <a:pt x="37" y="16"/>
                    </a:lnTo>
                    <a:lnTo>
                      <a:pt x="56" y="13"/>
                    </a:lnTo>
                    <a:lnTo>
                      <a:pt x="69" y="0"/>
                    </a:lnTo>
                    <a:close/>
                  </a:path>
                </a:pathLst>
              </a:custGeom>
              <a:solidFill>
                <a:srgbClr val="626248"/>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86" name="Freeform 136"/>
              <p:cNvSpPr>
                <a:spLocks/>
              </p:cNvSpPr>
              <p:nvPr/>
            </p:nvSpPr>
            <p:spPr bwMode="auto">
              <a:xfrm>
                <a:off x="480" y="1712"/>
                <a:ext cx="136" cy="243"/>
              </a:xfrm>
              <a:custGeom>
                <a:avLst/>
                <a:gdLst>
                  <a:gd name="T0" fmla="*/ 104 w 136"/>
                  <a:gd name="T1" fmla="*/ 104 h 243"/>
                  <a:gd name="T2" fmla="*/ 88 w 136"/>
                  <a:gd name="T3" fmla="*/ 66 h 243"/>
                  <a:gd name="T4" fmla="*/ 79 w 136"/>
                  <a:gd name="T5" fmla="*/ 44 h 243"/>
                  <a:gd name="T6" fmla="*/ 35 w 136"/>
                  <a:gd name="T7" fmla="*/ 19 h 243"/>
                  <a:gd name="T8" fmla="*/ 16 w 136"/>
                  <a:gd name="T9" fmla="*/ 0 h 243"/>
                  <a:gd name="T10" fmla="*/ 3 w 136"/>
                  <a:gd name="T11" fmla="*/ 3 h 243"/>
                  <a:gd name="T12" fmla="*/ 0 w 136"/>
                  <a:gd name="T13" fmla="*/ 6 h 243"/>
                  <a:gd name="T14" fmla="*/ 22 w 136"/>
                  <a:gd name="T15" fmla="*/ 63 h 243"/>
                  <a:gd name="T16" fmla="*/ 76 w 136"/>
                  <a:gd name="T17" fmla="*/ 218 h 243"/>
                  <a:gd name="T18" fmla="*/ 136 w 136"/>
                  <a:gd name="T19" fmla="*/ 243 h 243"/>
                  <a:gd name="T20" fmla="*/ 132 w 136"/>
                  <a:gd name="T21" fmla="*/ 174 h 243"/>
                  <a:gd name="T22" fmla="*/ 104 w 136"/>
                  <a:gd name="T23" fmla="*/ 104 h 2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243">
                    <a:moveTo>
                      <a:pt x="104" y="104"/>
                    </a:moveTo>
                    <a:lnTo>
                      <a:pt x="88" y="66"/>
                    </a:lnTo>
                    <a:lnTo>
                      <a:pt x="79" y="44"/>
                    </a:lnTo>
                    <a:lnTo>
                      <a:pt x="35" y="19"/>
                    </a:lnTo>
                    <a:lnTo>
                      <a:pt x="16" y="0"/>
                    </a:lnTo>
                    <a:lnTo>
                      <a:pt x="3" y="3"/>
                    </a:lnTo>
                    <a:lnTo>
                      <a:pt x="0" y="6"/>
                    </a:lnTo>
                    <a:lnTo>
                      <a:pt x="22" y="63"/>
                    </a:lnTo>
                    <a:lnTo>
                      <a:pt x="76" y="218"/>
                    </a:lnTo>
                    <a:lnTo>
                      <a:pt x="136" y="243"/>
                    </a:lnTo>
                    <a:lnTo>
                      <a:pt x="132" y="174"/>
                    </a:lnTo>
                    <a:lnTo>
                      <a:pt x="104" y="104"/>
                    </a:lnTo>
                    <a:close/>
                  </a:path>
                </a:pathLst>
              </a:custGeom>
              <a:solidFill>
                <a:srgbClr val="004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7" name="Freeform 137"/>
              <p:cNvSpPr>
                <a:spLocks/>
              </p:cNvSpPr>
              <p:nvPr/>
            </p:nvSpPr>
            <p:spPr bwMode="auto">
              <a:xfrm>
                <a:off x="480" y="1712"/>
                <a:ext cx="136" cy="243"/>
              </a:xfrm>
              <a:custGeom>
                <a:avLst/>
                <a:gdLst>
                  <a:gd name="T0" fmla="*/ 104 w 136"/>
                  <a:gd name="T1" fmla="*/ 104 h 243"/>
                  <a:gd name="T2" fmla="*/ 88 w 136"/>
                  <a:gd name="T3" fmla="*/ 66 h 243"/>
                  <a:gd name="T4" fmla="*/ 79 w 136"/>
                  <a:gd name="T5" fmla="*/ 44 h 243"/>
                  <a:gd name="T6" fmla="*/ 35 w 136"/>
                  <a:gd name="T7" fmla="*/ 19 h 243"/>
                  <a:gd name="T8" fmla="*/ 16 w 136"/>
                  <a:gd name="T9" fmla="*/ 0 h 243"/>
                  <a:gd name="T10" fmla="*/ 3 w 136"/>
                  <a:gd name="T11" fmla="*/ 3 h 243"/>
                  <a:gd name="T12" fmla="*/ 0 w 136"/>
                  <a:gd name="T13" fmla="*/ 6 h 243"/>
                  <a:gd name="T14" fmla="*/ 22 w 136"/>
                  <a:gd name="T15" fmla="*/ 63 h 243"/>
                  <a:gd name="T16" fmla="*/ 76 w 136"/>
                  <a:gd name="T17" fmla="*/ 218 h 243"/>
                  <a:gd name="T18" fmla="*/ 136 w 136"/>
                  <a:gd name="T19" fmla="*/ 243 h 243"/>
                  <a:gd name="T20" fmla="*/ 132 w 136"/>
                  <a:gd name="T21" fmla="*/ 174 h 243"/>
                  <a:gd name="T22" fmla="*/ 104 w 136"/>
                  <a:gd name="T23" fmla="*/ 104 h 2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243">
                    <a:moveTo>
                      <a:pt x="104" y="104"/>
                    </a:moveTo>
                    <a:lnTo>
                      <a:pt x="88" y="66"/>
                    </a:lnTo>
                    <a:lnTo>
                      <a:pt x="79" y="44"/>
                    </a:lnTo>
                    <a:lnTo>
                      <a:pt x="35" y="19"/>
                    </a:lnTo>
                    <a:lnTo>
                      <a:pt x="16" y="0"/>
                    </a:lnTo>
                    <a:lnTo>
                      <a:pt x="3" y="3"/>
                    </a:lnTo>
                    <a:lnTo>
                      <a:pt x="0" y="6"/>
                    </a:lnTo>
                    <a:lnTo>
                      <a:pt x="22" y="63"/>
                    </a:lnTo>
                    <a:lnTo>
                      <a:pt x="76" y="218"/>
                    </a:lnTo>
                    <a:lnTo>
                      <a:pt x="136" y="243"/>
                    </a:lnTo>
                    <a:lnTo>
                      <a:pt x="132" y="174"/>
                    </a:lnTo>
                    <a:lnTo>
                      <a:pt x="104" y="104"/>
                    </a:lnTo>
                    <a:close/>
                  </a:path>
                </a:pathLst>
              </a:custGeom>
              <a:solidFill>
                <a:srgbClr val="004EFF"/>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grpSp>
        <p:sp>
          <p:nvSpPr>
            <p:cNvPr id="116" name="Rectangle 138"/>
            <p:cNvSpPr>
              <a:spLocks noChangeArrowheads="1"/>
            </p:cNvSpPr>
            <p:nvPr/>
          </p:nvSpPr>
          <p:spPr bwMode="auto">
            <a:xfrm>
              <a:off x="1593270" y="1916832"/>
              <a:ext cx="1640681" cy="2409825"/>
            </a:xfrm>
            <a:prstGeom prst="rect">
              <a:avLst/>
            </a:prstGeom>
            <a:solidFill>
              <a:srgbClr val="0000FF"/>
            </a:solidFill>
            <a:ln w="9525">
              <a:no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solidFill>
                  <a:srgbClr val="000099"/>
                </a:solidFill>
                <a:latin typeface="微软雅黑" pitchFamily="34" charset="-122"/>
                <a:ea typeface="微软雅黑" pitchFamily="34" charset="-122"/>
              </a:endParaRPr>
            </a:p>
          </p:txBody>
        </p:sp>
        <p:sp>
          <p:nvSpPr>
            <p:cNvPr id="117" name="Line 139"/>
            <p:cNvSpPr>
              <a:spLocks noChangeShapeType="1"/>
            </p:cNvSpPr>
            <p:nvPr/>
          </p:nvSpPr>
          <p:spPr bwMode="auto">
            <a:xfrm>
              <a:off x="1046376" y="2288306"/>
              <a:ext cx="638043" cy="0"/>
            </a:xfrm>
            <a:prstGeom prst="line">
              <a:avLst/>
            </a:prstGeom>
            <a:noFill/>
            <a:ln w="127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8" name="Text Box 140"/>
            <p:cNvSpPr txBox="1">
              <a:spLocks noChangeArrowheads="1"/>
            </p:cNvSpPr>
            <p:nvPr/>
          </p:nvSpPr>
          <p:spPr bwMode="auto">
            <a:xfrm>
              <a:off x="1794722" y="4337766"/>
              <a:ext cx="1226644" cy="34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a:solidFill>
                    <a:srgbClr val="0000FF"/>
                  </a:solidFill>
                  <a:latin typeface="微软雅黑" pitchFamily="34" charset="-122"/>
                  <a:ea typeface="微软雅黑" pitchFamily="34" charset="-122"/>
                </a:rPr>
                <a:t>FTP </a:t>
              </a:r>
              <a:r>
                <a:rPr kumimoji="1" lang="zh-CN" altLang="en-US" sz="1200" b="1">
                  <a:solidFill>
                    <a:srgbClr val="0000FF"/>
                  </a:solidFill>
                  <a:latin typeface="微软雅黑" pitchFamily="34" charset="-122"/>
                  <a:ea typeface="微软雅黑" pitchFamily="34" charset="-122"/>
                </a:rPr>
                <a:t>客户端</a:t>
              </a:r>
            </a:p>
          </p:txBody>
        </p:sp>
        <p:sp>
          <p:nvSpPr>
            <p:cNvPr id="119" name="Text Box 141"/>
            <p:cNvSpPr txBox="1">
              <a:spLocks noChangeArrowheads="1"/>
            </p:cNvSpPr>
            <p:nvPr/>
          </p:nvSpPr>
          <p:spPr bwMode="auto">
            <a:xfrm>
              <a:off x="6959857" y="4337766"/>
              <a:ext cx="1419563" cy="34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a:solidFill>
                    <a:srgbClr val="0000FF"/>
                  </a:solidFill>
                  <a:latin typeface="微软雅黑" pitchFamily="34" charset="-122"/>
                  <a:ea typeface="微软雅黑" pitchFamily="34" charset="-122"/>
                </a:rPr>
                <a:t>FTP </a:t>
              </a:r>
              <a:r>
                <a:rPr kumimoji="1" lang="zh-CN" altLang="en-US" sz="1200" b="1">
                  <a:solidFill>
                    <a:srgbClr val="0000FF"/>
                  </a:solidFill>
                  <a:latin typeface="微软雅黑" pitchFamily="34" charset="-122"/>
                  <a:ea typeface="微软雅黑" pitchFamily="34" charset="-122"/>
                </a:rPr>
                <a:t>服务器端</a:t>
              </a:r>
            </a:p>
          </p:txBody>
        </p:sp>
        <p:sp>
          <p:nvSpPr>
            <p:cNvPr id="120" name="AutoShape 142"/>
            <p:cNvSpPr>
              <a:spLocks noChangeArrowheads="1"/>
            </p:cNvSpPr>
            <p:nvPr/>
          </p:nvSpPr>
          <p:spPr bwMode="auto">
            <a:xfrm>
              <a:off x="408334" y="3399557"/>
              <a:ext cx="638042" cy="835025"/>
            </a:xfrm>
            <a:prstGeom prst="can">
              <a:avLst>
                <a:gd name="adj" fmla="val 35445"/>
              </a:avLst>
            </a:prstGeom>
            <a:gradFill rotWithShape="1">
              <a:gsLst>
                <a:gs pos="0">
                  <a:srgbClr val="0070C0"/>
                </a:gs>
                <a:gs pos="50000">
                  <a:srgbClr val="00FFCC"/>
                </a:gs>
                <a:gs pos="100000">
                  <a:srgbClr val="0070C0"/>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solidFill>
                  <a:srgbClr val="000099"/>
                </a:solidFill>
                <a:latin typeface="微软雅黑" pitchFamily="34" charset="-122"/>
                <a:ea typeface="微软雅黑" pitchFamily="34" charset="-122"/>
              </a:endParaRPr>
            </a:p>
          </p:txBody>
        </p:sp>
        <p:sp>
          <p:nvSpPr>
            <p:cNvPr id="121" name="Line 143"/>
            <p:cNvSpPr>
              <a:spLocks noChangeShapeType="1"/>
            </p:cNvSpPr>
            <p:nvPr/>
          </p:nvSpPr>
          <p:spPr bwMode="auto">
            <a:xfrm>
              <a:off x="1046376" y="3817068"/>
              <a:ext cx="638043" cy="0"/>
            </a:xfrm>
            <a:prstGeom prst="line">
              <a:avLst/>
            </a:prstGeom>
            <a:noFill/>
            <a:ln w="127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2" name="Line 144"/>
            <p:cNvSpPr>
              <a:spLocks noChangeShapeType="1"/>
            </p:cNvSpPr>
            <p:nvPr/>
          </p:nvSpPr>
          <p:spPr bwMode="auto">
            <a:xfrm>
              <a:off x="8429442" y="3817068"/>
              <a:ext cx="638042" cy="0"/>
            </a:xfrm>
            <a:prstGeom prst="line">
              <a:avLst/>
            </a:prstGeom>
            <a:noFill/>
            <a:ln w="127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3" name="AutoShape 145"/>
            <p:cNvSpPr>
              <a:spLocks noChangeArrowheads="1"/>
            </p:cNvSpPr>
            <p:nvPr/>
          </p:nvSpPr>
          <p:spPr bwMode="auto">
            <a:xfrm>
              <a:off x="9067485" y="3399557"/>
              <a:ext cx="638043" cy="835025"/>
            </a:xfrm>
            <a:prstGeom prst="can">
              <a:avLst>
                <a:gd name="adj" fmla="val 35445"/>
              </a:avLst>
            </a:prstGeom>
            <a:gradFill rotWithShape="1">
              <a:gsLst>
                <a:gs pos="0">
                  <a:srgbClr val="0070C0"/>
                </a:gs>
                <a:gs pos="50000">
                  <a:srgbClr val="00FFCC"/>
                </a:gs>
                <a:gs pos="100000">
                  <a:srgbClr val="0070C0"/>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solidFill>
                  <a:srgbClr val="000099"/>
                </a:solidFill>
                <a:latin typeface="微软雅黑" pitchFamily="34" charset="-122"/>
                <a:ea typeface="微软雅黑" pitchFamily="34" charset="-122"/>
              </a:endParaRPr>
            </a:p>
          </p:txBody>
        </p:sp>
        <p:sp>
          <p:nvSpPr>
            <p:cNvPr id="124" name="Line 146"/>
            <p:cNvSpPr>
              <a:spLocks noChangeShapeType="1"/>
            </p:cNvSpPr>
            <p:nvPr/>
          </p:nvSpPr>
          <p:spPr bwMode="auto">
            <a:xfrm>
              <a:off x="3051653" y="3863106"/>
              <a:ext cx="4010554" cy="0"/>
            </a:xfrm>
            <a:prstGeom prst="line">
              <a:avLst/>
            </a:prstGeom>
            <a:noFill/>
            <a:ln w="381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5" name="Line 147"/>
            <p:cNvSpPr>
              <a:spLocks noChangeShapeType="1"/>
            </p:cNvSpPr>
            <p:nvPr/>
          </p:nvSpPr>
          <p:spPr bwMode="auto">
            <a:xfrm>
              <a:off x="3051653" y="3029668"/>
              <a:ext cx="4010554" cy="0"/>
            </a:xfrm>
            <a:prstGeom prst="line">
              <a:avLst/>
            </a:prstGeom>
            <a:noFill/>
            <a:ln w="38100">
              <a:solidFill>
                <a:srgbClr val="00B05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aphicFrame>
          <p:nvGraphicFramePr>
            <p:cNvPr id="126" name="Object 148"/>
            <p:cNvGraphicFramePr>
              <a:graphicFrameLocks noChangeAspect="1"/>
            </p:cNvGraphicFramePr>
            <p:nvPr>
              <p:extLst>
                <p:ext uri="{D42A27DB-BD31-4B8C-83A1-F6EECF244321}">
                  <p14:modId xmlns:p14="http://schemas.microsoft.com/office/powerpoint/2010/main" val="2097526836"/>
                </p:ext>
              </p:extLst>
            </p:nvPr>
          </p:nvGraphicFramePr>
          <p:xfrm>
            <a:off x="3871995" y="2658193"/>
            <a:ext cx="2369873" cy="1746250"/>
          </p:xfrm>
          <a:graphic>
            <a:graphicData uri="http://schemas.openxmlformats.org/presentationml/2006/ole">
              <mc:AlternateContent xmlns:mc="http://schemas.openxmlformats.org/markup-compatibility/2006">
                <mc:Choice xmlns:v="urn:schemas-microsoft-com:vml" Requires="v">
                  <p:oleObj spid="_x0000_s8397" name="VISIO" r:id="rId3" imgW="1687068" imgH="964692" progId="">
                    <p:embed/>
                  </p:oleObj>
                </mc:Choice>
                <mc:Fallback>
                  <p:oleObj name="VISIO" r:id="rId3" imgW="1687068" imgH="964692" progId="">
                    <p:embed/>
                    <p:pic>
                      <p:nvPicPr>
                        <p:cNvPr id="0" name="Picture 1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1995" y="2658193"/>
                          <a:ext cx="2369873" cy="174625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27" name="Text Box 149"/>
            <p:cNvSpPr txBox="1">
              <a:spLocks noChangeArrowheads="1"/>
            </p:cNvSpPr>
            <p:nvPr/>
          </p:nvSpPr>
          <p:spPr bwMode="auto">
            <a:xfrm>
              <a:off x="4611580" y="3310268"/>
              <a:ext cx="810261" cy="34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rgbClr val="0000FF"/>
                  </a:solidFill>
                  <a:latin typeface="微软雅黑" pitchFamily="34" charset="-122"/>
                  <a:ea typeface="微软雅黑" pitchFamily="34" charset="-122"/>
                </a:rPr>
                <a:t>互联网</a:t>
              </a:r>
            </a:p>
          </p:txBody>
        </p:sp>
        <p:sp>
          <p:nvSpPr>
            <p:cNvPr id="128" name="Text Box 150"/>
            <p:cNvSpPr txBox="1">
              <a:spLocks noChangeArrowheads="1"/>
            </p:cNvSpPr>
            <p:nvPr/>
          </p:nvSpPr>
          <p:spPr bwMode="auto">
            <a:xfrm>
              <a:off x="4212727" y="2020018"/>
              <a:ext cx="1431702" cy="34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dirty="0">
                  <a:solidFill>
                    <a:srgbClr val="0000FF"/>
                  </a:solidFill>
                  <a:latin typeface="微软雅黑" pitchFamily="34" charset="-122"/>
                  <a:ea typeface="微软雅黑" pitchFamily="34" charset="-122"/>
                </a:rPr>
                <a:t>TCP </a:t>
              </a:r>
              <a:r>
                <a:rPr kumimoji="1" lang="zh-CN" altLang="en-US" sz="1200" b="1" dirty="0">
                  <a:solidFill>
                    <a:srgbClr val="0000FF"/>
                  </a:solidFill>
                  <a:latin typeface="微软雅黑" pitchFamily="34" charset="-122"/>
                  <a:ea typeface="微软雅黑" pitchFamily="34" charset="-122"/>
                </a:rPr>
                <a:t>控制连接</a:t>
              </a:r>
            </a:p>
          </p:txBody>
        </p:sp>
        <p:sp>
          <p:nvSpPr>
            <p:cNvPr id="129" name="Text Box 151"/>
            <p:cNvSpPr txBox="1">
              <a:spLocks noChangeArrowheads="1"/>
            </p:cNvSpPr>
            <p:nvPr/>
          </p:nvSpPr>
          <p:spPr bwMode="auto">
            <a:xfrm>
              <a:off x="4308097" y="4593355"/>
              <a:ext cx="1431702" cy="34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dirty="0">
                  <a:solidFill>
                    <a:srgbClr val="0000FF"/>
                  </a:solidFill>
                  <a:latin typeface="微软雅黑" pitchFamily="34" charset="-122"/>
                  <a:ea typeface="微软雅黑" pitchFamily="34" charset="-122"/>
                </a:rPr>
                <a:t>TCP </a:t>
              </a:r>
              <a:r>
                <a:rPr kumimoji="1" lang="zh-CN" altLang="en-US" sz="1200" b="1" dirty="0">
                  <a:solidFill>
                    <a:srgbClr val="0000FF"/>
                  </a:solidFill>
                  <a:latin typeface="微软雅黑" pitchFamily="34" charset="-122"/>
                  <a:ea typeface="微软雅黑" pitchFamily="34" charset="-122"/>
                </a:rPr>
                <a:t>数据连接</a:t>
              </a:r>
            </a:p>
          </p:txBody>
        </p:sp>
        <p:sp>
          <p:nvSpPr>
            <p:cNvPr id="130" name="Line 152"/>
            <p:cNvSpPr>
              <a:spLocks noChangeShapeType="1"/>
            </p:cNvSpPr>
            <p:nvPr/>
          </p:nvSpPr>
          <p:spPr bwMode="auto">
            <a:xfrm flipH="1" flipV="1">
              <a:off x="3689696" y="3863107"/>
              <a:ext cx="1002638" cy="649287"/>
            </a:xfrm>
            <a:prstGeom prst="line">
              <a:avLst/>
            </a:prstGeom>
            <a:noFill/>
            <a:ln w="12700">
              <a:solidFill>
                <a:srgbClr val="0000FF"/>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1" name="Line 153"/>
            <p:cNvSpPr>
              <a:spLocks noChangeShapeType="1"/>
            </p:cNvSpPr>
            <p:nvPr/>
          </p:nvSpPr>
          <p:spPr bwMode="auto">
            <a:xfrm flipV="1">
              <a:off x="5330377" y="3863107"/>
              <a:ext cx="1093788" cy="649287"/>
            </a:xfrm>
            <a:prstGeom prst="line">
              <a:avLst/>
            </a:prstGeom>
            <a:noFill/>
            <a:ln w="12700">
              <a:solidFill>
                <a:srgbClr val="0000FF"/>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2" name="Line 154"/>
            <p:cNvSpPr>
              <a:spLocks noChangeShapeType="1"/>
            </p:cNvSpPr>
            <p:nvPr/>
          </p:nvSpPr>
          <p:spPr bwMode="auto">
            <a:xfrm>
              <a:off x="5239228" y="2472456"/>
              <a:ext cx="1184937" cy="557212"/>
            </a:xfrm>
            <a:prstGeom prst="line">
              <a:avLst/>
            </a:prstGeom>
            <a:noFill/>
            <a:ln w="12700">
              <a:solidFill>
                <a:srgbClr val="0000FF"/>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3" name="Line 155"/>
            <p:cNvSpPr>
              <a:spLocks noChangeShapeType="1"/>
            </p:cNvSpPr>
            <p:nvPr/>
          </p:nvSpPr>
          <p:spPr bwMode="auto">
            <a:xfrm flipH="1">
              <a:off x="3598546" y="2472456"/>
              <a:ext cx="1093788" cy="557212"/>
            </a:xfrm>
            <a:prstGeom prst="line">
              <a:avLst/>
            </a:prstGeom>
            <a:noFill/>
            <a:ln w="12700">
              <a:solidFill>
                <a:srgbClr val="0000FF"/>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4" name="Oval 156"/>
            <p:cNvSpPr>
              <a:spLocks noChangeArrowheads="1"/>
            </p:cNvSpPr>
            <p:nvPr/>
          </p:nvSpPr>
          <p:spPr bwMode="auto">
            <a:xfrm>
              <a:off x="1684419" y="2008906"/>
              <a:ext cx="1367234" cy="557212"/>
            </a:xfrm>
            <a:prstGeom prst="ellipse">
              <a:avLst/>
            </a:prstGeom>
            <a:solidFill>
              <a:srgbClr val="00FFCC"/>
            </a:solidFill>
            <a:ln w="9525">
              <a:noFill/>
              <a:round/>
              <a:headEnd/>
              <a:tailEnd/>
            </a:ln>
            <a:effectLst/>
          </p:spPr>
          <p:txBody>
            <a:bodyPr wrap="none" anchor="ctr"/>
            <a:lstStyle/>
            <a:p>
              <a:pPr algn="ctr" eaLnBrk="1" hangingPunct="1"/>
              <a:r>
                <a:rPr kumimoji="1" lang="zh-CN" altLang="en-US" sz="1200" b="1" dirty="0">
                  <a:latin typeface="微软雅黑" pitchFamily="34" charset="-122"/>
                  <a:ea typeface="微软雅黑" pitchFamily="34" charset="-122"/>
                </a:rPr>
                <a:t>用户界面</a:t>
              </a:r>
            </a:p>
          </p:txBody>
        </p:sp>
        <p:sp>
          <p:nvSpPr>
            <p:cNvPr id="135" name="Line 157"/>
            <p:cNvSpPr>
              <a:spLocks noChangeShapeType="1"/>
            </p:cNvSpPr>
            <p:nvPr/>
          </p:nvSpPr>
          <p:spPr bwMode="auto">
            <a:xfrm>
              <a:off x="2413611" y="3307481"/>
              <a:ext cx="0" cy="277812"/>
            </a:xfrm>
            <a:prstGeom prst="line">
              <a:avLst/>
            </a:prstGeom>
            <a:noFill/>
            <a:ln w="381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6" name="Oval 158"/>
            <p:cNvSpPr>
              <a:spLocks noChangeArrowheads="1"/>
            </p:cNvSpPr>
            <p:nvPr/>
          </p:nvSpPr>
          <p:spPr bwMode="auto">
            <a:xfrm>
              <a:off x="1684419" y="2750269"/>
              <a:ext cx="1367234" cy="557213"/>
            </a:xfrm>
            <a:prstGeom prst="ellipse">
              <a:avLst/>
            </a:prstGeom>
            <a:solidFill>
              <a:srgbClr val="99FFCC"/>
            </a:solidFill>
            <a:ln w="9525">
              <a:noFill/>
              <a:round/>
              <a:headEnd/>
              <a:tailEnd/>
            </a:ln>
            <a:effectLst/>
          </p:spPr>
          <p:txBody>
            <a:bodyPr wrap="none" anchor="ctr"/>
            <a:lstStyle/>
            <a:p>
              <a:pPr algn="ctr" eaLnBrk="1" hangingPunct="1"/>
              <a:r>
                <a:rPr kumimoji="1" lang="zh-CN" altLang="en-US" sz="1200" b="1">
                  <a:latin typeface="微软雅黑" pitchFamily="34" charset="-122"/>
                  <a:ea typeface="微软雅黑" pitchFamily="34" charset="-122"/>
                </a:rPr>
                <a:t>控制进程</a:t>
              </a:r>
            </a:p>
          </p:txBody>
        </p:sp>
        <p:sp>
          <p:nvSpPr>
            <p:cNvPr id="137" name="Oval 159"/>
            <p:cNvSpPr>
              <a:spLocks noChangeArrowheads="1"/>
            </p:cNvSpPr>
            <p:nvPr/>
          </p:nvSpPr>
          <p:spPr bwMode="auto">
            <a:xfrm>
              <a:off x="1684419" y="3493219"/>
              <a:ext cx="1367234" cy="741363"/>
            </a:xfrm>
            <a:prstGeom prst="ellipse">
              <a:avLst/>
            </a:prstGeom>
            <a:solidFill>
              <a:srgbClr val="66FF66"/>
            </a:solidFill>
            <a:ln w="9525">
              <a:noFill/>
              <a:round/>
              <a:headEnd/>
              <a:tailEnd/>
            </a:ln>
            <a:effectLst/>
          </p:spPr>
          <p:txBody>
            <a:bodyPr wrap="none" anchor="ctr"/>
            <a:lstStyle/>
            <a:p>
              <a:pPr algn="ctr" eaLnBrk="1" hangingPunct="1"/>
              <a:r>
                <a:rPr kumimoji="1" lang="zh-CN" altLang="en-US" sz="1200" b="1">
                  <a:latin typeface="微软雅黑" pitchFamily="34" charset="-122"/>
                  <a:ea typeface="微软雅黑" pitchFamily="34" charset="-122"/>
                </a:rPr>
                <a:t>数据传送</a:t>
              </a:r>
            </a:p>
            <a:p>
              <a:pPr algn="ctr" eaLnBrk="1" hangingPunct="1"/>
              <a:r>
                <a:rPr kumimoji="1" lang="zh-CN" altLang="en-US" sz="1200" b="1">
                  <a:latin typeface="微软雅黑" pitchFamily="34" charset="-122"/>
                  <a:ea typeface="微软雅黑" pitchFamily="34" charset="-122"/>
                </a:rPr>
                <a:t>进程</a:t>
              </a:r>
            </a:p>
          </p:txBody>
        </p:sp>
        <p:sp>
          <p:nvSpPr>
            <p:cNvPr id="138" name="Line 160"/>
            <p:cNvSpPr>
              <a:spLocks noChangeShapeType="1"/>
            </p:cNvSpPr>
            <p:nvPr/>
          </p:nvSpPr>
          <p:spPr bwMode="auto">
            <a:xfrm>
              <a:off x="7791399" y="3307481"/>
              <a:ext cx="0" cy="277812"/>
            </a:xfrm>
            <a:prstGeom prst="line">
              <a:avLst/>
            </a:prstGeom>
            <a:noFill/>
            <a:ln w="381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9" name="Oval 161"/>
            <p:cNvSpPr>
              <a:spLocks noChangeArrowheads="1"/>
            </p:cNvSpPr>
            <p:nvPr/>
          </p:nvSpPr>
          <p:spPr bwMode="auto">
            <a:xfrm>
              <a:off x="7062207" y="3493219"/>
              <a:ext cx="1367235" cy="741363"/>
            </a:xfrm>
            <a:prstGeom prst="ellipse">
              <a:avLst/>
            </a:prstGeom>
            <a:solidFill>
              <a:srgbClr val="66FF66"/>
            </a:solidFill>
            <a:ln w="9525" algn="ctr">
              <a:noFill/>
              <a:round/>
              <a:headEnd/>
              <a:tailEnd/>
            </a:ln>
            <a:effectLst/>
          </p:spPr>
          <p:txBody>
            <a:bodyPr wrap="none" anchor="ctr"/>
            <a:lstStyle/>
            <a:p>
              <a:pPr algn="ctr" eaLnBrk="1" hangingPunct="1"/>
              <a:r>
                <a:rPr kumimoji="1" lang="zh-CN" altLang="en-US" sz="1200" b="1">
                  <a:latin typeface="微软雅黑" pitchFamily="34" charset="-122"/>
                  <a:ea typeface="微软雅黑" pitchFamily="34" charset="-122"/>
                </a:rPr>
                <a:t>数据传送</a:t>
              </a:r>
            </a:p>
            <a:p>
              <a:pPr algn="ctr" eaLnBrk="1" hangingPunct="1"/>
              <a:r>
                <a:rPr kumimoji="1" lang="zh-CN" altLang="en-US" sz="1200" b="1">
                  <a:latin typeface="微软雅黑" pitchFamily="34" charset="-122"/>
                  <a:ea typeface="微软雅黑" pitchFamily="34" charset="-122"/>
                </a:rPr>
                <a:t>进程</a:t>
              </a:r>
            </a:p>
          </p:txBody>
        </p:sp>
      </p:grpSp>
    </p:spTree>
    <p:extLst>
      <p:ext uri="{BB962C8B-B14F-4D97-AF65-F5344CB8AC3E}">
        <p14:creationId xmlns:p14="http://schemas.microsoft.com/office/powerpoint/2010/main" val="2118865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utoShape 5"/>
          <p:cNvSpPr>
            <a:spLocks noChangeArrowheads="1"/>
          </p:cNvSpPr>
          <p:nvPr/>
        </p:nvSpPr>
        <p:spPr bwMode="auto">
          <a:xfrm>
            <a:off x="556963" y="83235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27" name="Rectangle 6"/>
          <p:cNvSpPr>
            <a:spLocks noChangeArrowheads="1"/>
          </p:cNvSpPr>
          <p:nvPr/>
        </p:nvSpPr>
        <p:spPr bwMode="auto">
          <a:xfrm>
            <a:off x="3386154" y="799146"/>
            <a:ext cx="23903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 两个不同的端口号</a:t>
            </a:r>
          </a:p>
        </p:txBody>
      </p:sp>
      <p:sp>
        <p:nvSpPr>
          <p:cNvPr id="28" name="Rectangle 68"/>
          <p:cNvSpPr>
            <a:spLocks noChangeArrowheads="1"/>
          </p:cNvSpPr>
          <p:nvPr/>
        </p:nvSpPr>
        <p:spPr bwMode="auto">
          <a:xfrm>
            <a:off x="483810" y="1277752"/>
            <a:ext cx="8121929"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当客户进程向服务器进程发出建立连接请求时，要寻找连接服务器进程的</a:t>
            </a:r>
            <a:r>
              <a:rPr lang="zh-CN" altLang="en-US" sz="2000" b="1" dirty="0">
                <a:solidFill>
                  <a:srgbClr val="0000FF"/>
                </a:solidFill>
                <a:latin typeface="微软雅黑" pitchFamily="34" charset="-122"/>
                <a:ea typeface="微软雅黑" pitchFamily="34" charset="-122"/>
              </a:rPr>
              <a:t>熟知端口</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(21)</a:t>
            </a:r>
            <a:r>
              <a:rPr lang="zh-CN" altLang="en-US" sz="2000" b="1" dirty="0">
                <a:latin typeface="微软雅黑" pitchFamily="34" charset="-122"/>
                <a:ea typeface="微软雅黑" pitchFamily="34" charset="-122"/>
              </a:rPr>
              <a:t>，同时还要告诉服务器进程自己的另一个端口号码，用于建立数据传送连接。</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接着，服务器进程用自己传送数据的</a:t>
            </a:r>
            <a:r>
              <a:rPr lang="zh-CN" altLang="en-US" sz="2000" b="1" dirty="0">
                <a:solidFill>
                  <a:srgbClr val="0000FF"/>
                </a:solidFill>
                <a:latin typeface="微软雅黑" pitchFamily="34" charset="-122"/>
                <a:ea typeface="微软雅黑" pitchFamily="34" charset="-122"/>
              </a:rPr>
              <a:t>熟知端口 </a:t>
            </a:r>
            <a:r>
              <a:rPr lang="en-US" altLang="zh-CN" sz="2000" b="1" dirty="0">
                <a:latin typeface="微软雅黑" pitchFamily="34" charset="-122"/>
                <a:ea typeface="微软雅黑" pitchFamily="34" charset="-122"/>
              </a:rPr>
              <a:t>(20) </a:t>
            </a:r>
            <a:r>
              <a:rPr lang="zh-CN" altLang="en-US" sz="2000" b="1" dirty="0">
                <a:latin typeface="微软雅黑" pitchFamily="34" charset="-122"/>
                <a:ea typeface="微软雅黑" pitchFamily="34" charset="-122"/>
              </a:rPr>
              <a:t>与客户进程所提供的端口号码建立数据传送连接。</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 </a:t>
            </a: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使用了两个不同的端口号，所以数据连接与控制连接不会发生混乱。</a:t>
            </a:r>
          </a:p>
        </p:txBody>
      </p:sp>
    </p:spTree>
    <p:extLst>
      <p:ext uri="{BB962C8B-B14F-4D97-AF65-F5344CB8AC3E}">
        <p14:creationId xmlns:p14="http://schemas.microsoft.com/office/powerpoint/2010/main" val="2597807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55852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873193" y="1525315"/>
            <a:ext cx="34163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 使用两个不同端口号的好处</a:t>
            </a:r>
          </a:p>
        </p:txBody>
      </p:sp>
      <p:sp>
        <p:nvSpPr>
          <p:cNvPr id="7" name="Rectangle 68"/>
          <p:cNvSpPr>
            <a:spLocks noChangeArrowheads="1"/>
          </p:cNvSpPr>
          <p:nvPr/>
        </p:nvSpPr>
        <p:spPr bwMode="auto">
          <a:xfrm>
            <a:off x="483810" y="2003921"/>
            <a:ext cx="8349294"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使协议更加简单和更容易实现。</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在传输文件时还可以利用控制连接（例如，客户发送请求终止传输）。</a:t>
            </a:r>
          </a:p>
        </p:txBody>
      </p:sp>
    </p:spTree>
    <p:extLst>
      <p:ext uri="{BB962C8B-B14F-4D97-AF65-F5344CB8AC3E}">
        <p14:creationId xmlns:p14="http://schemas.microsoft.com/office/powerpoint/2010/main" val="2666192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AutoShape 5"/>
          <p:cNvSpPr>
            <a:spLocks noChangeArrowheads="1"/>
          </p:cNvSpPr>
          <p:nvPr/>
        </p:nvSpPr>
        <p:spPr bwMode="auto">
          <a:xfrm>
            <a:off x="556963" y="618900"/>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5" name="Rectangle 6"/>
          <p:cNvSpPr>
            <a:spLocks noChangeArrowheads="1"/>
          </p:cNvSpPr>
          <p:nvPr/>
        </p:nvSpPr>
        <p:spPr bwMode="auto">
          <a:xfrm>
            <a:off x="3297091" y="585689"/>
            <a:ext cx="25685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NFS </a:t>
            </a:r>
            <a:r>
              <a:rPr lang="zh-CN" altLang="en-US" sz="2000" b="1" dirty="0">
                <a:solidFill>
                  <a:schemeClr val="bg1"/>
                </a:solidFill>
                <a:latin typeface="微软雅黑" pitchFamily="34" charset="-122"/>
                <a:ea typeface="微软雅黑" pitchFamily="34" charset="-122"/>
              </a:rPr>
              <a:t>采用另一种思路</a:t>
            </a:r>
          </a:p>
        </p:txBody>
      </p:sp>
      <p:sp>
        <p:nvSpPr>
          <p:cNvPr id="76" name="Rectangle 68"/>
          <p:cNvSpPr>
            <a:spLocks noChangeArrowheads="1"/>
          </p:cNvSpPr>
          <p:nvPr/>
        </p:nvSpPr>
        <p:spPr bwMode="auto">
          <a:xfrm>
            <a:off x="483810" y="954567"/>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NFS </a:t>
            </a:r>
            <a:r>
              <a:rPr lang="zh-CN" altLang="en-US" sz="2000" b="1" dirty="0">
                <a:latin typeface="微软雅黑" pitchFamily="34" charset="-122"/>
                <a:ea typeface="微软雅黑" pitchFamily="34" charset="-122"/>
              </a:rPr>
              <a:t>允许应用进程打开一个远地文件，并能在该文件的某一个特定的位置上开始读写数据。</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NFS </a:t>
            </a:r>
            <a:r>
              <a:rPr lang="zh-CN" altLang="en-US" sz="2000" b="1" dirty="0">
                <a:latin typeface="微软雅黑" pitchFamily="34" charset="-122"/>
                <a:ea typeface="微软雅黑" pitchFamily="34" charset="-122"/>
              </a:rPr>
              <a:t>可使用户只复制一个大文件中的一个很小的片段，而不需要复制整个大文件。</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例如，计算机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NFS </a:t>
            </a:r>
            <a:r>
              <a:rPr lang="zh-CN" altLang="en-US" sz="2000" b="1" dirty="0">
                <a:latin typeface="微软雅黑" pitchFamily="34" charset="-122"/>
                <a:ea typeface="微软雅黑" pitchFamily="34" charset="-122"/>
              </a:rPr>
              <a:t>客户软件，把要添加的数据和在文件后面写数据的请求一起发送到远地的计算机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NFS </a:t>
            </a:r>
            <a:r>
              <a:rPr lang="zh-CN" altLang="en-US" sz="2000" b="1" dirty="0">
                <a:latin typeface="微软雅黑" pitchFamily="34" charset="-122"/>
                <a:ea typeface="微软雅黑" pitchFamily="34" charset="-122"/>
              </a:rPr>
              <a:t>服务器。</a:t>
            </a:r>
            <a:r>
              <a:rPr lang="en-US" altLang="zh-CN" sz="2000" b="1" dirty="0">
                <a:latin typeface="微软雅黑" pitchFamily="34" charset="-122"/>
                <a:ea typeface="微软雅黑" pitchFamily="34" charset="-122"/>
              </a:rPr>
              <a:t>NFS </a:t>
            </a:r>
            <a:r>
              <a:rPr lang="zh-CN" altLang="en-US" sz="2000" b="1" dirty="0">
                <a:latin typeface="微软雅黑" pitchFamily="34" charset="-122"/>
                <a:ea typeface="微软雅黑" pitchFamily="34" charset="-122"/>
              </a:rPr>
              <a:t>服务器更新文件后返回应答信息。</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NFS </a:t>
            </a:r>
            <a:r>
              <a:rPr lang="zh-CN" altLang="en-US" sz="2000" b="1" dirty="0">
                <a:solidFill>
                  <a:srgbClr val="0000FF"/>
                </a:solidFill>
                <a:latin typeface="微软雅黑" pitchFamily="34" charset="-122"/>
                <a:ea typeface="微软雅黑" pitchFamily="34" charset="-122"/>
              </a:rPr>
              <a:t>在网络上传送的只是少量的修改数据。 </a:t>
            </a:r>
          </a:p>
        </p:txBody>
      </p:sp>
    </p:spTree>
    <p:extLst>
      <p:ext uri="{BB962C8B-B14F-4D97-AF65-F5344CB8AC3E}">
        <p14:creationId xmlns:p14="http://schemas.microsoft.com/office/powerpoint/2010/main" val="1943364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3" y="841994"/>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358543" y="799723"/>
            <a:ext cx="44269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6.2.3  </a:t>
            </a:r>
            <a:r>
              <a:rPr lang="zh-CN" altLang="en-US" sz="2400" b="1" dirty="0">
                <a:solidFill>
                  <a:schemeClr val="bg1"/>
                </a:solidFill>
                <a:latin typeface="微软雅黑" pitchFamily="34" charset="-122"/>
                <a:ea typeface="微软雅黑" pitchFamily="34" charset="-122"/>
              </a:rPr>
              <a:t>简单文件传送协议 </a:t>
            </a:r>
            <a:r>
              <a:rPr lang="en-US" altLang="zh-CN" sz="2400" b="1" dirty="0">
                <a:solidFill>
                  <a:schemeClr val="bg1"/>
                </a:solidFill>
                <a:latin typeface="微软雅黑" pitchFamily="34" charset="-122"/>
                <a:ea typeface="微软雅黑" pitchFamily="34" charset="-122"/>
              </a:rPr>
              <a:t>TFTP</a:t>
            </a:r>
            <a:endParaRPr lang="zh-CN" altLang="en-US" sz="2400" b="1" dirty="0">
              <a:solidFill>
                <a:schemeClr val="bg1"/>
              </a:solidFill>
              <a:latin typeface="微软雅黑" pitchFamily="34" charset="-122"/>
              <a:ea typeface="微软雅黑" pitchFamily="34" charset="-122"/>
            </a:endParaRPr>
          </a:p>
        </p:txBody>
      </p:sp>
      <p:sp>
        <p:nvSpPr>
          <p:cNvPr id="7" name="Rectangle 8"/>
          <p:cNvSpPr>
            <a:spLocks noChangeArrowheads="1"/>
          </p:cNvSpPr>
          <p:nvPr/>
        </p:nvSpPr>
        <p:spPr bwMode="auto">
          <a:xfrm>
            <a:off x="545143" y="1236731"/>
            <a:ext cx="8053711"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TFTP (Trivial File Transfer Protocol) </a:t>
            </a:r>
            <a:r>
              <a:rPr lang="zh-CN" altLang="en-US" sz="2000" b="1" dirty="0">
                <a:latin typeface="微软雅黑" pitchFamily="34" charset="-122"/>
                <a:ea typeface="微软雅黑" pitchFamily="34" charset="-122"/>
              </a:rPr>
              <a:t>是一个很小且易于实现的文件传送协议。</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使用客户服务器方式和使用 </a:t>
            </a:r>
            <a:r>
              <a:rPr lang="en-US" altLang="zh-CN" sz="2000" b="1" dirty="0">
                <a:latin typeface="微软雅黑" pitchFamily="34" charset="-122"/>
                <a:ea typeface="微软雅黑" pitchFamily="34" charset="-122"/>
              </a:rPr>
              <a:t>UDP </a:t>
            </a:r>
            <a:r>
              <a:rPr lang="zh-CN" altLang="en-US" sz="2000" b="1" dirty="0">
                <a:latin typeface="微软雅黑" pitchFamily="34" charset="-122"/>
                <a:ea typeface="微软雅黑" pitchFamily="34" charset="-122"/>
              </a:rPr>
              <a:t>数据报，因此 </a:t>
            </a: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需要有自己的差错改正措施。</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只支持文件传输而不支持交互。</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没有一个庞大的命令集，没有列目录的功能，也不能对用户进行身份鉴别。 </a:t>
            </a:r>
          </a:p>
        </p:txBody>
      </p:sp>
    </p:spTree>
    <p:extLst>
      <p:ext uri="{BB962C8B-B14F-4D97-AF65-F5344CB8AC3E}">
        <p14:creationId xmlns:p14="http://schemas.microsoft.com/office/powerpoint/2010/main" val="4278978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9"/>
          <p:cNvSpPr>
            <a:spLocks noChangeArrowheads="1"/>
          </p:cNvSpPr>
          <p:nvPr/>
        </p:nvSpPr>
        <p:spPr bwMode="auto">
          <a:xfrm>
            <a:off x="2629135" y="165862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4" name="Rectangle 10"/>
          <p:cNvSpPr>
            <a:spLocks noChangeArrowheads="1"/>
          </p:cNvSpPr>
          <p:nvPr/>
        </p:nvSpPr>
        <p:spPr bwMode="auto">
          <a:xfrm>
            <a:off x="2629135" y="226504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5" name="Rectangle 11"/>
          <p:cNvSpPr>
            <a:spLocks noChangeArrowheads="1"/>
          </p:cNvSpPr>
          <p:nvPr/>
        </p:nvSpPr>
        <p:spPr bwMode="auto">
          <a:xfrm>
            <a:off x="2629135" y="28825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dirty="0">
              <a:solidFill>
                <a:srgbClr val="FFFFFF"/>
              </a:solidFill>
              <a:latin typeface="宋体" charset="-122"/>
            </a:endParaRPr>
          </a:p>
        </p:txBody>
      </p:sp>
      <p:sp>
        <p:nvSpPr>
          <p:cNvPr id="16" name="Line 16"/>
          <p:cNvSpPr>
            <a:spLocks noChangeShapeType="1"/>
          </p:cNvSpPr>
          <p:nvPr/>
        </p:nvSpPr>
        <p:spPr bwMode="auto">
          <a:xfrm>
            <a:off x="3637198" y="1587184"/>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Rectangle 8"/>
          <p:cNvSpPr>
            <a:spLocks noChangeArrowheads="1"/>
          </p:cNvSpPr>
          <p:nvPr/>
        </p:nvSpPr>
        <p:spPr bwMode="auto">
          <a:xfrm>
            <a:off x="2700573" y="1404622"/>
            <a:ext cx="5472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6.1.1                                         </a:t>
            </a:r>
            <a:r>
              <a:rPr lang="zh-CN" altLang="en-US" sz="2000" b="1" dirty="0">
                <a:solidFill>
                  <a:schemeClr val="bg1"/>
                </a:solidFill>
                <a:latin typeface="微软雅黑" pitchFamily="34" charset="-122"/>
                <a:ea typeface="微软雅黑" pitchFamily="34" charset="-122"/>
              </a:rPr>
              <a:t>域名系统概述</a:t>
            </a:r>
          </a:p>
          <a:p>
            <a:pPr eaLnBrk="0" hangingPunct="0">
              <a:lnSpc>
                <a:spcPct val="200000"/>
              </a:lnSpc>
            </a:pPr>
            <a:r>
              <a:rPr lang="en-US" altLang="zh-CN" sz="2000" b="1" dirty="0">
                <a:solidFill>
                  <a:schemeClr val="bg1"/>
                </a:solidFill>
                <a:latin typeface="微软雅黑" pitchFamily="34" charset="-122"/>
                <a:ea typeface="微软雅黑" pitchFamily="34" charset="-122"/>
              </a:rPr>
              <a:t>6.1.2                                  </a:t>
            </a:r>
            <a:r>
              <a:rPr lang="zh-CN" altLang="en-US" sz="2000" b="1" dirty="0">
                <a:solidFill>
                  <a:schemeClr val="bg1"/>
                </a:solidFill>
                <a:latin typeface="微软雅黑" pitchFamily="34" charset="-122"/>
                <a:ea typeface="微软雅黑" pitchFamily="34" charset="-122"/>
              </a:rPr>
              <a:t>互联网的域名结构</a:t>
            </a:r>
          </a:p>
          <a:p>
            <a:pPr eaLnBrk="0" hangingPunct="0">
              <a:lnSpc>
                <a:spcPct val="200000"/>
              </a:lnSpc>
            </a:pPr>
            <a:r>
              <a:rPr lang="en-US" altLang="zh-CN" sz="2000" b="1" dirty="0">
                <a:solidFill>
                  <a:schemeClr val="bg1"/>
                </a:solidFill>
                <a:latin typeface="微软雅黑" pitchFamily="34" charset="-122"/>
                <a:ea typeface="微软雅黑" pitchFamily="34" charset="-122"/>
              </a:rPr>
              <a:t>6.1.3                                            </a:t>
            </a:r>
            <a:r>
              <a:rPr lang="zh-CN" altLang="en-US" sz="2000" b="1" dirty="0">
                <a:solidFill>
                  <a:schemeClr val="bg1"/>
                </a:solidFill>
                <a:latin typeface="微软雅黑" pitchFamily="34" charset="-122"/>
                <a:ea typeface="微软雅黑" pitchFamily="34" charset="-122"/>
              </a:rPr>
              <a:t>域名服务器</a:t>
            </a:r>
          </a:p>
        </p:txBody>
      </p:sp>
      <p:sp>
        <p:nvSpPr>
          <p:cNvPr id="18"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9" name="Rectangle 29"/>
          <p:cNvSpPr>
            <a:spLocks noChangeArrowheads="1"/>
          </p:cNvSpPr>
          <p:nvPr/>
        </p:nvSpPr>
        <p:spPr bwMode="auto">
          <a:xfrm>
            <a:off x="648619" y="1753554"/>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6.1</a:t>
            </a:r>
          </a:p>
          <a:p>
            <a:pPr eaLnBrk="0" hangingPunct="0"/>
            <a:r>
              <a:rPr lang="zh-CN" altLang="en-US" sz="2000" b="1" dirty="0">
                <a:solidFill>
                  <a:schemeClr val="bg1"/>
                </a:solidFill>
                <a:latin typeface="微软雅黑" pitchFamily="34" charset="-122"/>
                <a:ea typeface="微软雅黑" pitchFamily="34" charset="-122"/>
              </a:rPr>
              <a:t>域名系统 </a:t>
            </a:r>
            <a:r>
              <a:rPr lang="en-US" altLang="zh-CN" sz="2000" b="1" dirty="0">
                <a:solidFill>
                  <a:schemeClr val="bg1"/>
                </a:solidFill>
                <a:latin typeface="微软雅黑" pitchFamily="34" charset="-122"/>
                <a:ea typeface="微软雅黑" pitchFamily="34" charset="-122"/>
              </a:rPr>
              <a:t>DNS</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16902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9068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491920" y="957476"/>
            <a:ext cx="21788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TFTP </a:t>
            </a:r>
            <a:r>
              <a:rPr lang="zh-CN" altLang="en-US" sz="2000" b="1" dirty="0">
                <a:solidFill>
                  <a:schemeClr val="bg1"/>
                </a:solidFill>
                <a:latin typeface="微软雅黑" pitchFamily="34" charset="-122"/>
                <a:ea typeface="微软雅黑" pitchFamily="34" charset="-122"/>
              </a:rPr>
              <a:t>的主要特点</a:t>
            </a:r>
          </a:p>
        </p:txBody>
      </p:sp>
      <p:sp>
        <p:nvSpPr>
          <p:cNvPr id="7" name="Rectangle 68"/>
          <p:cNvSpPr>
            <a:spLocks noChangeArrowheads="1"/>
          </p:cNvSpPr>
          <p:nvPr/>
        </p:nvSpPr>
        <p:spPr bwMode="auto">
          <a:xfrm>
            <a:off x="483810" y="1436082"/>
            <a:ext cx="8121929"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每次传送的数据 </a:t>
            </a:r>
            <a:r>
              <a:rPr lang="en-US" altLang="zh-CN" sz="2000" b="1" dirty="0">
                <a:latin typeface="微软雅黑" pitchFamily="34" charset="-122"/>
                <a:ea typeface="微软雅黑" pitchFamily="34" charset="-122"/>
              </a:rPr>
              <a:t>PDU </a:t>
            </a:r>
            <a:r>
              <a:rPr lang="zh-CN" altLang="en-US" sz="2000" b="1" dirty="0">
                <a:latin typeface="微软雅黑" pitchFamily="34" charset="-122"/>
                <a:ea typeface="微软雅黑" pitchFamily="34" charset="-122"/>
              </a:rPr>
              <a:t>中有 </a:t>
            </a:r>
            <a:r>
              <a:rPr lang="en-US" altLang="zh-CN" sz="2000" b="1" dirty="0">
                <a:latin typeface="微软雅黑" pitchFamily="34" charset="-122"/>
                <a:ea typeface="微软雅黑" pitchFamily="34" charset="-122"/>
              </a:rPr>
              <a:t>512 </a:t>
            </a:r>
            <a:r>
              <a:rPr lang="zh-CN" altLang="en-US" sz="2000" b="1" dirty="0">
                <a:latin typeface="微软雅黑" pitchFamily="34" charset="-122"/>
                <a:ea typeface="微软雅黑" pitchFamily="34" charset="-122"/>
              </a:rPr>
              <a:t>字节的数据，但最后一次可不足 </a:t>
            </a:r>
            <a:r>
              <a:rPr lang="en-US" altLang="zh-CN" sz="2000" b="1" dirty="0">
                <a:latin typeface="微软雅黑" pitchFamily="34" charset="-122"/>
                <a:ea typeface="微软雅黑" pitchFamily="34" charset="-122"/>
              </a:rPr>
              <a:t>512 </a:t>
            </a:r>
            <a:r>
              <a:rPr lang="zh-CN" altLang="en-US" sz="2000" b="1" dirty="0">
                <a:latin typeface="微软雅黑" pitchFamily="34" charset="-122"/>
                <a:ea typeface="微软雅黑" pitchFamily="34" charset="-122"/>
              </a:rPr>
              <a:t>字节。</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 </a:t>
            </a:r>
            <a:r>
              <a:rPr lang="en-US" altLang="zh-CN" sz="2000" b="1" dirty="0">
                <a:latin typeface="微软雅黑" pitchFamily="34" charset="-122"/>
                <a:ea typeface="微软雅黑" pitchFamily="34" charset="-122"/>
              </a:rPr>
              <a:t>PDU </a:t>
            </a:r>
            <a:r>
              <a:rPr lang="zh-CN" altLang="en-US" sz="2000" b="1" dirty="0">
                <a:latin typeface="微软雅黑" pitchFamily="34" charset="-122"/>
                <a:ea typeface="微软雅黑" pitchFamily="34" charset="-122"/>
              </a:rPr>
              <a:t>也称为</a:t>
            </a:r>
            <a:r>
              <a:rPr lang="zh-CN" altLang="en-US" sz="2000" b="1" dirty="0">
                <a:solidFill>
                  <a:srgbClr val="0000FF"/>
                </a:solidFill>
                <a:latin typeface="微软雅黑" pitchFamily="34" charset="-122"/>
                <a:ea typeface="微软雅黑" pitchFamily="34" charset="-122"/>
              </a:rPr>
              <a:t>文件块</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(block)</a:t>
            </a:r>
            <a:r>
              <a:rPr lang="zh-CN" altLang="en-US" sz="2000" b="1" dirty="0">
                <a:latin typeface="微软雅黑" pitchFamily="34" charset="-122"/>
                <a:ea typeface="微软雅黑" pitchFamily="34" charset="-122"/>
              </a:rPr>
              <a:t>，每个块按序编号，从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开始。</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支持 </a:t>
            </a:r>
            <a:r>
              <a:rPr lang="en-US" altLang="zh-CN" sz="2000" b="1" dirty="0">
                <a:latin typeface="微软雅黑" pitchFamily="34" charset="-122"/>
                <a:ea typeface="微软雅黑" pitchFamily="34" charset="-122"/>
              </a:rPr>
              <a:t>ASCII </a:t>
            </a:r>
            <a:r>
              <a:rPr lang="zh-CN" altLang="en-US" sz="2000" b="1" dirty="0">
                <a:latin typeface="微软雅黑" pitchFamily="34" charset="-122"/>
                <a:ea typeface="微软雅黑" pitchFamily="34" charset="-122"/>
              </a:rPr>
              <a:t>码或二进制传送。</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可对文件进行读或写。</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使用很简单的首部。 </a:t>
            </a:r>
          </a:p>
        </p:txBody>
      </p:sp>
    </p:spTree>
    <p:extLst>
      <p:ext uri="{BB962C8B-B14F-4D97-AF65-F5344CB8AC3E}">
        <p14:creationId xmlns:p14="http://schemas.microsoft.com/office/powerpoint/2010/main" val="2400969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90362"/>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722479" y="957151"/>
            <a:ext cx="37177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TFTP </a:t>
            </a:r>
            <a:r>
              <a:rPr lang="zh-CN" altLang="en-US" sz="2000" b="1" dirty="0">
                <a:solidFill>
                  <a:schemeClr val="bg1"/>
                </a:solidFill>
                <a:latin typeface="微软雅黑" pitchFamily="34" charset="-122"/>
                <a:ea typeface="微软雅黑" pitchFamily="34" charset="-122"/>
              </a:rPr>
              <a:t>的工作很像停止等待协议</a:t>
            </a:r>
          </a:p>
        </p:txBody>
      </p:sp>
      <p:sp>
        <p:nvSpPr>
          <p:cNvPr id="7" name="Rectangle 68"/>
          <p:cNvSpPr>
            <a:spLocks noChangeArrowheads="1"/>
          </p:cNvSpPr>
          <p:nvPr/>
        </p:nvSpPr>
        <p:spPr bwMode="auto">
          <a:xfrm>
            <a:off x="483810" y="1435757"/>
            <a:ext cx="8193262"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发送完一个文件块后就等待对方的确认，确认时应指明所确认的块编号。</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发完数据后在规定时间内收不到确认就要重发数据 </a:t>
            </a:r>
            <a:r>
              <a:rPr lang="en-US" altLang="zh-CN" sz="2000" b="1" dirty="0">
                <a:latin typeface="微软雅黑" pitchFamily="34" charset="-122"/>
                <a:ea typeface="微软雅黑" pitchFamily="34" charset="-122"/>
              </a:rPr>
              <a:t>PDU</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发送确认 </a:t>
            </a:r>
            <a:r>
              <a:rPr lang="en-US" altLang="zh-CN" sz="2000" b="1" dirty="0">
                <a:latin typeface="微软雅黑" pitchFamily="34" charset="-122"/>
                <a:ea typeface="微软雅黑" pitchFamily="34" charset="-122"/>
              </a:rPr>
              <a:t>PDU </a:t>
            </a:r>
            <a:r>
              <a:rPr lang="zh-CN" altLang="en-US" sz="2000" b="1" dirty="0">
                <a:latin typeface="微软雅黑" pitchFamily="34" charset="-122"/>
                <a:ea typeface="微软雅黑" pitchFamily="34" charset="-122"/>
              </a:rPr>
              <a:t>的一方若在规定时间内收不到下一个文件块，也要重发确认 </a:t>
            </a:r>
            <a:r>
              <a:rPr lang="en-US" altLang="zh-CN" sz="2000" b="1" dirty="0">
                <a:latin typeface="微软雅黑" pitchFamily="34" charset="-122"/>
                <a:ea typeface="微软雅黑" pitchFamily="34" charset="-122"/>
              </a:rPr>
              <a:t>PDU</a:t>
            </a:r>
            <a:r>
              <a:rPr lang="zh-CN" altLang="en-US" sz="2000" b="1" dirty="0">
                <a:latin typeface="微软雅黑" pitchFamily="34" charset="-122"/>
                <a:ea typeface="微软雅黑" pitchFamily="34" charset="-122"/>
              </a:rPr>
              <a:t>。这样就可保证文件的传送不致因某一个数据报的丢失而告失败。 </a:t>
            </a:r>
          </a:p>
        </p:txBody>
      </p:sp>
    </p:spTree>
    <p:extLst>
      <p:ext uri="{BB962C8B-B14F-4D97-AF65-F5344CB8AC3E}">
        <p14:creationId xmlns:p14="http://schemas.microsoft.com/office/powerpoint/2010/main" val="396774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utoShape 5"/>
          <p:cNvSpPr>
            <a:spLocks noChangeArrowheads="1"/>
          </p:cNvSpPr>
          <p:nvPr/>
        </p:nvSpPr>
        <p:spPr bwMode="auto">
          <a:xfrm>
            <a:off x="556963" y="82972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9" name="Rectangle 6"/>
          <p:cNvSpPr>
            <a:spLocks noChangeArrowheads="1"/>
          </p:cNvSpPr>
          <p:nvPr/>
        </p:nvSpPr>
        <p:spPr bwMode="auto">
          <a:xfrm>
            <a:off x="2722479" y="796518"/>
            <a:ext cx="37177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TFTP </a:t>
            </a:r>
            <a:r>
              <a:rPr lang="zh-CN" altLang="en-US" sz="2000" b="1" dirty="0">
                <a:solidFill>
                  <a:schemeClr val="bg1"/>
                </a:solidFill>
                <a:latin typeface="微软雅黑" pitchFamily="34" charset="-122"/>
                <a:ea typeface="微软雅黑" pitchFamily="34" charset="-122"/>
              </a:rPr>
              <a:t>的工作很像停止等待协议</a:t>
            </a:r>
          </a:p>
        </p:txBody>
      </p:sp>
      <p:sp>
        <p:nvSpPr>
          <p:cNvPr id="40" name="Rectangle 68"/>
          <p:cNvSpPr>
            <a:spLocks noChangeArrowheads="1"/>
          </p:cNvSpPr>
          <p:nvPr/>
        </p:nvSpPr>
        <p:spPr bwMode="auto">
          <a:xfrm>
            <a:off x="483810" y="1275124"/>
            <a:ext cx="8193262"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开始工作时，</a:t>
            </a: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客户进程发送一个读请求 </a:t>
            </a:r>
            <a:r>
              <a:rPr lang="en-US" altLang="zh-CN" sz="2000" b="1" dirty="0">
                <a:latin typeface="微软雅黑" pitchFamily="34" charset="-122"/>
                <a:ea typeface="微软雅黑" pitchFamily="34" charset="-122"/>
              </a:rPr>
              <a:t>PDU </a:t>
            </a:r>
            <a:r>
              <a:rPr lang="zh-CN" altLang="en-US" sz="2000" b="1" dirty="0">
                <a:latin typeface="微软雅黑" pitchFamily="34" charset="-122"/>
                <a:ea typeface="微软雅黑" pitchFamily="34" charset="-122"/>
              </a:rPr>
              <a:t>或写请求 </a:t>
            </a:r>
            <a:r>
              <a:rPr lang="en-US" altLang="zh-CN" sz="2000" b="1" dirty="0">
                <a:latin typeface="微软雅黑" pitchFamily="34" charset="-122"/>
                <a:ea typeface="微软雅黑" pitchFamily="34" charset="-122"/>
              </a:rPr>
              <a:t>PDU </a:t>
            </a:r>
            <a:r>
              <a:rPr lang="zh-CN" altLang="en-US" sz="2000" b="1" dirty="0">
                <a:latin typeface="微软雅黑" pitchFamily="34" charset="-122"/>
                <a:ea typeface="微软雅黑" pitchFamily="34" charset="-122"/>
              </a:rPr>
              <a:t>给 </a:t>
            </a: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服务器进程，其熟知端口号码为  </a:t>
            </a:r>
            <a:r>
              <a:rPr lang="en-US" altLang="zh-CN" sz="2000" b="1" dirty="0">
                <a:latin typeface="微软雅黑" pitchFamily="34" charset="-122"/>
                <a:ea typeface="微软雅黑" pitchFamily="34" charset="-122"/>
              </a:rPr>
              <a:t>69</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服务器进程要选择一个新的端口和 </a:t>
            </a: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客户进程进行通信。</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若文件长度恰好为 </a:t>
            </a:r>
            <a:r>
              <a:rPr lang="en-US" altLang="zh-CN" sz="2000" b="1" dirty="0">
                <a:latin typeface="微软雅黑" pitchFamily="34" charset="-122"/>
                <a:ea typeface="微软雅黑" pitchFamily="34" charset="-122"/>
              </a:rPr>
              <a:t>512 </a:t>
            </a:r>
            <a:r>
              <a:rPr lang="zh-CN" altLang="en-US" sz="2000" b="1" dirty="0">
                <a:latin typeface="微软雅黑" pitchFamily="34" charset="-122"/>
                <a:ea typeface="微软雅黑" pitchFamily="34" charset="-122"/>
              </a:rPr>
              <a:t>字节的整数倍，则在文件传送完毕后，还必须在最后发送一个只含首部而无数据的数据 </a:t>
            </a:r>
            <a:r>
              <a:rPr lang="en-US" altLang="zh-CN" sz="2000" b="1" dirty="0">
                <a:latin typeface="微软雅黑" pitchFamily="34" charset="-122"/>
                <a:ea typeface="微软雅黑" pitchFamily="34" charset="-122"/>
              </a:rPr>
              <a:t>PDU</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若文件长度不是 </a:t>
            </a:r>
            <a:r>
              <a:rPr lang="en-US" altLang="zh-CN" sz="2000" b="1" dirty="0">
                <a:latin typeface="微软雅黑" pitchFamily="34" charset="-122"/>
                <a:ea typeface="微软雅黑" pitchFamily="34" charset="-122"/>
              </a:rPr>
              <a:t>512 </a:t>
            </a:r>
            <a:r>
              <a:rPr lang="zh-CN" altLang="en-US" sz="2000" b="1" dirty="0">
                <a:latin typeface="微软雅黑" pitchFamily="34" charset="-122"/>
                <a:ea typeface="微软雅黑" pitchFamily="34" charset="-122"/>
              </a:rPr>
              <a:t>字节的整数倍，则最后传送数据 </a:t>
            </a:r>
            <a:r>
              <a:rPr lang="en-US" altLang="zh-CN" sz="2000" b="1" dirty="0">
                <a:latin typeface="微软雅黑" pitchFamily="34" charset="-122"/>
                <a:ea typeface="微软雅黑" pitchFamily="34" charset="-122"/>
              </a:rPr>
              <a:t>PDU </a:t>
            </a:r>
            <a:r>
              <a:rPr lang="zh-CN" altLang="en-US" sz="2000" b="1" dirty="0">
                <a:latin typeface="微软雅黑" pitchFamily="34" charset="-122"/>
                <a:ea typeface="微软雅黑" pitchFamily="34" charset="-122"/>
              </a:rPr>
              <a:t>的数据字段一定不满 </a:t>
            </a:r>
            <a:r>
              <a:rPr lang="en-US" altLang="zh-CN" sz="2000" b="1" dirty="0">
                <a:latin typeface="微软雅黑" pitchFamily="34" charset="-122"/>
                <a:ea typeface="微软雅黑" pitchFamily="34" charset="-122"/>
              </a:rPr>
              <a:t>512 </a:t>
            </a:r>
            <a:r>
              <a:rPr lang="zh-CN" altLang="en-US" sz="2000" b="1" dirty="0">
                <a:latin typeface="微软雅黑" pitchFamily="34" charset="-122"/>
                <a:ea typeface="微软雅黑" pitchFamily="34" charset="-122"/>
              </a:rPr>
              <a:t>字节，这正好可作为文件结束的标志。</a:t>
            </a:r>
          </a:p>
        </p:txBody>
      </p:sp>
    </p:spTree>
    <p:extLst>
      <p:ext uri="{BB962C8B-B14F-4D97-AF65-F5344CB8AC3E}">
        <p14:creationId xmlns:p14="http://schemas.microsoft.com/office/powerpoint/2010/main" val="3734735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68"/>
          <p:cNvSpPr>
            <a:spLocks noChangeArrowheads="1"/>
          </p:cNvSpPr>
          <p:nvPr/>
        </p:nvSpPr>
        <p:spPr bwMode="auto">
          <a:xfrm>
            <a:off x="545144" y="1402564"/>
            <a:ext cx="8053712"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TELNET </a:t>
            </a:r>
            <a:r>
              <a:rPr lang="zh-CN" altLang="en-US" sz="2000" b="1" dirty="0">
                <a:latin typeface="微软雅黑" pitchFamily="34" charset="-122"/>
                <a:ea typeface="微软雅黑" pitchFamily="34" charset="-122"/>
              </a:rPr>
              <a:t>是一个简单的远程终端协议，也是互联网的正式标准。</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用户用 </a:t>
            </a:r>
            <a:r>
              <a:rPr lang="en-US" altLang="zh-CN" sz="2000" b="1" dirty="0">
                <a:latin typeface="微软雅黑" pitchFamily="34" charset="-122"/>
                <a:ea typeface="微软雅黑" pitchFamily="34" charset="-122"/>
              </a:rPr>
              <a:t>TELNET </a:t>
            </a:r>
            <a:r>
              <a:rPr lang="zh-CN" altLang="en-US" sz="2000" b="1" dirty="0">
                <a:latin typeface="微软雅黑" pitchFamily="34" charset="-122"/>
                <a:ea typeface="微软雅黑" pitchFamily="34" charset="-122"/>
              </a:rPr>
              <a:t>就可在其所在地通过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连接注册（即登录）到远地的另一个主机上（使用主机名或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TELNET </a:t>
            </a:r>
            <a:r>
              <a:rPr lang="zh-CN" altLang="en-US" sz="2000" b="1" dirty="0">
                <a:latin typeface="微软雅黑" pitchFamily="34" charset="-122"/>
                <a:ea typeface="微软雅黑" pitchFamily="34" charset="-122"/>
              </a:rPr>
              <a:t>能将用户的击键传到远地主机，同时也能将远地主机的输出通过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连接返回到用户屏幕。这种服务是透明的，因为用户感觉到好像键盘和显示器是直接连在远地主机上。 </a:t>
            </a:r>
          </a:p>
        </p:txBody>
      </p:sp>
      <p:sp>
        <p:nvSpPr>
          <p:cNvPr id="5" name="AutoShape 5"/>
          <p:cNvSpPr>
            <a:spLocks noChangeArrowheads="1"/>
          </p:cNvSpPr>
          <p:nvPr/>
        </p:nvSpPr>
        <p:spPr bwMode="auto">
          <a:xfrm>
            <a:off x="545144" y="980087"/>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zh-CN" altLang="en-US">
              <a:latin typeface="宋体" charset="-122"/>
            </a:endParaRPr>
          </a:p>
        </p:txBody>
      </p:sp>
      <p:sp>
        <p:nvSpPr>
          <p:cNvPr id="6" name="Rectangle 6"/>
          <p:cNvSpPr>
            <a:spLocks noChangeArrowheads="1"/>
          </p:cNvSpPr>
          <p:nvPr/>
        </p:nvSpPr>
        <p:spPr bwMode="auto">
          <a:xfrm>
            <a:off x="2601334" y="937816"/>
            <a:ext cx="39413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FFFF00"/>
                </a:solidFill>
                <a:latin typeface="微软雅黑" pitchFamily="34" charset="-122"/>
                <a:ea typeface="微软雅黑" pitchFamily="34" charset="-122"/>
              </a:rPr>
              <a:t>6.3  </a:t>
            </a:r>
            <a:r>
              <a:rPr lang="zh-CN" altLang="en-US" sz="2400" b="1" dirty="0">
                <a:solidFill>
                  <a:schemeClr val="bg1"/>
                </a:solidFill>
                <a:latin typeface="微软雅黑" pitchFamily="34" charset="-122"/>
                <a:ea typeface="微软雅黑" pitchFamily="34" charset="-122"/>
              </a:rPr>
              <a:t>远程终端协议 </a:t>
            </a:r>
            <a:r>
              <a:rPr lang="en-US" altLang="zh-CN" sz="2400" b="1" dirty="0">
                <a:solidFill>
                  <a:schemeClr val="bg1"/>
                </a:solidFill>
                <a:latin typeface="微软雅黑" pitchFamily="34" charset="-122"/>
                <a:ea typeface="微软雅黑" pitchFamily="34" charset="-122"/>
              </a:rPr>
              <a:t>TELNET</a:t>
            </a:r>
          </a:p>
        </p:txBody>
      </p:sp>
    </p:spTree>
    <p:extLst>
      <p:ext uri="{BB962C8B-B14F-4D97-AF65-F5344CB8AC3E}">
        <p14:creationId xmlns:p14="http://schemas.microsoft.com/office/powerpoint/2010/main" val="1093187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AutoShape 5"/>
          <p:cNvSpPr>
            <a:spLocks noChangeArrowheads="1"/>
          </p:cNvSpPr>
          <p:nvPr/>
        </p:nvSpPr>
        <p:spPr bwMode="auto">
          <a:xfrm>
            <a:off x="556963" y="117888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8" name="Rectangle 6"/>
          <p:cNvSpPr>
            <a:spLocks noChangeArrowheads="1"/>
          </p:cNvSpPr>
          <p:nvPr/>
        </p:nvSpPr>
        <p:spPr bwMode="auto">
          <a:xfrm>
            <a:off x="3458289" y="1145674"/>
            <a:ext cx="22461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客户 </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服务器方式</a:t>
            </a:r>
          </a:p>
        </p:txBody>
      </p:sp>
      <p:sp>
        <p:nvSpPr>
          <p:cNvPr id="79" name="Rectangle 68"/>
          <p:cNvSpPr>
            <a:spLocks noChangeArrowheads="1"/>
          </p:cNvSpPr>
          <p:nvPr/>
        </p:nvSpPr>
        <p:spPr bwMode="auto">
          <a:xfrm>
            <a:off x="483810" y="1624280"/>
            <a:ext cx="8193262"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现在由于 </a:t>
            </a:r>
            <a:r>
              <a:rPr lang="en-US" altLang="zh-CN" sz="2000" b="1" dirty="0">
                <a:latin typeface="微软雅黑" pitchFamily="34" charset="-122"/>
                <a:ea typeface="微软雅黑" pitchFamily="34" charset="-122"/>
              </a:rPr>
              <a:t>PC </a:t>
            </a:r>
            <a:r>
              <a:rPr lang="zh-CN" altLang="en-US" sz="2000" b="1" dirty="0">
                <a:latin typeface="微软雅黑" pitchFamily="34" charset="-122"/>
                <a:ea typeface="微软雅黑" pitchFamily="34" charset="-122"/>
              </a:rPr>
              <a:t>的功能越来越强，用户已较少使用 </a:t>
            </a:r>
            <a:r>
              <a:rPr lang="en-US" altLang="zh-CN" sz="2000" b="1" dirty="0">
                <a:latin typeface="微软雅黑" pitchFamily="34" charset="-122"/>
                <a:ea typeface="微软雅黑" pitchFamily="34" charset="-122"/>
              </a:rPr>
              <a:t>TELNET </a:t>
            </a:r>
            <a:r>
              <a:rPr lang="zh-CN" altLang="en-US" sz="2000" b="1" dirty="0">
                <a:latin typeface="微软雅黑" pitchFamily="34" charset="-122"/>
                <a:ea typeface="微软雅黑" pitchFamily="34" charset="-122"/>
              </a:rPr>
              <a:t>了。</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TELNET </a:t>
            </a:r>
            <a:r>
              <a:rPr lang="zh-CN" altLang="en-US" sz="2000" b="1" dirty="0">
                <a:latin typeface="微软雅黑" pitchFamily="34" charset="-122"/>
                <a:ea typeface="微软雅黑" pitchFamily="34" charset="-122"/>
              </a:rPr>
              <a:t>也使用客户服务器方式。在本地系统运行 </a:t>
            </a:r>
            <a:r>
              <a:rPr lang="en-US" altLang="zh-CN" sz="2000" b="1" dirty="0">
                <a:latin typeface="微软雅黑" pitchFamily="34" charset="-122"/>
                <a:ea typeface="微软雅黑" pitchFamily="34" charset="-122"/>
              </a:rPr>
              <a:t>TELNET </a:t>
            </a:r>
            <a:r>
              <a:rPr lang="zh-CN" altLang="en-US" sz="2000" b="1" dirty="0">
                <a:latin typeface="微软雅黑" pitchFamily="34" charset="-122"/>
                <a:ea typeface="微软雅黑" pitchFamily="34" charset="-122"/>
              </a:rPr>
              <a:t>客户进程，而在远地主机则运行 </a:t>
            </a:r>
            <a:r>
              <a:rPr lang="en-US" altLang="zh-CN" sz="2000" b="1" dirty="0">
                <a:latin typeface="微软雅黑" pitchFamily="34" charset="-122"/>
                <a:ea typeface="微软雅黑" pitchFamily="34" charset="-122"/>
              </a:rPr>
              <a:t>TELNET </a:t>
            </a:r>
            <a:r>
              <a:rPr lang="zh-CN" altLang="en-US" sz="2000" b="1" dirty="0">
                <a:latin typeface="微软雅黑" pitchFamily="34" charset="-122"/>
                <a:ea typeface="微软雅黑" pitchFamily="34" charset="-122"/>
              </a:rPr>
              <a:t>服务器进程。</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的情况相似，服务器中的</a:t>
            </a:r>
            <a:r>
              <a:rPr lang="zh-CN" altLang="en-US" sz="2000" b="1" dirty="0">
                <a:solidFill>
                  <a:srgbClr val="0000FF"/>
                </a:solidFill>
                <a:latin typeface="微软雅黑" pitchFamily="34" charset="-122"/>
                <a:ea typeface="微软雅黑" pitchFamily="34" charset="-122"/>
              </a:rPr>
              <a:t>主进程</a:t>
            </a:r>
            <a:r>
              <a:rPr lang="zh-CN" altLang="en-US" sz="2000" b="1" dirty="0">
                <a:latin typeface="微软雅黑" pitchFamily="34" charset="-122"/>
                <a:ea typeface="微软雅黑" pitchFamily="34" charset="-122"/>
              </a:rPr>
              <a:t>等待新的请求，并产生</a:t>
            </a:r>
            <a:r>
              <a:rPr lang="zh-CN" altLang="en-US" sz="2000" b="1" dirty="0">
                <a:solidFill>
                  <a:srgbClr val="0000FF"/>
                </a:solidFill>
                <a:latin typeface="微软雅黑" pitchFamily="34" charset="-122"/>
                <a:ea typeface="微软雅黑" pitchFamily="34" charset="-122"/>
              </a:rPr>
              <a:t>从属进程</a:t>
            </a:r>
            <a:r>
              <a:rPr lang="zh-CN" altLang="en-US" sz="2000" b="1" dirty="0">
                <a:latin typeface="微软雅黑" pitchFamily="34" charset="-122"/>
                <a:ea typeface="微软雅黑" pitchFamily="34" charset="-122"/>
              </a:rPr>
              <a:t>来处理每一个连接。 </a:t>
            </a:r>
          </a:p>
        </p:txBody>
      </p:sp>
    </p:spTree>
    <p:extLst>
      <p:ext uri="{BB962C8B-B14F-4D97-AF65-F5344CB8AC3E}">
        <p14:creationId xmlns:p14="http://schemas.microsoft.com/office/powerpoint/2010/main" val="4033982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2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Group 190"/>
          <p:cNvGrpSpPr>
            <a:grpSpLocks noChangeAspect="1"/>
          </p:cNvGrpSpPr>
          <p:nvPr/>
        </p:nvGrpSpPr>
        <p:grpSpPr bwMode="auto">
          <a:xfrm>
            <a:off x="1638459" y="1924630"/>
            <a:ext cx="1465666" cy="1328224"/>
            <a:chOff x="667" y="1712"/>
            <a:chExt cx="1269" cy="1150"/>
          </a:xfrm>
        </p:grpSpPr>
        <p:sp>
          <p:nvSpPr>
            <p:cNvPr id="46" name="AutoShape 189"/>
            <p:cNvSpPr>
              <a:spLocks noChangeAspect="1" noChangeArrowheads="1" noTextEdit="1"/>
            </p:cNvSpPr>
            <p:nvPr/>
          </p:nvSpPr>
          <p:spPr bwMode="auto">
            <a:xfrm>
              <a:off x="667" y="1712"/>
              <a:ext cx="1269" cy="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9" name="Group 199"/>
            <p:cNvGrpSpPr>
              <a:grpSpLocks/>
            </p:cNvGrpSpPr>
            <p:nvPr/>
          </p:nvGrpSpPr>
          <p:grpSpPr bwMode="auto">
            <a:xfrm>
              <a:off x="880" y="1752"/>
              <a:ext cx="854" cy="749"/>
              <a:chOff x="880" y="1752"/>
              <a:chExt cx="854" cy="749"/>
            </a:xfrm>
          </p:grpSpPr>
          <p:sp>
            <p:nvSpPr>
              <p:cNvPr id="60" name="Freeform 195"/>
              <p:cNvSpPr>
                <a:spLocks/>
              </p:cNvSpPr>
              <p:nvPr/>
            </p:nvSpPr>
            <p:spPr bwMode="auto">
              <a:xfrm>
                <a:off x="880" y="1752"/>
                <a:ext cx="854" cy="107"/>
              </a:xfrm>
              <a:custGeom>
                <a:avLst/>
                <a:gdLst>
                  <a:gd name="T0" fmla="*/ 0 w 854"/>
                  <a:gd name="T1" fmla="*/ 107 h 107"/>
                  <a:gd name="T2" fmla="*/ 95 w 854"/>
                  <a:gd name="T3" fmla="*/ 0 h 107"/>
                  <a:gd name="T4" fmla="*/ 760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60" y="0"/>
                    </a:lnTo>
                    <a:lnTo>
                      <a:pt x="854" y="107"/>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96"/>
              <p:cNvSpPr>
                <a:spLocks/>
              </p:cNvSpPr>
              <p:nvPr/>
            </p:nvSpPr>
            <p:spPr bwMode="auto">
              <a:xfrm>
                <a:off x="880" y="1752"/>
                <a:ext cx="854" cy="107"/>
              </a:xfrm>
              <a:custGeom>
                <a:avLst/>
                <a:gdLst>
                  <a:gd name="T0" fmla="*/ 0 w 854"/>
                  <a:gd name="T1" fmla="*/ 107 h 107"/>
                  <a:gd name="T2" fmla="*/ 95 w 854"/>
                  <a:gd name="T3" fmla="*/ 0 h 107"/>
                  <a:gd name="T4" fmla="*/ 760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60" y="0"/>
                    </a:lnTo>
                    <a:lnTo>
                      <a:pt x="854" y="107"/>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AutoShape 198"/>
              <p:cNvSpPr>
                <a:spLocks noChangeArrowheads="1"/>
              </p:cNvSpPr>
              <p:nvPr/>
            </p:nvSpPr>
            <p:spPr bwMode="auto">
              <a:xfrm>
                <a:off x="916" y="1939"/>
                <a:ext cx="771" cy="562"/>
              </a:xfrm>
              <a:prstGeom prst="roundRect">
                <a:avLst>
                  <a:gd name="adj" fmla="val 16667"/>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Group 210"/>
            <p:cNvGrpSpPr>
              <a:grpSpLocks/>
            </p:cNvGrpSpPr>
            <p:nvPr/>
          </p:nvGrpSpPr>
          <p:grpSpPr bwMode="auto">
            <a:xfrm>
              <a:off x="667" y="1712"/>
              <a:ext cx="1245" cy="1110"/>
              <a:chOff x="667" y="1712"/>
              <a:chExt cx="1245" cy="1110"/>
            </a:xfrm>
          </p:grpSpPr>
          <p:grpSp>
            <p:nvGrpSpPr>
              <p:cNvPr id="49" name="Group 204"/>
              <p:cNvGrpSpPr>
                <a:grpSpLocks/>
              </p:cNvGrpSpPr>
              <p:nvPr/>
            </p:nvGrpSpPr>
            <p:grpSpPr bwMode="auto">
              <a:xfrm>
                <a:off x="667" y="2621"/>
                <a:ext cx="1245" cy="201"/>
                <a:chOff x="667" y="2621"/>
                <a:chExt cx="1245" cy="201"/>
              </a:xfrm>
            </p:grpSpPr>
            <p:sp>
              <p:nvSpPr>
                <p:cNvPr id="55" name="Freeform 201"/>
                <p:cNvSpPr>
                  <a:spLocks/>
                </p:cNvSpPr>
                <p:nvPr/>
              </p:nvSpPr>
              <p:spPr bwMode="auto">
                <a:xfrm>
                  <a:off x="667" y="2621"/>
                  <a:ext cx="1245" cy="147"/>
                </a:xfrm>
                <a:custGeom>
                  <a:avLst/>
                  <a:gdLst>
                    <a:gd name="T0" fmla="*/ 0 w 1245"/>
                    <a:gd name="T1" fmla="*/ 147 h 147"/>
                    <a:gd name="T2" fmla="*/ 142 w 1245"/>
                    <a:gd name="T3" fmla="*/ 0 h 147"/>
                    <a:gd name="T4" fmla="*/ 1091 w 1245"/>
                    <a:gd name="T5" fmla="*/ 0 h 147"/>
                    <a:gd name="T6" fmla="*/ 1245 w 1245"/>
                    <a:gd name="T7" fmla="*/ 147 h 147"/>
                    <a:gd name="T8" fmla="*/ 0 w 1245"/>
                    <a:gd name="T9" fmla="*/ 147 h 147"/>
                  </a:gdLst>
                  <a:ahLst/>
                  <a:cxnLst>
                    <a:cxn ang="0">
                      <a:pos x="T0" y="T1"/>
                    </a:cxn>
                    <a:cxn ang="0">
                      <a:pos x="T2" y="T3"/>
                    </a:cxn>
                    <a:cxn ang="0">
                      <a:pos x="T4" y="T5"/>
                    </a:cxn>
                    <a:cxn ang="0">
                      <a:pos x="T6" y="T7"/>
                    </a:cxn>
                    <a:cxn ang="0">
                      <a:pos x="T8" y="T9"/>
                    </a:cxn>
                  </a:cxnLst>
                  <a:rect l="0" t="0" r="r" b="b"/>
                  <a:pathLst>
                    <a:path w="1245" h="147">
                      <a:moveTo>
                        <a:pt x="0" y="147"/>
                      </a:moveTo>
                      <a:lnTo>
                        <a:pt x="142" y="0"/>
                      </a:lnTo>
                      <a:lnTo>
                        <a:pt x="1091" y="0"/>
                      </a:lnTo>
                      <a:lnTo>
                        <a:pt x="1245" y="147"/>
                      </a:lnTo>
                      <a:lnTo>
                        <a:pt x="0" y="14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02"/>
                <p:cNvSpPr>
                  <a:spLocks/>
                </p:cNvSpPr>
                <p:nvPr/>
              </p:nvSpPr>
              <p:spPr bwMode="auto">
                <a:xfrm>
                  <a:off x="667" y="2621"/>
                  <a:ext cx="1245" cy="147"/>
                </a:xfrm>
                <a:custGeom>
                  <a:avLst/>
                  <a:gdLst>
                    <a:gd name="T0" fmla="*/ 0 w 1245"/>
                    <a:gd name="T1" fmla="*/ 147 h 147"/>
                    <a:gd name="T2" fmla="*/ 142 w 1245"/>
                    <a:gd name="T3" fmla="*/ 0 h 147"/>
                    <a:gd name="T4" fmla="*/ 1091 w 1245"/>
                    <a:gd name="T5" fmla="*/ 0 h 147"/>
                    <a:gd name="T6" fmla="*/ 1245 w 1245"/>
                    <a:gd name="T7" fmla="*/ 147 h 147"/>
                    <a:gd name="T8" fmla="*/ 0 w 1245"/>
                    <a:gd name="T9" fmla="*/ 147 h 147"/>
                  </a:gdLst>
                  <a:ahLst/>
                  <a:cxnLst>
                    <a:cxn ang="0">
                      <a:pos x="T0" y="T1"/>
                    </a:cxn>
                    <a:cxn ang="0">
                      <a:pos x="T2" y="T3"/>
                    </a:cxn>
                    <a:cxn ang="0">
                      <a:pos x="T4" y="T5"/>
                    </a:cxn>
                    <a:cxn ang="0">
                      <a:pos x="T6" y="T7"/>
                    </a:cxn>
                    <a:cxn ang="0">
                      <a:pos x="T8" y="T9"/>
                    </a:cxn>
                  </a:cxnLst>
                  <a:rect l="0" t="0" r="r" b="b"/>
                  <a:pathLst>
                    <a:path w="1245" h="147">
                      <a:moveTo>
                        <a:pt x="0" y="147"/>
                      </a:moveTo>
                      <a:lnTo>
                        <a:pt x="142" y="0"/>
                      </a:lnTo>
                      <a:lnTo>
                        <a:pt x="1091" y="0"/>
                      </a:lnTo>
                      <a:lnTo>
                        <a:pt x="1245" y="147"/>
                      </a:lnTo>
                      <a:lnTo>
                        <a:pt x="0" y="147"/>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Rectangle 203"/>
                <p:cNvSpPr>
                  <a:spLocks noChangeArrowheads="1"/>
                </p:cNvSpPr>
                <p:nvPr/>
              </p:nvSpPr>
              <p:spPr bwMode="auto">
                <a:xfrm>
                  <a:off x="679" y="2755"/>
                  <a:ext cx="1221" cy="67"/>
                </a:xfrm>
                <a:prstGeom prst="rect">
                  <a:avLst/>
                </a:prstGeom>
                <a:solidFill>
                  <a:schemeClr val="tx2">
                    <a:lumMod val="40000"/>
                    <a:lumOff val="6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Group 209"/>
              <p:cNvGrpSpPr>
                <a:grpSpLocks/>
              </p:cNvGrpSpPr>
              <p:nvPr/>
            </p:nvGrpSpPr>
            <p:grpSpPr bwMode="auto">
              <a:xfrm>
                <a:off x="809" y="1712"/>
                <a:ext cx="949" cy="856"/>
                <a:chOff x="809" y="1712"/>
                <a:chExt cx="949" cy="856"/>
              </a:xfrm>
            </p:grpSpPr>
            <p:sp>
              <p:nvSpPr>
                <p:cNvPr id="51" name="Freeform 205"/>
                <p:cNvSpPr>
                  <a:spLocks/>
                </p:cNvSpPr>
                <p:nvPr/>
              </p:nvSpPr>
              <p:spPr bwMode="auto">
                <a:xfrm>
                  <a:off x="857" y="1712"/>
                  <a:ext cx="854" cy="107"/>
                </a:xfrm>
                <a:custGeom>
                  <a:avLst/>
                  <a:gdLst>
                    <a:gd name="T0" fmla="*/ 0 w 854"/>
                    <a:gd name="T1" fmla="*/ 107 h 107"/>
                    <a:gd name="T2" fmla="*/ 95 w 854"/>
                    <a:gd name="T3" fmla="*/ 0 h 107"/>
                    <a:gd name="T4" fmla="*/ 759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59" y="0"/>
                      </a:lnTo>
                      <a:lnTo>
                        <a:pt x="854" y="107"/>
                      </a:lnTo>
                      <a:lnTo>
                        <a:pt x="0" y="10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06"/>
                <p:cNvSpPr>
                  <a:spLocks/>
                </p:cNvSpPr>
                <p:nvPr/>
              </p:nvSpPr>
              <p:spPr bwMode="auto">
                <a:xfrm>
                  <a:off x="857" y="1712"/>
                  <a:ext cx="854" cy="107"/>
                </a:xfrm>
                <a:custGeom>
                  <a:avLst/>
                  <a:gdLst>
                    <a:gd name="T0" fmla="*/ 0 w 854"/>
                    <a:gd name="T1" fmla="*/ 107 h 107"/>
                    <a:gd name="T2" fmla="*/ 95 w 854"/>
                    <a:gd name="T3" fmla="*/ 0 h 107"/>
                    <a:gd name="T4" fmla="*/ 759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59" y="0"/>
                      </a:lnTo>
                      <a:lnTo>
                        <a:pt x="854" y="107"/>
                      </a:lnTo>
                      <a:lnTo>
                        <a:pt x="0" y="107"/>
                      </a:lnTo>
                      <a:close/>
                    </a:path>
                  </a:pathLst>
                </a:custGeom>
                <a:solidFill>
                  <a:srgbClr val="0066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AutoShape 207"/>
                <p:cNvSpPr>
                  <a:spLocks noChangeArrowheads="1"/>
                </p:cNvSpPr>
                <p:nvPr/>
              </p:nvSpPr>
              <p:spPr bwMode="auto">
                <a:xfrm>
                  <a:off x="809" y="1806"/>
                  <a:ext cx="949" cy="762"/>
                </a:xfrm>
                <a:prstGeom prst="roundRect">
                  <a:avLst>
                    <a:gd name="adj" fmla="val 16667"/>
                  </a:avLst>
                </a:prstGeom>
                <a:solidFill>
                  <a:schemeClr val="tx2">
                    <a:lumMod val="40000"/>
                    <a:lumOff val="6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AutoShape 208"/>
                <p:cNvSpPr>
                  <a:spLocks noChangeArrowheads="1"/>
                </p:cNvSpPr>
                <p:nvPr/>
              </p:nvSpPr>
              <p:spPr bwMode="auto">
                <a:xfrm>
                  <a:off x="892" y="1899"/>
                  <a:ext cx="771" cy="562"/>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3" name="Group 166"/>
          <p:cNvGrpSpPr>
            <a:grpSpLocks noChangeAspect="1"/>
          </p:cNvGrpSpPr>
          <p:nvPr/>
        </p:nvGrpSpPr>
        <p:grpSpPr bwMode="auto">
          <a:xfrm>
            <a:off x="6123095" y="1864064"/>
            <a:ext cx="1585335" cy="1628850"/>
            <a:chOff x="4710" y="1652"/>
            <a:chExt cx="1348" cy="1385"/>
          </a:xfrm>
        </p:grpSpPr>
        <p:sp>
          <p:nvSpPr>
            <p:cNvPr id="4" name="AutoShape 165"/>
            <p:cNvSpPr>
              <a:spLocks noChangeAspect="1" noChangeArrowheads="1" noTextEdit="1"/>
            </p:cNvSpPr>
            <p:nvPr/>
          </p:nvSpPr>
          <p:spPr bwMode="auto">
            <a:xfrm>
              <a:off x="4710" y="1652"/>
              <a:ext cx="1348" cy="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Rectangle 167"/>
            <p:cNvSpPr>
              <a:spLocks noChangeArrowheads="1"/>
            </p:cNvSpPr>
            <p:nvPr/>
          </p:nvSpPr>
          <p:spPr bwMode="auto">
            <a:xfrm>
              <a:off x="4717" y="2573"/>
              <a:ext cx="1200" cy="25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Rectangle 168"/>
            <p:cNvSpPr>
              <a:spLocks noChangeArrowheads="1"/>
            </p:cNvSpPr>
            <p:nvPr/>
          </p:nvSpPr>
          <p:spPr bwMode="auto">
            <a:xfrm>
              <a:off x="4717" y="2573"/>
              <a:ext cx="1200" cy="251"/>
            </a:xfrm>
            <a:prstGeom prst="rect">
              <a:avLst/>
            </a:prstGeom>
            <a:solidFill>
              <a:schemeClr val="tx2">
                <a:lumMod val="20000"/>
                <a:lumOff val="80000"/>
              </a:schemeClr>
            </a:solidFill>
            <a:ln w="9525">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69"/>
            <p:cNvSpPr>
              <a:spLocks/>
            </p:cNvSpPr>
            <p:nvPr/>
          </p:nvSpPr>
          <p:spPr bwMode="auto">
            <a:xfrm>
              <a:off x="4717" y="2436"/>
              <a:ext cx="1328" cy="137"/>
            </a:xfrm>
            <a:custGeom>
              <a:avLst/>
              <a:gdLst>
                <a:gd name="T0" fmla="*/ 0 w 1328"/>
                <a:gd name="T1" fmla="*/ 137 h 137"/>
                <a:gd name="T2" fmla="*/ 127 w 1328"/>
                <a:gd name="T3" fmla="*/ 0 h 137"/>
                <a:gd name="T4" fmla="*/ 1328 w 1328"/>
                <a:gd name="T5" fmla="*/ 0 h 137"/>
                <a:gd name="T6" fmla="*/ 1200 w 1328"/>
                <a:gd name="T7" fmla="*/ 137 h 137"/>
                <a:gd name="T8" fmla="*/ 0 w 1328"/>
                <a:gd name="T9" fmla="*/ 137 h 137"/>
              </a:gdLst>
              <a:ahLst/>
              <a:cxnLst>
                <a:cxn ang="0">
                  <a:pos x="T0" y="T1"/>
                </a:cxn>
                <a:cxn ang="0">
                  <a:pos x="T2" y="T3"/>
                </a:cxn>
                <a:cxn ang="0">
                  <a:pos x="T4" y="T5"/>
                </a:cxn>
                <a:cxn ang="0">
                  <a:pos x="T6" y="T7"/>
                </a:cxn>
                <a:cxn ang="0">
                  <a:pos x="T8" y="T9"/>
                </a:cxn>
              </a:cxnLst>
              <a:rect l="0" t="0" r="r" b="b"/>
              <a:pathLst>
                <a:path w="1328" h="137">
                  <a:moveTo>
                    <a:pt x="0" y="137"/>
                  </a:moveTo>
                  <a:lnTo>
                    <a:pt x="127" y="0"/>
                  </a:lnTo>
                  <a:lnTo>
                    <a:pt x="1328" y="0"/>
                  </a:lnTo>
                  <a:lnTo>
                    <a:pt x="1200" y="137"/>
                  </a:lnTo>
                  <a:lnTo>
                    <a:pt x="0" y="13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70"/>
            <p:cNvSpPr>
              <a:spLocks/>
            </p:cNvSpPr>
            <p:nvPr/>
          </p:nvSpPr>
          <p:spPr bwMode="auto">
            <a:xfrm>
              <a:off x="4717" y="2436"/>
              <a:ext cx="1328" cy="137"/>
            </a:xfrm>
            <a:custGeom>
              <a:avLst/>
              <a:gdLst>
                <a:gd name="T0" fmla="*/ 0 w 1328"/>
                <a:gd name="T1" fmla="*/ 137 h 137"/>
                <a:gd name="T2" fmla="*/ 127 w 1328"/>
                <a:gd name="T3" fmla="*/ 0 h 137"/>
                <a:gd name="T4" fmla="*/ 1328 w 1328"/>
                <a:gd name="T5" fmla="*/ 0 h 137"/>
                <a:gd name="T6" fmla="*/ 1200 w 1328"/>
                <a:gd name="T7" fmla="*/ 137 h 137"/>
                <a:gd name="T8" fmla="*/ 0 w 1328"/>
                <a:gd name="T9" fmla="*/ 137 h 137"/>
              </a:gdLst>
              <a:ahLst/>
              <a:cxnLst>
                <a:cxn ang="0">
                  <a:pos x="T0" y="T1"/>
                </a:cxn>
                <a:cxn ang="0">
                  <a:pos x="T2" y="T3"/>
                </a:cxn>
                <a:cxn ang="0">
                  <a:pos x="T4" y="T5"/>
                </a:cxn>
                <a:cxn ang="0">
                  <a:pos x="T6" y="T7"/>
                </a:cxn>
                <a:cxn ang="0">
                  <a:pos x="T8" y="T9"/>
                </a:cxn>
              </a:cxnLst>
              <a:rect l="0" t="0" r="r" b="b"/>
              <a:pathLst>
                <a:path w="1328" h="137">
                  <a:moveTo>
                    <a:pt x="0" y="137"/>
                  </a:moveTo>
                  <a:lnTo>
                    <a:pt x="127" y="0"/>
                  </a:lnTo>
                  <a:lnTo>
                    <a:pt x="1328" y="0"/>
                  </a:lnTo>
                  <a:lnTo>
                    <a:pt x="1200" y="137"/>
                  </a:lnTo>
                  <a:lnTo>
                    <a:pt x="0" y="137"/>
                  </a:lnTo>
                  <a:close/>
                </a:path>
              </a:pathLst>
            </a:custGeom>
            <a:solidFill>
              <a:schemeClr val="tx2">
                <a:lumMod val="40000"/>
                <a:lumOff val="60000"/>
              </a:schemeClr>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Line 171"/>
            <p:cNvSpPr>
              <a:spLocks noChangeShapeType="1"/>
            </p:cNvSpPr>
            <p:nvPr/>
          </p:nvSpPr>
          <p:spPr bwMode="auto">
            <a:xfrm flipH="1">
              <a:off x="5562" y="2687"/>
              <a:ext cx="288" cy="1"/>
            </a:xfrm>
            <a:prstGeom prst="line">
              <a:avLst/>
            </a:prstGeom>
            <a:noFill/>
            <a:ln w="2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72"/>
            <p:cNvSpPr>
              <a:spLocks/>
            </p:cNvSpPr>
            <p:nvPr/>
          </p:nvSpPr>
          <p:spPr bwMode="auto">
            <a:xfrm>
              <a:off x="5917" y="2436"/>
              <a:ext cx="128" cy="388"/>
            </a:xfrm>
            <a:custGeom>
              <a:avLst/>
              <a:gdLst>
                <a:gd name="T0" fmla="*/ 0 w 128"/>
                <a:gd name="T1" fmla="*/ 388 h 388"/>
                <a:gd name="T2" fmla="*/ 128 w 128"/>
                <a:gd name="T3" fmla="*/ 243 h 388"/>
                <a:gd name="T4" fmla="*/ 128 w 128"/>
                <a:gd name="T5" fmla="*/ 0 h 388"/>
                <a:gd name="T6" fmla="*/ 0 w 128"/>
                <a:gd name="T7" fmla="*/ 137 h 388"/>
                <a:gd name="T8" fmla="*/ 0 w 128"/>
                <a:gd name="T9" fmla="*/ 388 h 388"/>
              </a:gdLst>
              <a:ahLst/>
              <a:cxnLst>
                <a:cxn ang="0">
                  <a:pos x="T0" y="T1"/>
                </a:cxn>
                <a:cxn ang="0">
                  <a:pos x="T2" y="T3"/>
                </a:cxn>
                <a:cxn ang="0">
                  <a:pos x="T4" y="T5"/>
                </a:cxn>
                <a:cxn ang="0">
                  <a:pos x="T6" y="T7"/>
                </a:cxn>
                <a:cxn ang="0">
                  <a:pos x="T8" y="T9"/>
                </a:cxn>
              </a:cxnLst>
              <a:rect l="0" t="0" r="r" b="b"/>
              <a:pathLst>
                <a:path w="128" h="388">
                  <a:moveTo>
                    <a:pt x="0" y="388"/>
                  </a:moveTo>
                  <a:lnTo>
                    <a:pt x="128" y="243"/>
                  </a:lnTo>
                  <a:lnTo>
                    <a:pt x="128" y="0"/>
                  </a:lnTo>
                  <a:lnTo>
                    <a:pt x="0" y="137"/>
                  </a:lnTo>
                  <a:lnTo>
                    <a:pt x="0" y="388"/>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73"/>
            <p:cNvSpPr>
              <a:spLocks/>
            </p:cNvSpPr>
            <p:nvPr/>
          </p:nvSpPr>
          <p:spPr bwMode="auto">
            <a:xfrm>
              <a:off x="5917" y="2436"/>
              <a:ext cx="128" cy="388"/>
            </a:xfrm>
            <a:custGeom>
              <a:avLst/>
              <a:gdLst>
                <a:gd name="T0" fmla="*/ 0 w 128"/>
                <a:gd name="T1" fmla="*/ 388 h 388"/>
                <a:gd name="T2" fmla="*/ 128 w 128"/>
                <a:gd name="T3" fmla="*/ 243 h 388"/>
                <a:gd name="T4" fmla="*/ 128 w 128"/>
                <a:gd name="T5" fmla="*/ 0 h 388"/>
                <a:gd name="T6" fmla="*/ 0 w 128"/>
                <a:gd name="T7" fmla="*/ 137 h 388"/>
                <a:gd name="T8" fmla="*/ 0 w 128"/>
                <a:gd name="T9" fmla="*/ 388 h 388"/>
              </a:gdLst>
              <a:ahLst/>
              <a:cxnLst>
                <a:cxn ang="0">
                  <a:pos x="T0" y="T1"/>
                </a:cxn>
                <a:cxn ang="0">
                  <a:pos x="T2" y="T3"/>
                </a:cxn>
                <a:cxn ang="0">
                  <a:pos x="T4" y="T5"/>
                </a:cxn>
                <a:cxn ang="0">
                  <a:pos x="T6" y="T7"/>
                </a:cxn>
                <a:cxn ang="0">
                  <a:pos x="T8" y="T9"/>
                </a:cxn>
              </a:cxnLst>
              <a:rect l="0" t="0" r="r" b="b"/>
              <a:pathLst>
                <a:path w="128" h="388">
                  <a:moveTo>
                    <a:pt x="0" y="388"/>
                  </a:moveTo>
                  <a:lnTo>
                    <a:pt x="128" y="243"/>
                  </a:lnTo>
                  <a:lnTo>
                    <a:pt x="128" y="0"/>
                  </a:lnTo>
                  <a:lnTo>
                    <a:pt x="0" y="137"/>
                  </a:lnTo>
                  <a:lnTo>
                    <a:pt x="0" y="388"/>
                  </a:lnTo>
                  <a:close/>
                </a:path>
              </a:pathLst>
            </a:custGeom>
            <a:solidFill>
              <a:srgbClr val="0066FF"/>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74"/>
            <p:cNvSpPr>
              <a:spLocks/>
            </p:cNvSpPr>
            <p:nvPr/>
          </p:nvSpPr>
          <p:spPr bwMode="auto">
            <a:xfrm>
              <a:off x="4723" y="2793"/>
              <a:ext cx="1060" cy="191"/>
            </a:xfrm>
            <a:custGeom>
              <a:avLst/>
              <a:gdLst>
                <a:gd name="T0" fmla="*/ 0 w 1060"/>
                <a:gd name="T1" fmla="*/ 191 h 191"/>
                <a:gd name="T2" fmla="*/ 135 w 1060"/>
                <a:gd name="T3" fmla="*/ 0 h 191"/>
                <a:gd name="T4" fmla="*/ 1060 w 1060"/>
                <a:gd name="T5" fmla="*/ 0 h 191"/>
                <a:gd name="T6" fmla="*/ 926 w 1060"/>
                <a:gd name="T7" fmla="*/ 191 h 191"/>
                <a:gd name="T8" fmla="*/ 0 w 1060"/>
                <a:gd name="T9" fmla="*/ 191 h 191"/>
              </a:gdLst>
              <a:ahLst/>
              <a:cxnLst>
                <a:cxn ang="0">
                  <a:pos x="T0" y="T1"/>
                </a:cxn>
                <a:cxn ang="0">
                  <a:pos x="T2" y="T3"/>
                </a:cxn>
                <a:cxn ang="0">
                  <a:pos x="T4" y="T5"/>
                </a:cxn>
                <a:cxn ang="0">
                  <a:pos x="T6" y="T7"/>
                </a:cxn>
                <a:cxn ang="0">
                  <a:pos x="T8" y="T9"/>
                </a:cxn>
              </a:cxnLst>
              <a:rect l="0" t="0" r="r" b="b"/>
              <a:pathLst>
                <a:path w="1060" h="191">
                  <a:moveTo>
                    <a:pt x="0" y="191"/>
                  </a:moveTo>
                  <a:lnTo>
                    <a:pt x="135" y="0"/>
                  </a:lnTo>
                  <a:lnTo>
                    <a:pt x="1060" y="0"/>
                  </a:lnTo>
                  <a:lnTo>
                    <a:pt x="926" y="191"/>
                  </a:lnTo>
                  <a:lnTo>
                    <a:pt x="0" y="191"/>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75"/>
            <p:cNvSpPr>
              <a:spLocks/>
            </p:cNvSpPr>
            <p:nvPr/>
          </p:nvSpPr>
          <p:spPr bwMode="auto">
            <a:xfrm>
              <a:off x="4723" y="2793"/>
              <a:ext cx="1060" cy="191"/>
            </a:xfrm>
            <a:custGeom>
              <a:avLst/>
              <a:gdLst>
                <a:gd name="T0" fmla="*/ 0 w 1060"/>
                <a:gd name="T1" fmla="*/ 191 h 191"/>
                <a:gd name="T2" fmla="*/ 135 w 1060"/>
                <a:gd name="T3" fmla="*/ 0 h 191"/>
                <a:gd name="T4" fmla="*/ 1060 w 1060"/>
                <a:gd name="T5" fmla="*/ 0 h 191"/>
                <a:gd name="T6" fmla="*/ 926 w 1060"/>
                <a:gd name="T7" fmla="*/ 191 h 191"/>
                <a:gd name="T8" fmla="*/ 0 w 1060"/>
                <a:gd name="T9" fmla="*/ 191 h 191"/>
              </a:gdLst>
              <a:ahLst/>
              <a:cxnLst>
                <a:cxn ang="0">
                  <a:pos x="T0" y="T1"/>
                </a:cxn>
                <a:cxn ang="0">
                  <a:pos x="T2" y="T3"/>
                </a:cxn>
                <a:cxn ang="0">
                  <a:pos x="T4" y="T5"/>
                </a:cxn>
                <a:cxn ang="0">
                  <a:pos x="T6" y="T7"/>
                </a:cxn>
                <a:cxn ang="0">
                  <a:pos x="T8" y="T9"/>
                </a:cxn>
              </a:cxnLst>
              <a:rect l="0" t="0" r="r" b="b"/>
              <a:pathLst>
                <a:path w="1060" h="191">
                  <a:moveTo>
                    <a:pt x="0" y="191"/>
                  </a:moveTo>
                  <a:lnTo>
                    <a:pt x="135" y="0"/>
                  </a:lnTo>
                  <a:lnTo>
                    <a:pt x="1060" y="0"/>
                  </a:lnTo>
                  <a:lnTo>
                    <a:pt x="926" y="191"/>
                  </a:lnTo>
                  <a:lnTo>
                    <a:pt x="0" y="191"/>
                  </a:lnTo>
                  <a:close/>
                </a:path>
              </a:pathLst>
            </a:custGeom>
            <a:solidFill>
              <a:schemeClr val="tx2">
                <a:lumMod val="40000"/>
                <a:lumOff val="60000"/>
              </a:schemeClr>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76"/>
            <p:cNvSpPr>
              <a:spLocks/>
            </p:cNvSpPr>
            <p:nvPr/>
          </p:nvSpPr>
          <p:spPr bwMode="auto">
            <a:xfrm>
              <a:off x="5649" y="2793"/>
              <a:ext cx="134" cy="229"/>
            </a:xfrm>
            <a:custGeom>
              <a:avLst/>
              <a:gdLst>
                <a:gd name="T0" fmla="*/ 0 w 134"/>
                <a:gd name="T1" fmla="*/ 229 h 229"/>
                <a:gd name="T2" fmla="*/ 134 w 134"/>
                <a:gd name="T3" fmla="*/ 69 h 229"/>
                <a:gd name="T4" fmla="*/ 134 w 134"/>
                <a:gd name="T5" fmla="*/ 0 h 229"/>
                <a:gd name="T6" fmla="*/ 0 w 134"/>
                <a:gd name="T7" fmla="*/ 191 h 229"/>
                <a:gd name="T8" fmla="*/ 0 w 134"/>
                <a:gd name="T9" fmla="*/ 229 h 229"/>
              </a:gdLst>
              <a:ahLst/>
              <a:cxnLst>
                <a:cxn ang="0">
                  <a:pos x="T0" y="T1"/>
                </a:cxn>
                <a:cxn ang="0">
                  <a:pos x="T2" y="T3"/>
                </a:cxn>
                <a:cxn ang="0">
                  <a:pos x="T4" y="T5"/>
                </a:cxn>
                <a:cxn ang="0">
                  <a:pos x="T6" y="T7"/>
                </a:cxn>
                <a:cxn ang="0">
                  <a:pos x="T8" y="T9"/>
                </a:cxn>
              </a:cxnLst>
              <a:rect l="0" t="0" r="r" b="b"/>
              <a:pathLst>
                <a:path w="134" h="229">
                  <a:moveTo>
                    <a:pt x="0" y="229"/>
                  </a:moveTo>
                  <a:lnTo>
                    <a:pt x="134" y="69"/>
                  </a:lnTo>
                  <a:lnTo>
                    <a:pt x="134" y="0"/>
                  </a:lnTo>
                  <a:lnTo>
                    <a:pt x="0" y="191"/>
                  </a:lnTo>
                  <a:lnTo>
                    <a:pt x="0" y="22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77"/>
            <p:cNvSpPr>
              <a:spLocks/>
            </p:cNvSpPr>
            <p:nvPr/>
          </p:nvSpPr>
          <p:spPr bwMode="auto">
            <a:xfrm>
              <a:off x="5649" y="2793"/>
              <a:ext cx="134" cy="229"/>
            </a:xfrm>
            <a:custGeom>
              <a:avLst/>
              <a:gdLst>
                <a:gd name="T0" fmla="*/ 0 w 134"/>
                <a:gd name="T1" fmla="*/ 229 h 229"/>
                <a:gd name="T2" fmla="*/ 134 w 134"/>
                <a:gd name="T3" fmla="*/ 69 h 229"/>
                <a:gd name="T4" fmla="*/ 134 w 134"/>
                <a:gd name="T5" fmla="*/ 0 h 229"/>
                <a:gd name="T6" fmla="*/ 0 w 134"/>
                <a:gd name="T7" fmla="*/ 191 h 229"/>
                <a:gd name="T8" fmla="*/ 0 w 134"/>
                <a:gd name="T9" fmla="*/ 229 h 229"/>
              </a:gdLst>
              <a:ahLst/>
              <a:cxnLst>
                <a:cxn ang="0">
                  <a:pos x="T0" y="T1"/>
                </a:cxn>
                <a:cxn ang="0">
                  <a:pos x="T2" y="T3"/>
                </a:cxn>
                <a:cxn ang="0">
                  <a:pos x="T4" y="T5"/>
                </a:cxn>
                <a:cxn ang="0">
                  <a:pos x="T6" y="T7"/>
                </a:cxn>
                <a:cxn ang="0">
                  <a:pos x="T8" y="T9"/>
                </a:cxn>
              </a:cxnLst>
              <a:rect l="0" t="0" r="r" b="b"/>
              <a:pathLst>
                <a:path w="134" h="229">
                  <a:moveTo>
                    <a:pt x="0" y="229"/>
                  </a:moveTo>
                  <a:lnTo>
                    <a:pt x="134" y="69"/>
                  </a:lnTo>
                  <a:lnTo>
                    <a:pt x="134" y="0"/>
                  </a:lnTo>
                  <a:lnTo>
                    <a:pt x="0" y="191"/>
                  </a:lnTo>
                  <a:lnTo>
                    <a:pt x="0" y="229"/>
                  </a:lnTo>
                  <a:close/>
                </a:path>
              </a:pathLst>
            </a:custGeom>
            <a:solidFill>
              <a:srgbClr val="0066FF"/>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Rectangle 178"/>
            <p:cNvSpPr>
              <a:spLocks noChangeArrowheads="1"/>
            </p:cNvSpPr>
            <p:nvPr/>
          </p:nvSpPr>
          <p:spPr bwMode="auto">
            <a:xfrm>
              <a:off x="4723" y="2984"/>
              <a:ext cx="926" cy="3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79"/>
            <p:cNvSpPr>
              <a:spLocks noChangeArrowheads="1"/>
            </p:cNvSpPr>
            <p:nvPr/>
          </p:nvSpPr>
          <p:spPr bwMode="auto">
            <a:xfrm>
              <a:off x="4723" y="2984"/>
              <a:ext cx="926" cy="38"/>
            </a:xfrm>
            <a:prstGeom prst="rect">
              <a:avLst/>
            </a:prstGeom>
            <a:solidFill>
              <a:schemeClr val="tx2">
                <a:lumMod val="20000"/>
                <a:lumOff val="80000"/>
              </a:schemeClr>
            </a:solidFill>
            <a:ln w="9525">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80"/>
            <p:cNvSpPr>
              <a:spLocks/>
            </p:cNvSpPr>
            <p:nvPr/>
          </p:nvSpPr>
          <p:spPr bwMode="auto">
            <a:xfrm>
              <a:off x="4898" y="2436"/>
              <a:ext cx="952" cy="106"/>
            </a:xfrm>
            <a:custGeom>
              <a:avLst/>
              <a:gdLst>
                <a:gd name="T0" fmla="*/ 0 w 952"/>
                <a:gd name="T1" fmla="*/ 106 h 106"/>
                <a:gd name="T2" fmla="*/ 100 w 952"/>
                <a:gd name="T3" fmla="*/ 0 h 106"/>
                <a:gd name="T4" fmla="*/ 952 w 952"/>
                <a:gd name="T5" fmla="*/ 0 h 106"/>
                <a:gd name="T6" fmla="*/ 858 w 952"/>
                <a:gd name="T7" fmla="*/ 106 h 106"/>
                <a:gd name="T8" fmla="*/ 0 w 952"/>
                <a:gd name="T9" fmla="*/ 106 h 106"/>
              </a:gdLst>
              <a:ahLst/>
              <a:cxnLst>
                <a:cxn ang="0">
                  <a:pos x="T0" y="T1"/>
                </a:cxn>
                <a:cxn ang="0">
                  <a:pos x="T2" y="T3"/>
                </a:cxn>
                <a:cxn ang="0">
                  <a:pos x="T4" y="T5"/>
                </a:cxn>
                <a:cxn ang="0">
                  <a:pos x="T6" y="T7"/>
                </a:cxn>
                <a:cxn ang="0">
                  <a:pos x="T8" y="T9"/>
                </a:cxn>
              </a:cxnLst>
              <a:rect l="0" t="0" r="r" b="b"/>
              <a:pathLst>
                <a:path w="952" h="106">
                  <a:moveTo>
                    <a:pt x="0" y="106"/>
                  </a:moveTo>
                  <a:lnTo>
                    <a:pt x="100" y="0"/>
                  </a:lnTo>
                  <a:lnTo>
                    <a:pt x="952" y="0"/>
                  </a:lnTo>
                  <a:lnTo>
                    <a:pt x="858" y="106"/>
                  </a:lnTo>
                  <a:lnTo>
                    <a:pt x="0"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81"/>
            <p:cNvSpPr>
              <a:spLocks/>
            </p:cNvSpPr>
            <p:nvPr/>
          </p:nvSpPr>
          <p:spPr bwMode="auto">
            <a:xfrm>
              <a:off x="4898" y="2436"/>
              <a:ext cx="952" cy="106"/>
            </a:xfrm>
            <a:custGeom>
              <a:avLst/>
              <a:gdLst>
                <a:gd name="T0" fmla="*/ 0 w 952"/>
                <a:gd name="T1" fmla="*/ 106 h 106"/>
                <a:gd name="T2" fmla="*/ 100 w 952"/>
                <a:gd name="T3" fmla="*/ 0 h 106"/>
                <a:gd name="T4" fmla="*/ 952 w 952"/>
                <a:gd name="T5" fmla="*/ 0 h 106"/>
                <a:gd name="T6" fmla="*/ 858 w 952"/>
                <a:gd name="T7" fmla="*/ 106 h 106"/>
                <a:gd name="T8" fmla="*/ 0 w 952"/>
                <a:gd name="T9" fmla="*/ 106 h 106"/>
              </a:gdLst>
              <a:ahLst/>
              <a:cxnLst>
                <a:cxn ang="0">
                  <a:pos x="T0" y="T1"/>
                </a:cxn>
                <a:cxn ang="0">
                  <a:pos x="T2" y="T3"/>
                </a:cxn>
                <a:cxn ang="0">
                  <a:pos x="T4" y="T5"/>
                </a:cxn>
                <a:cxn ang="0">
                  <a:pos x="T6" y="T7"/>
                </a:cxn>
                <a:cxn ang="0">
                  <a:pos x="T8" y="T9"/>
                </a:cxn>
              </a:cxnLst>
              <a:rect l="0" t="0" r="r" b="b"/>
              <a:pathLst>
                <a:path w="952" h="106">
                  <a:moveTo>
                    <a:pt x="0" y="106"/>
                  </a:moveTo>
                  <a:lnTo>
                    <a:pt x="100" y="0"/>
                  </a:lnTo>
                  <a:lnTo>
                    <a:pt x="952" y="0"/>
                  </a:lnTo>
                  <a:lnTo>
                    <a:pt x="858" y="106"/>
                  </a:lnTo>
                  <a:lnTo>
                    <a:pt x="0" y="106"/>
                  </a:lnTo>
                  <a:close/>
                </a:path>
              </a:pathLst>
            </a:custGeom>
            <a:solidFill>
              <a:srgbClr val="000000"/>
            </a:solidFill>
            <a:ln w="7">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82"/>
            <p:cNvSpPr>
              <a:spLocks/>
            </p:cNvSpPr>
            <p:nvPr/>
          </p:nvSpPr>
          <p:spPr bwMode="auto">
            <a:xfrm>
              <a:off x="4891" y="1660"/>
              <a:ext cx="946" cy="99"/>
            </a:xfrm>
            <a:custGeom>
              <a:avLst/>
              <a:gdLst>
                <a:gd name="T0" fmla="*/ 0 w 946"/>
                <a:gd name="T1" fmla="*/ 99 h 99"/>
                <a:gd name="T2" fmla="*/ 94 w 946"/>
                <a:gd name="T3" fmla="*/ 0 h 99"/>
                <a:gd name="T4" fmla="*/ 946 w 946"/>
                <a:gd name="T5" fmla="*/ 0 h 99"/>
                <a:gd name="T6" fmla="*/ 852 w 946"/>
                <a:gd name="T7" fmla="*/ 99 h 99"/>
                <a:gd name="T8" fmla="*/ 0 w 946"/>
                <a:gd name="T9" fmla="*/ 99 h 99"/>
              </a:gdLst>
              <a:ahLst/>
              <a:cxnLst>
                <a:cxn ang="0">
                  <a:pos x="T0" y="T1"/>
                </a:cxn>
                <a:cxn ang="0">
                  <a:pos x="T2" y="T3"/>
                </a:cxn>
                <a:cxn ang="0">
                  <a:pos x="T4" y="T5"/>
                </a:cxn>
                <a:cxn ang="0">
                  <a:pos x="T6" y="T7"/>
                </a:cxn>
                <a:cxn ang="0">
                  <a:pos x="T8" y="T9"/>
                </a:cxn>
              </a:cxnLst>
              <a:rect l="0" t="0" r="r" b="b"/>
              <a:pathLst>
                <a:path w="946" h="99">
                  <a:moveTo>
                    <a:pt x="0" y="99"/>
                  </a:moveTo>
                  <a:lnTo>
                    <a:pt x="94" y="0"/>
                  </a:lnTo>
                  <a:lnTo>
                    <a:pt x="946" y="0"/>
                  </a:lnTo>
                  <a:lnTo>
                    <a:pt x="852" y="99"/>
                  </a:lnTo>
                  <a:lnTo>
                    <a:pt x="0" y="9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3"/>
            <p:cNvSpPr>
              <a:spLocks/>
            </p:cNvSpPr>
            <p:nvPr/>
          </p:nvSpPr>
          <p:spPr bwMode="auto">
            <a:xfrm>
              <a:off x="4891" y="1660"/>
              <a:ext cx="946" cy="99"/>
            </a:xfrm>
            <a:custGeom>
              <a:avLst/>
              <a:gdLst>
                <a:gd name="T0" fmla="*/ 0 w 946"/>
                <a:gd name="T1" fmla="*/ 99 h 99"/>
                <a:gd name="T2" fmla="*/ 94 w 946"/>
                <a:gd name="T3" fmla="*/ 0 h 99"/>
                <a:gd name="T4" fmla="*/ 946 w 946"/>
                <a:gd name="T5" fmla="*/ 0 h 99"/>
                <a:gd name="T6" fmla="*/ 852 w 946"/>
                <a:gd name="T7" fmla="*/ 99 h 99"/>
                <a:gd name="T8" fmla="*/ 0 w 946"/>
                <a:gd name="T9" fmla="*/ 99 h 99"/>
              </a:gdLst>
              <a:ahLst/>
              <a:cxnLst>
                <a:cxn ang="0">
                  <a:pos x="T0" y="T1"/>
                </a:cxn>
                <a:cxn ang="0">
                  <a:pos x="T2" y="T3"/>
                </a:cxn>
                <a:cxn ang="0">
                  <a:pos x="T4" y="T5"/>
                </a:cxn>
                <a:cxn ang="0">
                  <a:pos x="T6" y="T7"/>
                </a:cxn>
                <a:cxn ang="0">
                  <a:pos x="T8" y="T9"/>
                </a:cxn>
              </a:cxnLst>
              <a:rect l="0" t="0" r="r" b="b"/>
              <a:pathLst>
                <a:path w="946" h="99">
                  <a:moveTo>
                    <a:pt x="0" y="99"/>
                  </a:moveTo>
                  <a:lnTo>
                    <a:pt x="94" y="0"/>
                  </a:lnTo>
                  <a:lnTo>
                    <a:pt x="946" y="0"/>
                  </a:lnTo>
                  <a:lnTo>
                    <a:pt x="852" y="99"/>
                  </a:lnTo>
                  <a:lnTo>
                    <a:pt x="0" y="99"/>
                  </a:lnTo>
                  <a:close/>
                </a:path>
              </a:pathLst>
            </a:custGeom>
            <a:solidFill>
              <a:schemeClr val="tx2">
                <a:lumMod val="40000"/>
                <a:lumOff val="60000"/>
              </a:schemeClr>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184"/>
            <p:cNvSpPr>
              <a:spLocks noChangeArrowheads="1"/>
            </p:cNvSpPr>
            <p:nvPr/>
          </p:nvSpPr>
          <p:spPr bwMode="auto">
            <a:xfrm>
              <a:off x="4891" y="1759"/>
              <a:ext cx="859" cy="768"/>
            </a:xfrm>
            <a:prstGeom prst="rect">
              <a:avLst/>
            </a:prstGeom>
            <a:solidFill>
              <a:schemeClr val="tx2">
                <a:lumMod val="20000"/>
                <a:lumOff val="80000"/>
              </a:schemeClr>
            </a:solidFill>
            <a:ln w="9525">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Rectangle 185"/>
            <p:cNvSpPr>
              <a:spLocks noChangeArrowheads="1"/>
            </p:cNvSpPr>
            <p:nvPr/>
          </p:nvSpPr>
          <p:spPr bwMode="auto">
            <a:xfrm>
              <a:off x="4965" y="1857"/>
              <a:ext cx="711" cy="594"/>
            </a:xfrm>
            <a:prstGeom prst="rect">
              <a:avLst/>
            </a:prstGeom>
            <a:solidFill>
              <a:srgbClr val="FFFFFF"/>
            </a:solidFill>
            <a:ln w="7">
              <a:solidFill>
                <a:srgbClr val="49493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86"/>
            <p:cNvSpPr>
              <a:spLocks/>
            </p:cNvSpPr>
            <p:nvPr/>
          </p:nvSpPr>
          <p:spPr bwMode="auto">
            <a:xfrm>
              <a:off x="5743" y="1660"/>
              <a:ext cx="94" cy="860"/>
            </a:xfrm>
            <a:custGeom>
              <a:avLst/>
              <a:gdLst>
                <a:gd name="T0" fmla="*/ 0 w 94"/>
                <a:gd name="T1" fmla="*/ 860 h 860"/>
                <a:gd name="T2" fmla="*/ 94 w 94"/>
                <a:gd name="T3" fmla="*/ 753 h 860"/>
                <a:gd name="T4" fmla="*/ 94 w 94"/>
                <a:gd name="T5" fmla="*/ 0 h 860"/>
                <a:gd name="T6" fmla="*/ 0 w 94"/>
                <a:gd name="T7" fmla="*/ 99 h 860"/>
                <a:gd name="T8" fmla="*/ 0 w 94"/>
                <a:gd name="T9" fmla="*/ 860 h 860"/>
              </a:gdLst>
              <a:ahLst/>
              <a:cxnLst>
                <a:cxn ang="0">
                  <a:pos x="T0" y="T1"/>
                </a:cxn>
                <a:cxn ang="0">
                  <a:pos x="T2" y="T3"/>
                </a:cxn>
                <a:cxn ang="0">
                  <a:pos x="T4" y="T5"/>
                </a:cxn>
                <a:cxn ang="0">
                  <a:pos x="T6" y="T7"/>
                </a:cxn>
                <a:cxn ang="0">
                  <a:pos x="T8" y="T9"/>
                </a:cxn>
              </a:cxnLst>
              <a:rect l="0" t="0" r="r" b="b"/>
              <a:pathLst>
                <a:path w="94" h="860">
                  <a:moveTo>
                    <a:pt x="0" y="860"/>
                  </a:moveTo>
                  <a:lnTo>
                    <a:pt x="94" y="753"/>
                  </a:lnTo>
                  <a:lnTo>
                    <a:pt x="94" y="0"/>
                  </a:lnTo>
                  <a:lnTo>
                    <a:pt x="0" y="99"/>
                  </a:lnTo>
                  <a:lnTo>
                    <a:pt x="0" y="8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87"/>
            <p:cNvSpPr>
              <a:spLocks/>
            </p:cNvSpPr>
            <p:nvPr/>
          </p:nvSpPr>
          <p:spPr bwMode="auto">
            <a:xfrm>
              <a:off x="5743" y="1660"/>
              <a:ext cx="94" cy="860"/>
            </a:xfrm>
            <a:custGeom>
              <a:avLst/>
              <a:gdLst>
                <a:gd name="T0" fmla="*/ 0 w 94"/>
                <a:gd name="T1" fmla="*/ 860 h 860"/>
                <a:gd name="T2" fmla="*/ 94 w 94"/>
                <a:gd name="T3" fmla="*/ 753 h 860"/>
                <a:gd name="T4" fmla="*/ 94 w 94"/>
                <a:gd name="T5" fmla="*/ 0 h 860"/>
                <a:gd name="T6" fmla="*/ 0 w 94"/>
                <a:gd name="T7" fmla="*/ 99 h 860"/>
                <a:gd name="T8" fmla="*/ 0 w 94"/>
                <a:gd name="T9" fmla="*/ 860 h 860"/>
              </a:gdLst>
              <a:ahLst/>
              <a:cxnLst>
                <a:cxn ang="0">
                  <a:pos x="T0" y="T1"/>
                </a:cxn>
                <a:cxn ang="0">
                  <a:pos x="T2" y="T3"/>
                </a:cxn>
                <a:cxn ang="0">
                  <a:pos x="T4" y="T5"/>
                </a:cxn>
                <a:cxn ang="0">
                  <a:pos x="T6" y="T7"/>
                </a:cxn>
                <a:cxn ang="0">
                  <a:pos x="T8" y="T9"/>
                </a:cxn>
              </a:cxnLst>
              <a:rect l="0" t="0" r="r" b="b"/>
              <a:pathLst>
                <a:path w="94" h="860">
                  <a:moveTo>
                    <a:pt x="0" y="860"/>
                  </a:moveTo>
                  <a:lnTo>
                    <a:pt x="94" y="753"/>
                  </a:lnTo>
                  <a:lnTo>
                    <a:pt x="94" y="0"/>
                  </a:lnTo>
                  <a:lnTo>
                    <a:pt x="0" y="99"/>
                  </a:lnTo>
                  <a:lnTo>
                    <a:pt x="0" y="860"/>
                  </a:lnTo>
                  <a:close/>
                </a:path>
              </a:pathLst>
            </a:custGeom>
            <a:solidFill>
              <a:srgbClr val="0066FF"/>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28" name="Rectangle 6"/>
          <p:cNvSpPr>
            <a:spLocks noChangeArrowheads="1"/>
          </p:cNvSpPr>
          <p:nvPr/>
        </p:nvSpPr>
        <p:spPr bwMode="auto">
          <a:xfrm>
            <a:off x="2282807" y="600654"/>
            <a:ext cx="45970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TELNET </a:t>
            </a:r>
            <a:r>
              <a:rPr lang="zh-CN" altLang="en-US" sz="2000" b="1" dirty="0">
                <a:solidFill>
                  <a:schemeClr val="bg1"/>
                </a:solidFill>
                <a:latin typeface="微软雅黑" pitchFamily="34" charset="-122"/>
                <a:ea typeface="微软雅黑" pitchFamily="34" charset="-122"/>
              </a:rPr>
              <a:t>使用网络虚拟终端 </a:t>
            </a:r>
            <a:r>
              <a:rPr lang="en-US" altLang="zh-CN" sz="2000" b="1" dirty="0">
                <a:solidFill>
                  <a:schemeClr val="bg1"/>
                </a:solidFill>
                <a:latin typeface="微软雅黑" pitchFamily="34" charset="-122"/>
                <a:ea typeface="微软雅黑" pitchFamily="34" charset="-122"/>
              </a:rPr>
              <a:t>NVT </a:t>
            </a:r>
            <a:r>
              <a:rPr lang="zh-CN" altLang="en-US" sz="2000" b="1" dirty="0">
                <a:solidFill>
                  <a:schemeClr val="bg1"/>
                </a:solidFill>
                <a:latin typeface="微软雅黑" pitchFamily="34" charset="-122"/>
                <a:ea typeface="微软雅黑" pitchFamily="34" charset="-122"/>
              </a:rPr>
              <a:t>格式 </a:t>
            </a:r>
          </a:p>
        </p:txBody>
      </p:sp>
      <p:grpSp>
        <p:nvGrpSpPr>
          <p:cNvPr id="2" name="组合 1"/>
          <p:cNvGrpSpPr/>
          <p:nvPr/>
        </p:nvGrpSpPr>
        <p:grpSpPr>
          <a:xfrm>
            <a:off x="1982751" y="1522002"/>
            <a:ext cx="5591078" cy="2253511"/>
            <a:chOff x="1486342" y="2116880"/>
            <a:chExt cx="7963375" cy="3209672"/>
          </a:xfrm>
        </p:grpSpPr>
        <p:graphicFrame>
          <p:nvGraphicFramePr>
            <p:cNvPr id="29" name="Object 5"/>
            <p:cNvGraphicFramePr>
              <a:graphicFrameLocks noChangeAspect="1"/>
            </p:cNvGraphicFramePr>
            <p:nvPr>
              <p:extLst>
                <p:ext uri="{D42A27DB-BD31-4B8C-83A1-F6EECF244321}">
                  <p14:modId xmlns:p14="http://schemas.microsoft.com/office/powerpoint/2010/main" val="4091474331"/>
                </p:ext>
              </p:extLst>
            </p:nvPr>
          </p:nvGraphicFramePr>
          <p:xfrm>
            <a:off x="3308432" y="2518048"/>
            <a:ext cx="3625321" cy="2297113"/>
          </p:xfrm>
          <a:graphic>
            <a:graphicData uri="http://schemas.openxmlformats.org/presentationml/2006/ole">
              <mc:AlternateContent xmlns:mc="http://schemas.openxmlformats.org/markup-compatibility/2006">
                <mc:Choice xmlns:v="urn:schemas-microsoft-com:vml" Requires="v">
                  <p:oleObj spid="_x0000_s9461" name="VISIO" r:id="rId3" imgW="1687068" imgH="964692" progId="">
                    <p:embed/>
                  </p:oleObj>
                </mc:Choice>
                <mc:Fallback>
                  <p:oleObj name="VISIO" r:id="rId3" imgW="1687068" imgH="964692" progId="">
                    <p:embed/>
                    <p:pic>
                      <p:nvPicPr>
                        <p:cNvPr id="0" name="Picture 2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432" y="2518048"/>
                          <a:ext cx="3625321" cy="2297113"/>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0" name="Text Box 6"/>
            <p:cNvSpPr txBox="1">
              <a:spLocks noChangeArrowheads="1"/>
            </p:cNvSpPr>
            <p:nvPr/>
          </p:nvSpPr>
          <p:spPr bwMode="auto">
            <a:xfrm>
              <a:off x="4708819" y="2217876"/>
              <a:ext cx="920570" cy="394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latin typeface="微软雅黑" pitchFamily="34" charset="-122"/>
                  <a:ea typeface="微软雅黑" pitchFamily="34" charset="-122"/>
                </a:rPr>
                <a:t>互联网</a:t>
              </a:r>
            </a:p>
          </p:txBody>
        </p:sp>
        <p:sp>
          <p:nvSpPr>
            <p:cNvPr id="33" name="Text Box 9"/>
            <p:cNvSpPr txBox="1">
              <a:spLocks noChangeArrowheads="1"/>
            </p:cNvSpPr>
            <p:nvPr/>
          </p:nvSpPr>
          <p:spPr bwMode="auto">
            <a:xfrm>
              <a:off x="4447128" y="3085220"/>
              <a:ext cx="1339849" cy="438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dirty="0">
                  <a:solidFill>
                    <a:srgbClr val="000099"/>
                  </a:solidFill>
                  <a:latin typeface="微软雅黑" pitchFamily="34" charset="-122"/>
                  <a:ea typeface="微软雅黑" pitchFamily="34" charset="-122"/>
                </a:rPr>
                <a:t>TCP </a:t>
              </a:r>
              <a:r>
                <a:rPr kumimoji="1" lang="zh-CN" altLang="en-US" sz="1400" b="1" dirty="0">
                  <a:solidFill>
                    <a:srgbClr val="000099"/>
                  </a:solidFill>
                  <a:latin typeface="微软雅黑" pitchFamily="34" charset="-122"/>
                  <a:ea typeface="微软雅黑" pitchFamily="34" charset="-122"/>
                </a:rPr>
                <a:t>连接</a:t>
              </a:r>
            </a:p>
          </p:txBody>
        </p:sp>
        <p:sp>
          <p:nvSpPr>
            <p:cNvPr id="34" name="Text Box 10"/>
            <p:cNvSpPr txBox="1">
              <a:spLocks noChangeArrowheads="1"/>
            </p:cNvSpPr>
            <p:nvPr/>
          </p:nvSpPr>
          <p:spPr bwMode="auto">
            <a:xfrm>
              <a:off x="1486342" y="2242834"/>
              <a:ext cx="986781" cy="394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a:latin typeface="微软雅黑" pitchFamily="34" charset="-122"/>
                  <a:ea typeface="微软雅黑" pitchFamily="34" charset="-122"/>
                </a:rPr>
                <a:t> </a:t>
              </a:r>
              <a:r>
                <a:rPr kumimoji="1" lang="zh-CN" altLang="en-US" sz="1200" b="1">
                  <a:latin typeface="微软雅黑" pitchFamily="34" charset="-122"/>
                  <a:ea typeface="微软雅黑" pitchFamily="34" charset="-122"/>
                </a:rPr>
                <a:t>客户端</a:t>
              </a:r>
            </a:p>
          </p:txBody>
        </p:sp>
        <p:sp>
          <p:nvSpPr>
            <p:cNvPr id="35" name="Text Box 11"/>
            <p:cNvSpPr txBox="1">
              <a:spLocks noChangeArrowheads="1"/>
            </p:cNvSpPr>
            <p:nvPr/>
          </p:nvSpPr>
          <p:spPr bwMode="auto">
            <a:xfrm>
              <a:off x="7836881" y="2116880"/>
              <a:ext cx="1205965" cy="394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dirty="0">
                  <a:latin typeface="微软雅黑" pitchFamily="34" charset="-122"/>
                  <a:ea typeface="微软雅黑" pitchFamily="34" charset="-122"/>
                </a:rPr>
                <a:t> </a:t>
              </a:r>
              <a:r>
                <a:rPr kumimoji="1" lang="zh-CN" altLang="en-US" sz="1200" b="1" dirty="0">
                  <a:latin typeface="微软雅黑" pitchFamily="34" charset="-122"/>
                  <a:ea typeface="微软雅黑" pitchFamily="34" charset="-122"/>
                </a:rPr>
                <a:t>服务器端</a:t>
              </a:r>
            </a:p>
          </p:txBody>
        </p:sp>
        <p:sp>
          <p:nvSpPr>
            <p:cNvPr id="36" name="Text Box 13"/>
            <p:cNvSpPr txBox="1">
              <a:spLocks noChangeArrowheads="1"/>
            </p:cNvSpPr>
            <p:nvPr/>
          </p:nvSpPr>
          <p:spPr bwMode="auto">
            <a:xfrm>
              <a:off x="6809930" y="4888185"/>
              <a:ext cx="2639787" cy="438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dirty="0">
                  <a:solidFill>
                    <a:srgbClr val="000099"/>
                  </a:solidFill>
                  <a:latin typeface="微软雅黑" pitchFamily="34" charset="-122"/>
                  <a:ea typeface="微软雅黑" pitchFamily="34" charset="-122"/>
                </a:rPr>
                <a:t> </a:t>
              </a:r>
              <a:r>
                <a:rPr kumimoji="1" lang="zh-CN" altLang="en-US" sz="1400" b="1" dirty="0">
                  <a:solidFill>
                    <a:srgbClr val="000099"/>
                  </a:solidFill>
                  <a:latin typeface="微软雅黑" pitchFamily="34" charset="-122"/>
                  <a:ea typeface="微软雅黑" pitchFamily="34" charset="-122"/>
                </a:rPr>
                <a:t>使用服务器端的格式</a:t>
              </a:r>
            </a:p>
          </p:txBody>
        </p:sp>
        <p:sp>
          <p:nvSpPr>
            <p:cNvPr id="37" name="Text Box 14"/>
            <p:cNvSpPr txBox="1">
              <a:spLocks noChangeArrowheads="1"/>
            </p:cNvSpPr>
            <p:nvPr/>
          </p:nvSpPr>
          <p:spPr bwMode="auto">
            <a:xfrm>
              <a:off x="4077198" y="4888185"/>
              <a:ext cx="2076670" cy="438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dirty="0">
                  <a:solidFill>
                    <a:srgbClr val="000099"/>
                  </a:solidFill>
                  <a:latin typeface="微软雅黑" pitchFamily="34" charset="-122"/>
                  <a:ea typeface="微软雅黑" pitchFamily="34" charset="-122"/>
                </a:rPr>
                <a:t> </a:t>
              </a:r>
              <a:r>
                <a:rPr kumimoji="1" lang="zh-CN" altLang="en-US" sz="1400" b="1" dirty="0">
                  <a:solidFill>
                    <a:srgbClr val="000099"/>
                  </a:solidFill>
                  <a:latin typeface="微软雅黑" pitchFamily="34" charset="-122"/>
                  <a:ea typeface="微软雅黑" pitchFamily="34" charset="-122"/>
                </a:rPr>
                <a:t>使用 </a:t>
              </a:r>
              <a:r>
                <a:rPr kumimoji="1" lang="en-US" altLang="zh-CN" sz="1400" b="1" dirty="0">
                  <a:solidFill>
                    <a:srgbClr val="000099"/>
                  </a:solidFill>
                  <a:latin typeface="微软雅黑" pitchFamily="34" charset="-122"/>
                  <a:ea typeface="微软雅黑" pitchFamily="34" charset="-122"/>
                </a:rPr>
                <a:t>NVT </a:t>
              </a:r>
              <a:r>
                <a:rPr kumimoji="1" lang="zh-CN" altLang="en-US" sz="1400" b="1" dirty="0">
                  <a:solidFill>
                    <a:srgbClr val="000099"/>
                  </a:solidFill>
                  <a:latin typeface="微软雅黑" pitchFamily="34" charset="-122"/>
                  <a:ea typeface="微软雅黑" pitchFamily="34" charset="-122"/>
                </a:rPr>
                <a:t>格式</a:t>
              </a:r>
            </a:p>
          </p:txBody>
        </p:sp>
        <p:sp>
          <p:nvSpPr>
            <p:cNvPr id="38" name="Line 15"/>
            <p:cNvSpPr>
              <a:spLocks noChangeShapeType="1"/>
            </p:cNvSpPr>
            <p:nvPr/>
          </p:nvSpPr>
          <p:spPr bwMode="auto">
            <a:xfrm flipV="1">
              <a:off x="1643674" y="3867422"/>
              <a:ext cx="357717" cy="1081088"/>
            </a:xfrm>
            <a:prstGeom prst="line">
              <a:avLst/>
            </a:prstGeom>
            <a:noFill/>
            <a:ln w="19050">
              <a:solidFill>
                <a:srgbClr val="0066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9" name="Line 16"/>
            <p:cNvSpPr>
              <a:spLocks noChangeShapeType="1"/>
            </p:cNvSpPr>
            <p:nvPr/>
          </p:nvSpPr>
          <p:spPr bwMode="auto">
            <a:xfrm flipH="1" flipV="1">
              <a:off x="5086697" y="3622947"/>
              <a:ext cx="6879" cy="1277938"/>
            </a:xfrm>
            <a:prstGeom prst="line">
              <a:avLst/>
            </a:prstGeom>
            <a:noFill/>
            <a:ln w="19050">
              <a:solidFill>
                <a:srgbClr val="0066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0" name="Line 17"/>
            <p:cNvSpPr>
              <a:spLocks noChangeShapeType="1"/>
            </p:cNvSpPr>
            <p:nvPr/>
          </p:nvSpPr>
          <p:spPr bwMode="auto">
            <a:xfrm flipV="1">
              <a:off x="8129824" y="3813445"/>
              <a:ext cx="272632" cy="1135063"/>
            </a:xfrm>
            <a:prstGeom prst="line">
              <a:avLst/>
            </a:prstGeom>
            <a:noFill/>
            <a:ln w="19050">
              <a:solidFill>
                <a:srgbClr val="0066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1" name="Oval 18"/>
            <p:cNvSpPr>
              <a:spLocks noChangeArrowheads="1"/>
            </p:cNvSpPr>
            <p:nvPr/>
          </p:nvSpPr>
          <p:spPr bwMode="auto">
            <a:xfrm>
              <a:off x="1526728" y="3051447"/>
              <a:ext cx="1006078" cy="833438"/>
            </a:xfrm>
            <a:prstGeom prst="ellipse">
              <a:avLst/>
            </a:prstGeom>
            <a:solidFill>
              <a:srgbClr val="0000FF"/>
            </a:solidFill>
            <a:ln w="12700">
              <a:solidFill>
                <a:schemeClr val="tx1"/>
              </a:solidFill>
              <a:round/>
              <a:headEnd/>
              <a:tailEnd/>
            </a:ln>
            <a:effectLst/>
          </p:spPr>
          <p:txBody>
            <a:bodyPr wrap="none" anchor="ctr"/>
            <a:lstStyle/>
            <a:p>
              <a:pPr algn="ctr" eaLnBrk="1" hangingPunct="1"/>
              <a:r>
                <a:rPr kumimoji="1" lang="zh-CN" altLang="en-US" sz="1400" b="1" dirty="0">
                  <a:solidFill>
                    <a:schemeClr val="bg1"/>
                  </a:solidFill>
                  <a:latin typeface="微软雅黑" pitchFamily="34" charset="-122"/>
                  <a:ea typeface="微软雅黑" pitchFamily="34" charset="-122"/>
                </a:rPr>
                <a:t>客户</a:t>
              </a:r>
            </a:p>
          </p:txBody>
        </p:sp>
        <p:sp>
          <p:nvSpPr>
            <p:cNvPr id="42" name="Oval 19"/>
            <p:cNvSpPr>
              <a:spLocks noChangeArrowheads="1"/>
            </p:cNvSpPr>
            <p:nvPr/>
          </p:nvSpPr>
          <p:spPr bwMode="auto">
            <a:xfrm>
              <a:off x="7855562" y="3051447"/>
              <a:ext cx="1131623" cy="833438"/>
            </a:xfrm>
            <a:prstGeom prst="ellipse">
              <a:avLst/>
            </a:prstGeom>
            <a:solidFill>
              <a:srgbClr val="CC00CC"/>
            </a:solidFill>
            <a:ln w="12700">
              <a:solidFill>
                <a:schemeClr val="tx1"/>
              </a:solidFill>
              <a:round/>
              <a:headEnd/>
              <a:tailEnd/>
            </a:ln>
            <a:effectLst/>
          </p:spPr>
          <p:txBody>
            <a:bodyPr wrap="none" anchor="ctr"/>
            <a:lstStyle/>
            <a:p>
              <a:pPr algn="ctr" eaLnBrk="1" hangingPunct="1"/>
              <a:r>
                <a:rPr kumimoji="1" lang="zh-CN" altLang="en-US" sz="1400" b="1" dirty="0">
                  <a:solidFill>
                    <a:schemeClr val="bg1"/>
                  </a:solidFill>
                  <a:latin typeface="微软雅黑" pitchFamily="34" charset="-122"/>
                  <a:ea typeface="微软雅黑" pitchFamily="34" charset="-122"/>
                </a:rPr>
                <a:t>服务器</a:t>
              </a:r>
            </a:p>
          </p:txBody>
        </p:sp>
        <p:sp>
          <p:nvSpPr>
            <p:cNvPr id="43" name="AutoShape 20"/>
            <p:cNvSpPr>
              <a:spLocks noChangeArrowheads="1"/>
            </p:cNvSpPr>
            <p:nvPr/>
          </p:nvSpPr>
          <p:spPr bwMode="auto">
            <a:xfrm>
              <a:off x="2596439" y="3458572"/>
              <a:ext cx="5279761" cy="194468"/>
            </a:xfrm>
            <a:prstGeom prst="leftRightArrow">
              <a:avLst>
                <a:gd name="adj1" fmla="val 61111"/>
                <a:gd name="adj2" fmla="val 202172"/>
              </a:avLst>
            </a:prstGeom>
            <a:solidFill>
              <a:srgbClr val="00B0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solidFill>
                  <a:srgbClr val="000099"/>
                </a:solidFill>
                <a:latin typeface="微软雅黑" pitchFamily="34" charset="-122"/>
                <a:ea typeface="微软雅黑" pitchFamily="34" charset="-122"/>
              </a:endParaRPr>
            </a:p>
          </p:txBody>
        </p:sp>
      </p:grpSp>
      <p:sp>
        <p:nvSpPr>
          <p:cNvPr id="44" name="Text Box 12"/>
          <p:cNvSpPr txBox="1">
            <a:spLocks noChangeArrowheads="1"/>
          </p:cNvSpPr>
          <p:nvPr/>
        </p:nvSpPr>
        <p:spPr bwMode="auto">
          <a:xfrm>
            <a:off x="1245960" y="3476650"/>
            <a:ext cx="167385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dirty="0">
                <a:solidFill>
                  <a:srgbClr val="000099"/>
                </a:solidFill>
                <a:latin typeface="微软雅黑" pitchFamily="34" charset="-122"/>
                <a:ea typeface="微软雅黑" pitchFamily="34" charset="-122"/>
              </a:rPr>
              <a:t> </a:t>
            </a:r>
            <a:r>
              <a:rPr kumimoji="1" lang="zh-CN" altLang="en-US" sz="1400" b="1" dirty="0">
                <a:solidFill>
                  <a:srgbClr val="000099"/>
                </a:solidFill>
                <a:latin typeface="微软雅黑" pitchFamily="34" charset="-122"/>
                <a:ea typeface="微软雅黑" pitchFamily="34" charset="-122"/>
              </a:rPr>
              <a:t>使用客户端的格式</a:t>
            </a:r>
          </a:p>
        </p:txBody>
      </p:sp>
    </p:spTree>
    <p:extLst>
      <p:ext uri="{BB962C8B-B14F-4D97-AF65-F5344CB8AC3E}">
        <p14:creationId xmlns:p14="http://schemas.microsoft.com/office/powerpoint/2010/main" val="3203836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7427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064464" y="1141065"/>
            <a:ext cx="30337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网络虚拟终端 </a:t>
            </a:r>
            <a:r>
              <a:rPr lang="en-US" altLang="zh-CN" sz="2000" b="1" dirty="0">
                <a:solidFill>
                  <a:schemeClr val="bg1"/>
                </a:solidFill>
                <a:latin typeface="微软雅黑" pitchFamily="34" charset="-122"/>
                <a:ea typeface="微软雅黑" pitchFamily="34" charset="-122"/>
              </a:rPr>
              <a:t>NVT </a:t>
            </a:r>
            <a:r>
              <a:rPr lang="zh-CN" altLang="en-US" sz="2000" b="1" dirty="0">
                <a:solidFill>
                  <a:schemeClr val="bg1"/>
                </a:solidFill>
                <a:latin typeface="微软雅黑" pitchFamily="34" charset="-122"/>
                <a:ea typeface="微软雅黑" pitchFamily="34" charset="-122"/>
              </a:rPr>
              <a:t>格式 </a:t>
            </a:r>
          </a:p>
        </p:txBody>
      </p:sp>
      <p:sp>
        <p:nvSpPr>
          <p:cNvPr id="4" name="Rectangle 68"/>
          <p:cNvSpPr>
            <a:spLocks noChangeArrowheads="1"/>
          </p:cNvSpPr>
          <p:nvPr/>
        </p:nvSpPr>
        <p:spPr bwMode="auto">
          <a:xfrm>
            <a:off x="483810" y="1619671"/>
            <a:ext cx="8284054"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客户软件把用户的击键和命令转换成 </a:t>
            </a:r>
            <a:r>
              <a:rPr lang="en-US" altLang="zh-CN" sz="2000" b="1" dirty="0">
                <a:latin typeface="微软雅黑" pitchFamily="34" charset="-122"/>
                <a:ea typeface="微软雅黑" pitchFamily="34" charset="-122"/>
              </a:rPr>
              <a:t>NVT </a:t>
            </a:r>
            <a:r>
              <a:rPr lang="zh-CN" altLang="en-US" sz="2000" b="1" dirty="0">
                <a:latin typeface="微软雅黑" pitchFamily="34" charset="-122"/>
                <a:ea typeface="微软雅黑" pitchFamily="34" charset="-122"/>
              </a:rPr>
              <a:t>格式，并送交服务器。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服务器软件把收到的数据和命令，从 </a:t>
            </a:r>
            <a:r>
              <a:rPr lang="en-US" altLang="zh-CN" sz="2000" b="1" dirty="0">
                <a:latin typeface="微软雅黑" pitchFamily="34" charset="-122"/>
                <a:ea typeface="微软雅黑" pitchFamily="34" charset="-122"/>
              </a:rPr>
              <a:t>NVT </a:t>
            </a:r>
            <a:r>
              <a:rPr lang="zh-CN" altLang="en-US" sz="2000" b="1" dirty="0">
                <a:latin typeface="微软雅黑" pitchFamily="34" charset="-122"/>
                <a:ea typeface="微软雅黑" pitchFamily="34" charset="-122"/>
              </a:rPr>
              <a:t>格式转换成远地系统所需的格式。</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向用户返回数据时，服务器把远地系统的格式转换为 </a:t>
            </a:r>
            <a:r>
              <a:rPr lang="en-US" altLang="zh-CN" sz="2000" b="1" dirty="0">
                <a:latin typeface="微软雅黑" pitchFamily="34" charset="-122"/>
                <a:ea typeface="微软雅黑" pitchFamily="34" charset="-122"/>
              </a:rPr>
              <a:t>NVT </a:t>
            </a:r>
            <a:r>
              <a:rPr lang="zh-CN" altLang="en-US" sz="2000" b="1" dirty="0">
                <a:latin typeface="微软雅黑" pitchFamily="34" charset="-122"/>
                <a:ea typeface="微软雅黑" pitchFamily="34" charset="-122"/>
              </a:rPr>
              <a:t>格式，本地客户再从 </a:t>
            </a:r>
            <a:r>
              <a:rPr lang="en-US" altLang="zh-CN" sz="2000" b="1" dirty="0">
                <a:latin typeface="微软雅黑" pitchFamily="34" charset="-122"/>
                <a:ea typeface="微软雅黑" pitchFamily="34" charset="-122"/>
              </a:rPr>
              <a:t>NVT </a:t>
            </a:r>
            <a:r>
              <a:rPr lang="zh-CN" altLang="en-US" sz="2000" b="1" dirty="0">
                <a:latin typeface="微软雅黑" pitchFamily="34" charset="-122"/>
                <a:ea typeface="微软雅黑" pitchFamily="34" charset="-122"/>
              </a:rPr>
              <a:t>格式转换到本地系统所需的格式。 </a:t>
            </a:r>
          </a:p>
        </p:txBody>
      </p:sp>
    </p:spTree>
    <p:extLst>
      <p:ext uri="{BB962C8B-B14F-4D97-AF65-F5344CB8AC3E}">
        <p14:creationId xmlns:p14="http://schemas.microsoft.com/office/powerpoint/2010/main" val="3007790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9"/>
          <p:cNvSpPr>
            <a:spLocks noChangeArrowheads="1"/>
          </p:cNvSpPr>
          <p:nvPr/>
        </p:nvSpPr>
        <p:spPr bwMode="auto">
          <a:xfrm>
            <a:off x="2629135" y="3721075"/>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7" name="Rectangle 10"/>
          <p:cNvSpPr>
            <a:spLocks noChangeArrowheads="1"/>
          </p:cNvSpPr>
          <p:nvPr/>
        </p:nvSpPr>
        <p:spPr bwMode="auto">
          <a:xfrm>
            <a:off x="2629135" y="3262525"/>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4" name="Rectangle 9"/>
          <p:cNvSpPr>
            <a:spLocks noChangeArrowheads="1"/>
          </p:cNvSpPr>
          <p:nvPr/>
        </p:nvSpPr>
        <p:spPr bwMode="auto">
          <a:xfrm>
            <a:off x="2629135" y="28115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5" name="Rectangle 10"/>
          <p:cNvSpPr>
            <a:spLocks noChangeArrowheads="1"/>
          </p:cNvSpPr>
          <p:nvPr/>
        </p:nvSpPr>
        <p:spPr bwMode="auto">
          <a:xfrm>
            <a:off x="2629135" y="2353034"/>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6" name="Rectangle 9"/>
          <p:cNvSpPr>
            <a:spLocks noChangeArrowheads="1"/>
          </p:cNvSpPr>
          <p:nvPr/>
        </p:nvSpPr>
        <p:spPr bwMode="auto">
          <a:xfrm>
            <a:off x="2629135" y="1897329"/>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7" name="Rectangle 9"/>
          <p:cNvSpPr>
            <a:spLocks noChangeArrowheads="1"/>
          </p:cNvSpPr>
          <p:nvPr/>
        </p:nvSpPr>
        <p:spPr bwMode="auto">
          <a:xfrm>
            <a:off x="2629135" y="97502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9" name="Rectangle 10"/>
          <p:cNvSpPr>
            <a:spLocks noChangeArrowheads="1"/>
          </p:cNvSpPr>
          <p:nvPr/>
        </p:nvSpPr>
        <p:spPr bwMode="auto">
          <a:xfrm>
            <a:off x="2629135" y="143877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0" name="Line 16"/>
          <p:cNvSpPr>
            <a:spLocks noChangeShapeType="1"/>
          </p:cNvSpPr>
          <p:nvPr/>
        </p:nvSpPr>
        <p:spPr bwMode="auto">
          <a:xfrm>
            <a:off x="3637198" y="903586"/>
            <a:ext cx="0" cy="3357124"/>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Rectangle 27"/>
          <p:cNvSpPr>
            <a:spLocks noChangeArrowheads="1"/>
          </p:cNvSpPr>
          <p:nvPr/>
        </p:nvSpPr>
        <p:spPr bwMode="auto">
          <a:xfrm>
            <a:off x="639730" y="975024"/>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63" name="Rectangle 29"/>
          <p:cNvSpPr>
            <a:spLocks noChangeArrowheads="1"/>
          </p:cNvSpPr>
          <p:nvPr/>
        </p:nvSpPr>
        <p:spPr bwMode="auto">
          <a:xfrm>
            <a:off x="648619" y="1069956"/>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sz="2000" b="1" dirty="0">
                <a:solidFill>
                  <a:srgbClr val="FFFF00"/>
                </a:solidFill>
                <a:latin typeface="微软雅黑" pitchFamily="34" charset="-122"/>
                <a:ea typeface="微软雅黑" pitchFamily="34" charset="-122"/>
              </a:rPr>
              <a:t>6.4</a:t>
            </a:r>
          </a:p>
          <a:p>
            <a:pPr eaLnBrk="0" hangingPunct="0"/>
            <a:r>
              <a:rPr lang="zh-CN" altLang="en-US" sz="2000" b="1" dirty="0">
                <a:solidFill>
                  <a:schemeClr val="bg1"/>
                </a:solidFill>
                <a:latin typeface="微软雅黑" pitchFamily="34" charset="-122"/>
                <a:ea typeface="微软雅黑" pitchFamily="34" charset="-122"/>
              </a:rPr>
              <a:t>万维网 </a:t>
            </a:r>
            <a:r>
              <a:rPr lang="en-US" altLang="zh-CN" sz="2000" b="1" dirty="0">
                <a:solidFill>
                  <a:schemeClr val="bg1"/>
                </a:solidFill>
                <a:latin typeface="微软雅黑" pitchFamily="34" charset="-122"/>
                <a:ea typeface="微软雅黑" pitchFamily="34" charset="-122"/>
              </a:rPr>
              <a:t>WWW</a:t>
            </a:r>
            <a:endParaRPr lang="zh-CN" altLang="fr-FR" sz="2000" b="1" dirty="0">
              <a:solidFill>
                <a:schemeClr val="bg1"/>
              </a:solidFill>
              <a:latin typeface="微软雅黑" pitchFamily="34" charset="-122"/>
              <a:ea typeface="微软雅黑" pitchFamily="34" charset="-122"/>
            </a:endParaRPr>
          </a:p>
        </p:txBody>
      </p:sp>
      <p:sp>
        <p:nvSpPr>
          <p:cNvPr id="68" name="Rectangle 8"/>
          <p:cNvSpPr>
            <a:spLocks noChangeArrowheads="1"/>
          </p:cNvSpPr>
          <p:nvPr/>
        </p:nvSpPr>
        <p:spPr bwMode="auto">
          <a:xfrm>
            <a:off x="2700573" y="850723"/>
            <a:ext cx="5756006"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r>
              <a:rPr lang="en-US" altLang="zh-CN" sz="2000" b="1" dirty="0">
                <a:solidFill>
                  <a:schemeClr val="bg1"/>
                </a:solidFill>
                <a:latin typeface="微软雅黑" pitchFamily="34" charset="-122"/>
                <a:ea typeface="微软雅黑" pitchFamily="34" charset="-122"/>
              </a:rPr>
              <a:t>6.4.1                                               </a:t>
            </a:r>
            <a:r>
              <a:rPr lang="zh-CN" altLang="en-US" sz="2000" b="1" dirty="0">
                <a:solidFill>
                  <a:schemeClr val="bg1"/>
                </a:solidFill>
                <a:latin typeface="微软雅黑" pitchFamily="34" charset="-122"/>
                <a:ea typeface="微软雅黑" pitchFamily="34" charset="-122"/>
              </a:rPr>
              <a:t>万维网概述</a:t>
            </a:r>
          </a:p>
          <a:p>
            <a:pPr eaLnBrk="0" hangingPunct="0">
              <a:lnSpc>
                <a:spcPct val="150000"/>
              </a:lnSpc>
            </a:pPr>
            <a:r>
              <a:rPr lang="en-US" altLang="zh-CN" sz="2000" b="1" dirty="0">
                <a:solidFill>
                  <a:schemeClr val="bg1"/>
                </a:solidFill>
                <a:latin typeface="微软雅黑" pitchFamily="34" charset="-122"/>
                <a:ea typeface="微软雅黑" pitchFamily="34" charset="-122"/>
              </a:rPr>
              <a:t>6.4.2                                 </a:t>
            </a:r>
            <a:r>
              <a:rPr lang="zh-CN" altLang="en-US" sz="2000" b="1" dirty="0">
                <a:solidFill>
                  <a:schemeClr val="bg1"/>
                </a:solidFill>
                <a:latin typeface="微软雅黑" pitchFamily="34" charset="-122"/>
                <a:ea typeface="微软雅黑" pitchFamily="34" charset="-122"/>
              </a:rPr>
              <a:t>统一资源定位符 </a:t>
            </a:r>
            <a:r>
              <a:rPr lang="en-US" altLang="zh-CN" sz="2000" b="1" dirty="0">
                <a:solidFill>
                  <a:schemeClr val="bg1"/>
                </a:solidFill>
                <a:latin typeface="微软雅黑" pitchFamily="34" charset="-122"/>
                <a:ea typeface="微软雅黑" pitchFamily="34" charset="-122"/>
              </a:rPr>
              <a:t>URL</a:t>
            </a:r>
          </a:p>
          <a:p>
            <a:pPr eaLnBrk="0" hangingPunct="0">
              <a:lnSpc>
                <a:spcPct val="150000"/>
              </a:lnSpc>
            </a:pPr>
            <a:r>
              <a:rPr lang="en-US" altLang="zh-CN" sz="2000" b="1" dirty="0">
                <a:solidFill>
                  <a:schemeClr val="bg1"/>
                </a:solidFill>
                <a:latin typeface="微软雅黑" pitchFamily="34" charset="-122"/>
                <a:ea typeface="微软雅黑" pitchFamily="34" charset="-122"/>
              </a:rPr>
              <a:t>6.4.3                              </a:t>
            </a:r>
            <a:r>
              <a:rPr lang="zh-CN" altLang="en-US" sz="2000" b="1" dirty="0">
                <a:solidFill>
                  <a:schemeClr val="bg1"/>
                </a:solidFill>
                <a:latin typeface="微软雅黑" pitchFamily="34" charset="-122"/>
                <a:ea typeface="微软雅黑" pitchFamily="34" charset="-122"/>
              </a:rPr>
              <a:t>超文本传送协议 </a:t>
            </a:r>
            <a:r>
              <a:rPr lang="en-US" altLang="zh-CN" sz="2000" b="1" dirty="0">
                <a:solidFill>
                  <a:schemeClr val="bg1"/>
                </a:solidFill>
                <a:latin typeface="微软雅黑" pitchFamily="34" charset="-122"/>
                <a:ea typeface="微软雅黑" pitchFamily="34" charset="-122"/>
              </a:rPr>
              <a:t>HTTP</a:t>
            </a:r>
          </a:p>
          <a:p>
            <a:pPr eaLnBrk="0" hangingPunct="0">
              <a:lnSpc>
                <a:spcPct val="150000"/>
              </a:lnSpc>
            </a:pPr>
            <a:r>
              <a:rPr lang="en-US" altLang="zh-CN" sz="2000" b="1" dirty="0">
                <a:solidFill>
                  <a:schemeClr val="bg1"/>
                </a:solidFill>
                <a:latin typeface="微软雅黑" pitchFamily="34" charset="-122"/>
                <a:ea typeface="微软雅黑" pitchFamily="34" charset="-122"/>
              </a:rPr>
              <a:t>6.4.4                                           </a:t>
            </a:r>
            <a:r>
              <a:rPr lang="zh-CN" altLang="en-US" sz="2000" b="1" dirty="0">
                <a:solidFill>
                  <a:schemeClr val="bg1"/>
                </a:solidFill>
                <a:latin typeface="微软雅黑" pitchFamily="34" charset="-122"/>
                <a:ea typeface="微软雅黑" pitchFamily="34" charset="-122"/>
              </a:rPr>
              <a:t>万维网的文档</a:t>
            </a:r>
          </a:p>
          <a:p>
            <a:pPr eaLnBrk="0" hangingPunct="0">
              <a:lnSpc>
                <a:spcPct val="150000"/>
              </a:lnSpc>
            </a:pPr>
            <a:r>
              <a:rPr lang="en-US" altLang="zh-CN" sz="2000" b="1" dirty="0">
                <a:solidFill>
                  <a:schemeClr val="bg1"/>
                </a:solidFill>
                <a:latin typeface="微软雅黑" pitchFamily="34" charset="-122"/>
                <a:ea typeface="微软雅黑" pitchFamily="34" charset="-122"/>
              </a:rPr>
              <a:t>6.4.5                              </a:t>
            </a:r>
            <a:r>
              <a:rPr lang="zh-CN" altLang="en-US" sz="2000" b="1" dirty="0">
                <a:solidFill>
                  <a:schemeClr val="bg1"/>
                </a:solidFill>
                <a:latin typeface="微软雅黑" pitchFamily="34" charset="-122"/>
                <a:ea typeface="微软雅黑" pitchFamily="34" charset="-122"/>
              </a:rPr>
              <a:t>万维网的信息检索系统</a:t>
            </a:r>
          </a:p>
          <a:p>
            <a:pPr eaLnBrk="0" hangingPunct="0">
              <a:lnSpc>
                <a:spcPct val="150000"/>
              </a:lnSpc>
            </a:pPr>
            <a:r>
              <a:rPr lang="en-US" altLang="zh-CN" sz="2000" b="1" dirty="0">
                <a:solidFill>
                  <a:schemeClr val="bg1"/>
                </a:solidFill>
                <a:latin typeface="微软雅黑" pitchFamily="34" charset="-122"/>
                <a:ea typeface="微软雅黑" pitchFamily="34" charset="-122"/>
              </a:rPr>
              <a:t>6.4.6                                               </a:t>
            </a:r>
            <a:r>
              <a:rPr lang="zh-CN" altLang="en-US" sz="2000" b="1" dirty="0">
                <a:solidFill>
                  <a:schemeClr val="bg1"/>
                </a:solidFill>
                <a:latin typeface="微软雅黑" pitchFamily="34" charset="-122"/>
                <a:ea typeface="微软雅黑" pitchFamily="34" charset="-122"/>
              </a:rPr>
              <a:t>博客和微博</a:t>
            </a:r>
          </a:p>
          <a:p>
            <a:pPr eaLnBrk="0" hangingPunct="0">
              <a:lnSpc>
                <a:spcPct val="150000"/>
              </a:lnSpc>
            </a:pPr>
            <a:r>
              <a:rPr lang="en-US" altLang="zh-CN" sz="2000" b="1" dirty="0">
                <a:solidFill>
                  <a:schemeClr val="bg1"/>
                </a:solidFill>
                <a:latin typeface="微软雅黑" pitchFamily="34" charset="-122"/>
                <a:ea typeface="微软雅黑" pitchFamily="34" charset="-122"/>
              </a:rPr>
              <a:t>6.4.7                                                  </a:t>
            </a:r>
            <a:r>
              <a:rPr lang="zh-CN" altLang="en-US" sz="2000" b="1" dirty="0">
                <a:solidFill>
                  <a:schemeClr val="bg1"/>
                </a:solidFill>
                <a:latin typeface="微软雅黑" pitchFamily="34" charset="-122"/>
                <a:ea typeface="微软雅黑" pitchFamily="34" charset="-122"/>
              </a:rPr>
              <a:t>社交网络</a:t>
            </a:r>
          </a:p>
        </p:txBody>
      </p:sp>
    </p:spTree>
    <p:extLst>
      <p:ext uri="{BB962C8B-B14F-4D97-AF65-F5344CB8AC3E}">
        <p14:creationId xmlns:p14="http://schemas.microsoft.com/office/powerpoint/2010/main" val="130398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AutoShape 5"/>
          <p:cNvSpPr>
            <a:spLocks noChangeArrowheads="1"/>
          </p:cNvSpPr>
          <p:nvPr/>
        </p:nvSpPr>
        <p:spPr bwMode="auto">
          <a:xfrm>
            <a:off x="556963" y="1108204"/>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10" name="Rectangle 6"/>
          <p:cNvSpPr>
            <a:spLocks noChangeArrowheads="1"/>
          </p:cNvSpPr>
          <p:nvPr/>
        </p:nvSpPr>
        <p:spPr bwMode="auto">
          <a:xfrm>
            <a:off x="3449740" y="1102509"/>
            <a:ext cx="22445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6.4.1  </a:t>
            </a:r>
            <a:r>
              <a:rPr lang="zh-CN" altLang="en-US" sz="2000" b="1" dirty="0">
                <a:solidFill>
                  <a:schemeClr val="bg1"/>
                </a:solidFill>
                <a:latin typeface="微软雅黑" pitchFamily="34" charset="-122"/>
                <a:ea typeface="微软雅黑" pitchFamily="34" charset="-122"/>
              </a:rPr>
              <a:t>万维网概述</a:t>
            </a:r>
          </a:p>
        </p:txBody>
      </p:sp>
      <p:sp>
        <p:nvSpPr>
          <p:cNvPr id="111" name="Rectangle 8"/>
          <p:cNvSpPr>
            <a:spLocks noChangeArrowheads="1"/>
          </p:cNvSpPr>
          <p:nvPr/>
        </p:nvSpPr>
        <p:spPr bwMode="auto">
          <a:xfrm>
            <a:off x="556963" y="1612669"/>
            <a:ext cx="8048776"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万维网</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WWW (World Wide Web) </a:t>
            </a:r>
            <a:r>
              <a:rPr lang="zh-CN" altLang="en-US" sz="2000" b="1" dirty="0">
                <a:latin typeface="微软雅黑" pitchFamily="34" charset="-122"/>
                <a:ea typeface="微软雅黑" pitchFamily="34" charset="-122"/>
              </a:rPr>
              <a:t>并非某种特殊的计算机网络。</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万维网是一个大规模的、联机式的</a:t>
            </a:r>
            <a:r>
              <a:rPr lang="zh-CN" altLang="en-US" sz="2000" b="1" dirty="0">
                <a:solidFill>
                  <a:srgbClr val="0000FF"/>
                </a:solidFill>
                <a:latin typeface="微软雅黑" pitchFamily="34" charset="-122"/>
                <a:ea typeface="微软雅黑" pitchFamily="34" charset="-122"/>
              </a:rPr>
              <a:t>信息储藏所</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万维网用链接的方法能非常方便地从互联网上的一个站点访问另一个站点，从而主动地按需获取丰富的信息。</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这种访问方式称为“</a:t>
            </a:r>
            <a:r>
              <a:rPr lang="zh-CN" altLang="en-US" sz="2000" b="1" dirty="0">
                <a:solidFill>
                  <a:srgbClr val="0000FF"/>
                </a:solidFill>
                <a:latin typeface="微软雅黑" pitchFamily="34" charset="-122"/>
                <a:ea typeface="微软雅黑" pitchFamily="34" charset="-122"/>
              </a:rPr>
              <a:t>链接</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927533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圆角矩形 13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37" name="Rectangle 6"/>
          <p:cNvSpPr>
            <a:spLocks noChangeArrowheads="1"/>
          </p:cNvSpPr>
          <p:nvPr/>
        </p:nvSpPr>
        <p:spPr bwMode="auto">
          <a:xfrm>
            <a:off x="3168145" y="600654"/>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万维网提供分布式服务</a:t>
            </a:r>
          </a:p>
        </p:txBody>
      </p:sp>
      <p:sp>
        <p:nvSpPr>
          <p:cNvPr id="138" name="Text Box 5"/>
          <p:cNvSpPr txBox="1">
            <a:spLocks noChangeArrowheads="1"/>
          </p:cNvSpPr>
          <p:nvPr/>
        </p:nvSpPr>
        <p:spPr bwMode="auto">
          <a:xfrm>
            <a:off x="3191972" y="2678636"/>
            <a:ext cx="7232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6000" b="1">
                <a:solidFill>
                  <a:srgbClr val="009900"/>
                </a:solidFill>
                <a:latin typeface="微软雅黑" pitchFamily="34" charset="-122"/>
                <a:ea typeface="微软雅黑" pitchFamily="34" charset="-122"/>
                <a:sym typeface="Wingdings" pitchFamily="2" charset="2"/>
              </a:rPr>
              <a:t></a:t>
            </a:r>
            <a:endParaRPr kumimoji="1" lang="en-US" altLang="zh-CN" sz="6000" b="1">
              <a:solidFill>
                <a:srgbClr val="009900"/>
              </a:solidFill>
              <a:latin typeface="微软雅黑" pitchFamily="34" charset="-122"/>
              <a:ea typeface="微软雅黑" pitchFamily="34" charset="-122"/>
            </a:endParaRPr>
          </a:p>
        </p:txBody>
      </p:sp>
      <p:sp>
        <p:nvSpPr>
          <p:cNvPr id="139" name="Text Box 6"/>
          <p:cNvSpPr txBox="1">
            <a:spLocks noChangeArrowheads="1"/>
          </p:cNvSpPr>
          <p:nvPr/>
        </p:nvSpPr>
        <p:spPr bwMode="auto">
          <a:xfrm>
            <a:off x="1675400" y="1226412"/>
            <a:ext cx="7232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6000" b="1" dirty="0">
                <a:solidFill>
                  <a:srgbClr val="009900"/>
                </a:solidFill>
                <a:latin typeface="微软雅黑" pitchFamily="34" charset="-122"/>
                <a:ea typeface="微软雅黑" pitchFamily="34" charset="-122"/>
                <a:sym typeface="Wingdings" pitchFamily="2" charset="2"/>
              </a:rPr>
              <a:t></a:t>
            </a:r>
            <a:endParaRPr kumimoji="1" lang="en-US" altLang="zh-CN" sz="6000" b="1" dirty="0">
              <a:solidFill>
                <a:srgbClr val="009900"/>
              </a:solidFill>
              <a:latin typeface="微软雅黑" pitchFamily="34" charset="-122"/>
              <a:ea typeface="微软雅黑" pitchFamily="34" charset="-122"/>
            </a:endParaRPr>
          </a:p>
        </p:txBody>
      </p:sp>
      <p:sp>
        <p:nvSpPr>
          <p:cNvPr id="140" name="Text Box 7"/>
          <p:cNvSpPr txBox="1">
            <a:spLocks noChangeArrowheads="1"/>
          </p:cNvSpPr>
          <p:nvPr/>
        </p:nvSpPr>
        <p:spPr bwMode="auto">
          <a:xfrm>
            <a:off x="4167703" y="1141121"/>
            <a:ext cx="7232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6000" b="1">
                <a:solidFill>
                  <a:srgbClr val="009900"/>
                </a:solidFill>
                <a:latin typeface="微软雅黑" pitchFamily="34" charset="-122"/>
                <a:ea typeface="微软雅黑" pitchFamily="34" charset="-122"/>
                <a:sym typeface="Wingdings" pitchFamily="2" charset="2"/>
              </a:rPr>
              <a:t></a:t>
            </a:r>
            <a:endParaRPr kumimoji="1" lang="en-US" altLang="zh-CN" sz="6000" b="1">
              <a:solidFill>
                <a:srgbClr val="009900"/>
              </a:solidFill>
              <a:latin typeface="微软雅黑" pitchFamily="34" charset="-122"/>
              <a:ea typeface="微软雅黑" pitchFamily="34" charset="-122"/>
            </a:endParaRPr>
          </a:p>
        </p:txBody>
      </p:sp>
      <p:sp>
        <p:nvSpPr>
          <p:cNvPr id="141" name="Text Box 8"/>
          <p:cNvSpPr txBox="1">
            <a:spLocks noChangeArrowheads="1"/>
          </p:cNvSpPr>
          <p:nvPr/>
        </p:nvSpPr>
        <p:spPr bwMode="auto">
          <a:xfrm>
            <a:off x="5575858" y="2626324"/>
            <a:ext cx="7232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6000" b="1">
                <a:solidFill>
                  <a:srgbClr val="009900"/>
                </a:solidFill>
                <a:latin typeface="微软雅黑" pitchFamily="34" charset="-122"/>
                <a:ea typeface="微软雅黑" pitchFamily="34" charset="-122"/>
                <a:sym typeface="Wingdings" pitchFamily="2" charset="2"/>
              </a:rPr>
              <a:t></a:t>
            </a:r>
            <a:endParaRPr kumimoji="1" lang="en-US" altLang="zh-CN" sz="6000" b="1">
              <a:solidFill>
                <a:srgbClr val="009900"/>
              </a:solidFill>
              <a:latin typeface="微软雅黑" pitchFamily="34" charset="-122"/>
              <a:ea typeface="微软雅黑" pitchFamily="34" charset="-122"/>
            </a:endParaRPr>
          </a:p>
        </p:txBody>
      </p:sp>
      <p:sp>
        <p:nvSpPr>
          <p:cNvPr id="163" name="Text Box 9"/>
          <p:cNvSpPr txBox="1">
            <a:spLocks noChangeArrowheads="1"/>
          </p:cNvSpPr>
          <p:nvPr/>
        </p:nvSpPr>
        <p:spPr bwMode="auto">
          <a:xfrm>
            <a:off x="6838642" y="1257117"/>
            <a:ext cx="7232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6000" b="1">
                <a:solidFill>
                  <a:srgbClr val="009900"/>
                </a:solidFill>
                <a:latin typeface="微软雅黑" pitchFamily="34" charset="-122"/>
                <a:ea typeface="微软雅黑" pitchFamily="34" charset="-122"/>
                <a:sym typeface="Wingdings" pitchFamily="2" charset="2"/>
              </a:rPr>
              <a:t></a:t>
            </a:r>
            <a:endParaRPr kumimoji="1" lang="en-US" altLang="zh-CN" sz="6000" b="1">
              <a:solidFill>
                <a:srgbClr val="009900"/>
              </a:solidFill>
              <a:latin typeface="微软雅黑" pitchFamily="34" charset="-122"/>
              <a:ea typeface="微软雅黑" pitchFamily="34" charset="-122"/>
            </a:endParaRPr>
          </a:p>
        </p:txBody>
      </p:sp>
      <p:sp>
        <p:nvSpPr>
          <p:cNvPr id="174" name="Text Box 11"/>
          <p:cNvSpPr txBox="1">
            <a:spLocks noChangeArrowheads="1"/>
          </p:cNvSpPr>
          <p:nvPr/>
        </p:nvSpPr>
        <p:spPr bwMode="auto">
          <a:xfrm>
            <a:off x="1708527" y="2508609"/>
            <a:ext cx="6543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万维网</a:t>
            </a:r>
          </a:p>
          <a:p>
            <a:pPr eaLnBrk="1" hangingPunct="1"/>
            <a:r>
              <a:rPr kumimoji="1" lang="zh-CN" altLang="en-US" sz="1200" b="1" dirty="0">
                <a:latin typeface="微软雅黑" pitchFamily="34" charset="-122"/>
                <a:ea typeface="微软雅黑" pitchFamily="34" charset="-122"/>
              </a:rPr>
              <a:t>站点 </a:t>
            </a:r>
            <a:r>
              <a:rPr kumimoji="1" lang="en-US" altLang="zh-CN" sz="1200" b="1" dirty="0">
                <a:latin typeface="微软雅黑" pitchFamily="34" charset="-122"/>
                <a:ea typeface="微软雅黑" pitchFamily="34" charset="-122"/>
              </a:rPr>
              <a:t>A</a:t>
            </a:r>
          </a:p>
        </p:txBody>
      </p:sp>
      <p:sp>
        <p:nvSpPr>
          <p:cNvPr id="179" name="Text Box 16"/>
          <p:cNvSpPr txBox="1">
            <a:spLocks noChangeArrowheads="1"/>
          </p:cNvSpPr>
          <p:nvPr/>
        </p:nvSpPr>
        <p:spPr bwMode="auto">
          <a:xfrm>
            <a:off x="6897913" y="2543186"/>
            <a:ext cx="6463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万维网</a:t>
            </a:r>
          </a:p>
          <a:p>
            <a:pPr eaLnBrk="1" hangingPunct="1"/>
            <a:r>
              <a:rPr kumimoji="1" lang="zh-CN" altLang="en-US" sz="1200" b="1" dirty="0">
                <a:latin typeface="微软雅黑" pitchFamily="34" charset="-122"/>
                <a:ea typeface="微软雅黑" pitchFamily="34" charset="-122"/>
              </a:rPr>
              <a:t>站点 </a:t>
            </a:r>
            <a:r>
              <a:rPr kumimoji="1" lang="en-US" altLang="zh-CN" sz="1200" b="1" dirty="0">
                <a:latin typeface="微软雅黑" pitchFamily="34" charset="-122"/>
                <a:ea typeface="微软雅黑" pitchFamily="34" charset="-122"/>
              </a:rPr>
              <a:t>C</a:t>
            </a:r>
          </a:p>
        </p:txBody>
      </p:sp>
      <p:sp>
        <p:nvSpPr>
          <p:cNvPr id="180" name="Text Box 17"/>
          <p:cNvSpPr txBox="1">
            <a:spLocks noChangeArrowheads="1"/>
          </p:cNvSpPr>
          <p:nvPr/>
        </p:nvSpPr>
        <p:spPr bwMode="auto">
          <a:xfrm>
            <a:off x="5409096" y="3888792"/>
            <a:ext cx="108876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万维网站点 </a:t>
            </a:r>
            <a:r>
              <a:rPr kumimoji="1" lang="en-US" altLang="zh-CN" sz="1200" b="1" dirty="0">
                <a:latin typeface="微软雅黑" pitchFamily="34" charset="-122"/>
                <a:ea typeface="微软雅黑" pitchFamily="34" charset="-122"/>
              </a:rPr>
              <a:t>E</a:t>
            </a:r>
          </a:p>
        </p:txBody>
      </p:sp>
      <p:sp>
        <p:nvSpPr>
          <p:cNvPr id="181" name="Text Box 18"/>
          <p:cNvSpPr txBox="1">
            <a:spLocks noChangeArrowheads="1"/>
          </p:cNvSpPr>
          <p:nvPr/>
        </p:nvSpPr>
        <p:spPr bwMode="auto">
          <a:xfrm>
            <a:off x="3003803" y="3942946"/>
            <a:ext cx="11224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万维网站点 </a:t>
            </a:r>
            <a:r>
              <a:rPr kumimoji="1" lang="en-US" altLang="zh-CN" sz="1200" b="1" dirty="0">
                <a:latin typeface="微软雅黑" pitchFamily="34" charset="-122"/>
                <a:ea typeface="微软雅黑" pitchFamily="34" charset="-122"/>
              </a:rPr>
              <a:t>D</a:t>
            </a:r>
          </a:p>
        </p:txBody>
      </p:sp>
      <p:sp>
        <p:nvSpPr>
          <p:cNvPr id="182" name="Text Box 19"/>
          <p:cNvSpPr txBox="1">
            <a:spLocks noChangeArrowheads="1"/>
          </p:cNvSpPr>
          <p:nvPr/>
        </p:nvSpPr>
        <p:spPr bwMode="auto">
          <a:xfrm>
            <a:off x="3992573" y="2387085"/>
            <a:ext cx="110639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万维网站点 </a:t>
            </a:r>
            <a:r>
              <a:rPr kumimoji="1" lang="en-US" altLang="zh-CN" sz="1200" b="1">
                <a:latin typeface="微软雅黑" pitchFamily="34" charset="-122"/>
                <a:ea typeface="微软雅黑" pitchFamily="34" charset="-122"/>
              </a:rPr>
              <a:t>B</a:t>
            </a:r>
          </a:p>
        </p:txBody>
      </p:sp>
      <p:grpSp>
        <p:nvGrpSpPr>
          <p:cNvPr id="183" name="Group 53"/>
          <p:cNvGrpSpPr>
            <a:grpSpLocks/>
          </p:cNvGrpSpPr>
          <p:nvPr/>
        </p:nvGrpSpPr>
        <p:grpSpPr bwMode="auto">
          <a:xfrm>
            <a:off x="2087328" y="1316639"/>
            <a:ext cx="2344463" cy="358225"/>
            <a:chOff x="833" y="1417"/>
            <a:chExt cx="1903" cy="315"/>
          </a:xfrm>
        </p:grpSpPr>
        <p:sp>
          <p:nvSpPr>
            <p:cNvPr id="184" name="Line 25"/>
            <p:cNvSpPr>
              <a:spLocks noChangeShapeType="1"/>
            </p:cNvSpPr>
            <p:nvPr/>
          </p:nvSpPr>
          <p:spPr bwMode="auto">
            <a:xfrm flipV="1">
              <a:off x="833" y="1564"/>
              <a:ext cx="1903" cy="168"/>
            </a:xfrm>
            <a:prstGeom prst="line">
              <a:avLst/>
            </a:prstGeom>
            <a:noFill/>
            <a:ln w="38100">
              <a:solidFill>
                <a:srgbClr val="CC00CC"/>
              </a:solidFill>
              <a:prstDash val="sysDot"/>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85" name="Text Box 26"/>
            <p:cNvSpPr txBox="1">
              <a:spLocks noChangeArrowheads="1"/>
            </p:cNvSpPr>
            <p:nvPr/>
          </p:nvSpPr>
          <p:spPr bwMode="auto">
            <a:xfrm rot="21377422">
              <a:off x="1550" y="1417"/>
              <a:ext cx="5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rgbClr val="0000FF"/>
                  </a:solidFill>
                  <a:latin typeface="微软雅黑" pitchFamily="34" charset="-122"/>
                  <a:ea typeface="微软雅黑" pitchFamily="34" charset="-122"/>
                </a:rPr>
                <a:t>链接到</a:t>
              </a:r>
            </a:p>
          </p:txBody>
        </p:sp>
      </p:grpSp>
      <p:grpSp>
        <p:nvGrpSpPr>
          <p:cNvPr id="186" name="Group 55"/>
          <p:cNvGrpSpPr>
            <a:grpSpLocks/>
          </p:cNvGrpSpPr>
          <p:nvPr/>
        </p:nvGrpSpPr>
        <p:grpSpPr bwMode="auto">
          <a:xfrm>
            <a:off x="3495485" y="1727164"/>
            <a:ext cx="845140" cy="1299839"/>
            <a:chOff x="1976" y="1778"/>
            <a:chExt cx="686" cy="1143"/>
          </a:xfrm>
        </p:grpSpPr>
        <p:sp>
          <p:nvSpPr>
            <p:cNvPr id="187" name="Line 22"/>
            <p:cNvSpPr>
              <a:spLocks noChangeShapeType="1"/>
            </p:cNvSpPr>
            <p:nvPr/>
          </p:nvSpPr>
          <p:spPr bwMode="auto">
            <a:xfrm flipH="1">
              <a:off x="1976" y="1778"/>
              <a:ext cx="686" cy="1143"/>
            </a:xfrm>
            <a:prstGeom prst="line">
              <a:avLst/>
            </a:prstGeom>
            <a:noFill/>
            <a:ln w="38100">
              <a:solidFill>
                <a:srgbClr val="CC00CC"/>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88" name="Text Box 27"/>
            <p:cNvSpPr txBox="1">
              <a:spLocks noChangeArrowheads="1"/>
            </p:cNvSpPr>
            <p:nvPr/>
          </p:nvSpPr>
          <p:spPr bwMode="auto">
            <a:xfrm rot="18143965">
              <a:off x="2090" y="1960"/>
              <a:ext cx="56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rgbClr val="0000FF"/>
                  </a:solidFill>
                  <a:latin typeface="微软雅黑" pitchFamily="34" charset="-122"/>
                  <a:ea typeface="微软雅黑" pitchFamily="34" charset="-122"/>
                </a:rPr>
                <a:t>链接到</a:t>
              </a:r>
            </a:p>
          </p:txBody>
        </p:sp>
      </p:grpSp>
      <p:grpSp>
        <p:nvGrpSpPr>
          <p:cNvPr id="189" name="Group 54"/>
          <p:cNvGrpSpPr>
            <a:grpSpLocks/>
          </p:cNvGrpSpPr>
          <p:nvPr/>
        </p:nvGrpSpPr>
        <p:grpSpPr bwMode="auto">
          <a:xfrm>
            <a:off x="2130448" y="1849981"/>
            <a:ext cx="3737837" cy="1457910"/>
            <a:chOff x="868" y="1886"/>
            <a:chExt cx="3034" cy="1282"/>
          </a:xfrm>
        </p:grpSpPr>
        <p:sp>
          <p:nvSpPr>
            <p:cNvPr id="190" name="Line 20"/>
            <p:cNvSpPr>
              <a:spLocks noChangeShapeType="1"/>
            </p:cNvSpPr>
            <p:nvPr/>
          </p:nvSpPr>
          <p:spPr bwMode="auto">
            <a:xfrm>
              <a:off x="868" y="1886"/>
              <a:ext cx="3034" cy="1282"/>
            </a:xfrm>
            <a:prstGeom prst="line">
              <a:avLst/>
            </a:prstGeom>
            <a:noFill/>
            <a:ln w="38100">
              <a:solidFill>
                <a:srgbClr val="CC00CC"/>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91" name="Text Box 28"/>
            <p:cNvSpPr txBox="1">
              <a:spLocks noChangeArrowheads="1"/>
            </p:cNvSpPr>
            <p:nvPr/>
          </p:nvSpPr>
          <p:spPr bwMode="auto">
            <a:xfrm rot="1357240">
              <a:off x="1504" y="2030"/>
              <a:ext cx="5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rgbClr val="0000FF"/>
                  </a:solidFill>
                  <a:latin typeface="微软雅黑" pitchFamily="34" charset="-122"/>
                  <a:ea typeface="微软雅黑" pitchFamily="34" charset="-122"/>
                </a:rPr>
                <a:t>链接到</a:t>
              </a:r>
            </a:p>
          </p:txBody>
        </p:sp>
      </p:grpSp>
      <p:grpSp>
        <p:nvGrpSpPr>
          <p:cNvPr id="192" name="Group 58"/>
          <p:cNvGrpSpPr>
            <a:grpSpLocks/>
          </p:cNvGrpSpPr>
          <p:nvPr/>
        </p:nvGrpSpPr>
        <p:grpSpPr bwMode="auto">
          <a:xfrm>
            <a:off x="3691370" y="1849981"/>
            <a:ext cx="3379329" cy="1486341"/>
            <a:chOff x="2135" y="1886"/>
            <a:chExt cx="2743" cy="1307"/>
          </a:xfrm>
        </p:grpSpPr>
        <p:sp>
          <p:nvSpPr>
            <p:cNvPr id="193" name="Line 21"/>
            <p:cNvSpPr>
              <a:spLocks noChangeShapeType="1"/>
            </p:cNvSpPr>
            <p:nvPr/>
          </p:nvSpPr>
          <p:spPr bwMode="auto">
            <a:xfrm flipV="1">
              <a:off x="2135" y="1886"/>
              <a:ext cx="2743" cy="1307"/>
            </a:xfrm>
            <a:prstGeom prst="line">
              <a:avLst/>
            </a:prstGeom>
            <a:noFill/>
            <a:ln w="38100">
              <a:solidFill>
                <a:srgbClr val="CC00CC"/>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94" name="Text Box 29"/>
            <p:cNvSpPr txBox="1">
              <a:spLocks noChangeArrowheads="1"/>
            </p:cNvSpPr>
            <p:nvPr/>
          </p:nvSpPr>
          <p:spPr bwMode="auto">
            <a:xfrm rot="20118828">
              <a:off x="3664" y="2096"/>
              <a:ext cx="5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rgbClr val="0000FF"/>
                  </a:solidFill>
                  <a:latin typeface="微软雅黑" pitchFamily="34" charset="-122"/>
                  <a:ea typeface="微软雅黑" pitchFamily="34" charset="-122"/>
                </a:rPr>
                <a:t>链接到</a:t>
              </a:r>
            </a:p>
          </p:txBody>
        </p:sp>
      </p:grpSp>
      <p:grpSp>
        <p:nvGrpSpPr>
          <p:cNvPr id="195" name="Group 57"/>
          <p:cNvGrpSpPr>
            <a:grpSpLocks/>
          </p:cNvGrpSpPr>
          <p:nvPr/>
        </p:nvGrpSpPr>
        <p:grpSpPr bwMode="auto">
          <a:xfrm>
            <a:off x="1935794" y="1912527"/>
            <a:ext cx="1495627" cy="1299837"/>
            <a:chOff x="710" y="1941"/>
            <a:chExt cx="1214" cy="1143"/>
          </a:xfrm>
        </p:grpSpPr>
        <p:sp>
          <p:nvSpPr>
            <p:cNvPr id="196" name="Line 24"/>
            <p:cNvSpPr>
              <a:spLocks noChangeShapeType="1"/>
            </p:cNvSpPr>
            <p:nvPr/>
          </p:nvSpPr>
          <p:spPr bwMode="auto">
            <a:xfrm flipH="1" flipV="1">
              <a:off x="710" y="1941"/>
              <a:ext cx="1214" cy="1143"/>
            </a:xfrm>
            <a:prstGeom prst="line">
              <a:avLst/>
            </a:prstGeom>
            <a:noFill/>
            <a:ln w="38100">
              <a:solidFill>
                <a:srgbClr val="CC00CC"/>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97" name="Text Box 30"/>
            <p:cNvSpPr txBox="1">
              <a:spLocks noChangeArrowheads="1"/>
            </p:cNvSpPr>
            <p:nvPr/>
          </p:nvSpPr>
          <p:spPr bwMode="auto">
            <a:xfrm rot="2570439">
              <a:off x="1202" y="2383"/>
              <a:ext cx="5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rgbClr val="0000FF"/>
                  </a:solidFill>
                  <a:latin typeface="微软雅黑" pitchFamily="34" charset="-122"/>
                  <a:ea typeface="微软雅黑" pitchFamily="34" charset="-122"/>
                </a:rPr>
                <a:t>链接到</a:t>
              </a:r>
            </a:p>
          </p:txBody>
        </p:sp>
      </p:grpSp>
      <p:grpSp>
        <p:nvGrpSpPr>
          <p:cNvPr id="198" name="Group 56"/>
          <p:cNvGrpSpPr>
            <a:grpSpLocks/>
          </p:cNvGrpSpPr>
          <p:nvPr/>
        </p:nvGrpSpPr>
        <p:grpSpPr bwMode="auto">
          <a:xfrm>
            <a:off x="4600574" y="1912527"/>
            <a:ext cx="1170384" cy="1114471"/>
            <a:chOff x="2873" y="1941"/>
            <a:chExt cx="950" cy="980"/>
          </a:xfrm>
        </p:grpSpPr>
        <p:sp>
          <p:nvSpPr>
            <p:cNvPr id="199" name="Line 23"/>
            <p:cNvSpPr>
              <a:spLocks noChangeShapeType="1"/>
            </p:cNvSpPr>
            <p:nvPr/>
          </p:nvSpPr>
          <p:spPr bwMode="auto">
            <a:xfrm>
              <a:off x="2873" y="1941"/>
              <a:ext cx="950" cy="980"/>
            </a:xfrm>
            <a:prstGeom prst="line">
              <a:avLst/>
            </a:prstGeom>
            <a:noFill/>
            <a:ln w="38100">
              <a:solidFill>
                <a:srgbClr val="CC00CC"/>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00" name="Text Box 31"/>
            <p:cNvSpPr txBox="1">
              <a:spLocks noChangeArrowheads="1"/>
            </p:cNvSpPr>
            <p:nvPr/>
          </p:nvSpPr>
          <p:spPr bwMode="auto">
            <a:xfrm rot="2686426">
              <a:off x="3064" y="2116"/>
              <a:ext cx="5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rgbClr val="0000FF"/>
                  </a:solidFill>
                  <a:latin typeface="微软雅黑" pitchFamily="34" charset="-122"/>
                  <a:ea typeface="微软雅黑" pitchFamily="34" charset="-122"/>
                </a:rPr>
                <a:t>链接到</a:t>
              </a:r>
            </a:p>
          </p:txBody>
        </p:sp>
      </p:grpSp>
      <p:grpSp>
        <p:nvGrpSpPr>
          <p:cNvPr id="201" name="Group 34"/>
          <p:cNvGrpSpPr>
            <a:grpSpLocks/>
          </p:cNvGrpSpPr>
          <p:nvPr/>
        </p:nvGrpSpPr>
        <p:grpSpPr bwMode="auto">
          <a:xfrm>
            <a:off x="4262172" y="1457392"/>
            <a:ext cx="322607" cy="277280"/>
            <a:chOff x="806" y="3124"/>
            <a:chExt cx="237" cy="214"/>
          </a:xfrm>
        </p:grpSpPr>
        <p:sp>
          <p:nvSpPr>
            <p:cNvPr id="202" name="Oval 35"/>
            <p:cNvSpPr>
              <a:spLocks noChangeArrowheads="1"/>
            </p:cNvSpPr>
            <p:nvPr/>
          </p:nvSpPr>
          <p:spPr bwMode="auto">
            <a:xfrm>
              <a:off x="869" y="3173"/>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itchFamily="34" charset="-122"/>
                <a:ea typeface="微软雅黑" pitchFamily="34" charset="-122"/>
              </a:endParaRPr>
            </a:p>
          </p:txBody>
        </p:sp>
        <p:sp>
          <p:nvSpPr>
            <p:cNvPr id="203" name="Text Box 36"/>
            <p:cNvSpPr txBox="1">
              <a:spLocks noChangeArrowheads="1"/>
            </p:cNvSpPr>
            <p:nvPr/>
          </p:nvSpPr>
          <p:spPr bwMode="auto">
            <a:xfrm>
              <a:off x="806" y="3124"/>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solidFill>
                    <a:srgbClr val="000099"/>
                  </a:solidFill>
                  <a:latin typeface="微软雅黑" pitchFamily="34" charset="-122"/>
                  <a:ea typeface="微软雅黑" pitchFamily="34" charset="-122"/>
                  <a:sym typeface="Wingdings" pitchFamily="2" charset="2"/>
                </a:rPr>
                <a:t></a:t>
              </a:r>
            </a:p>
          </p:txBody>
        </p:sp>
      </p:grpSp>
      <p:grpSp>
        <p:nvGrpSpPr>
          <p:cNvPr id="204" name="Group 37"/>
          <p:cNvGrpSpPr>
            <a:grpSpLocks/>
          </p:cNvGrpSpPr>
          <p:nvPr/>
        </p:nvGrpSpPr>
        <p:grpSpPr bwMode="auto">
          <a:xfrm>
            <a:off x="3477635" y="3241278"/>
            <a:ext cx="323170" cy="277280"/>
            <a:chOff x="800" y="3198"/>
            <a:chExt cx="239" cy="214"/>
          </a:xfrm>
        </p:grpSpPr>
        <p:sp>
          <p:nvSpPr>
            <p:cNvPr id="205" name="Oval 38"/>
            <p:cNvSpPr>
              <a:spLocks noChangeArrowheads="1"/>
            </p:cNvSpPr>
            <p:nvPr/>
          </p:nvSpPr>
          <p:spPr bwMode="auto">
            <a:xfrm>
              <a:off x="864" y="3248"/>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itchFamily="34" charset="-122"/>
                <a:ea typeface="微软雅黑" pitchFamily="34" charset="-122"/>
              </a:endParaRPr>
            </a:p>
          </p:txBody>
        </p:sp>
        <p:sp>
          <p:nvSpPr>
            <p:cNvPr id="206" name="Text Box 39"/>
            <p:cNvSpPr txBox="1">
              <a:spLocks noChangeArrowheads="1"/>
            </p:cNvSpPr>
            <p:nvPr/>
          </p:nvSpPr>
          <p:spPr bwMode="auto">
            <a:xfrm>
              <a:off x="800" y="3198"/>
              <a:ext cx="239"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rgbClr val="000099"/>
                  </a:solidFill>
                  <a:latin typeface="微软雅黑" pitchFamily="34" charset="-122"/>
                  <a:ea typeface="微软雅黑" pitchFamily="34" charset="-122"/>
                  <a:sym typeface="Wingdings" pitchFamily="2" charset="2"/>
                </a:rPr>
                <a:t></a:t>
              </a:r>
            </a:p>
          </p:txBody>
        </p:sp>
      </p:grpSp>
      <p:grpSp>
        <p:nvGrpSpPr>
          <p:cNvPr id="207" name="Group 40"/>
          <p:cNvGrpSpPr>
            <a:grpSpLocks/>
          </p:cNvGrpSpPr>
          <p:nvPr/>
        </p:nvGrpSpPr>
        <p:grpSpPr bwMode="auto">
          <a:xfrm>
            <a:off x="1864300" y="1533521"/>
            <a:ext cx="323170" cy="277280"/>
            <a:chOff x="796" y="3199"/>
            <a:chExt cx="239" cy="214"/>
          </a:xfrm>
        </p:grpSpPr>
        <p:sp>
          <p:nvSpPr>
            <p:cNvPr id="208" name="Oval 41"/>
            <p:cNvSpPr>
              <a:spLocks noChangeArrowheads="1"/>
            </p:cNvSpPr>
            <p:nvPr/>
          </p:nvSpPr>
          <p:spPr bwMode="auto">
            <a:xfrm>
              <a:off x="864" y="3248"/>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itchFamily="34" charset="-122"/>
                <a:ea typeface="微软雅黑" pitchFamily="34" charset="-122"/>
              </a:endParaRPr>
            </a:p>
          </p:txBody>
        </p:sp>
        <p:sp>
          <p:nvSpPr>
            <p:cNvPr id="209" name="Text Box 42"/>
            <p:cNvSpPr txBox="1">
              <a:spLocks noChangeArrowheads="1"/>
            </p:cNvSpPr>
            <p:nvPr/>
          </p:nvSpPr>
          <p:spPr bwMode="auto">
            <a:xfrm>
              <a:off x="796" y="3199"/>
              <a:ext cx="239"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rgbClr val="000099"/>
                  </a:solidFill>
                  <a:latin typeface="微软雅黑" pitchFamily="34" charset="-122"/>
                  <a:ea typeface="微软雅黑" pitchFamily="34" charset="-122"/>
                  <a:sym typeface="Wingdings" pitchFamily="2" charset="2"/>
                </a:rPr>
                <a:t></a:t>
              </a:r>
            </a:p>
          </p:txBody>
        </p:sp>
      </p:grpSp>
      <p:grpSp>
        <p:nvGrpSpPr>
          <p:cNvPr id="210" name="Group 43"/>
          <p:cNvGrpSpPr>
            <a:grpSpLocks/>
          </p:cNvGrpSpPr>
          <p:nvPr/>
        </p:nvGrpSpPr>
        <p:grpSpPr bwMode="auto">
          <a:xfrm>
            <a:off x="1922182" y="1690027"/>
            <a:ext cx="322607" cy="277611"/>
            <a:chOff x="796" y="3199"/>
            <a:chExt cx="237" cy="215"/>
          </a:xfrm>
        </p:grpSpPr>
        <p:sp>
          <p:nvSpPr>
            <p:cNvPr id="211" name="Oval 44"/>
            <p:cNvSpPr>
              <a:spLocks noChangeArrowheads="1"/>
            </p:cNvSpPr>
            <p:nvPr/>
          </p:nvSpPr>
          <p:spPr bwMode="auto">
            <a:xfrm>
              <a:off x="864" y="3248"/>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itchFamily="34" charset="-122"/>
                <a:ea typeface="微软雅黑" pitchFamily="34" charset="-122"/>
              </a:endParaRPr>
            </a:p>
          </p:txBody>
        </p:sp>
        <p:sp>
          <p:nvSpPr>
            <p:cNvPr id="212" name="Text Box 45"/>
            <p:cNvSpPr txBox="1">
              <a:spLocks noChangeArrowheads="1"/>
            </p:cNvSpPr>
            <p:nvPr/>
          </p:nvSpPr>
          <p:spPr bwMode="auto">
            <a:xfrm>
              <a:off x="796" y="3199"/>
              <a:ext cx="237"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rgbClr val="000099"/>
                  </a:solidFill>
                  <a:latin typeface="微软雅黑" pitchFamily="34" charset="-122"/>
                  <a:ea typeface="微软雅黑" pitchFamily="34" charset="-122"/>
                  <a:sym typeface="Wingdings" pitchFamily="2" charset="2"/>
                </a:rPr>
                <a:t></a:t>
              </a:r>
            </a:p>
          </p:txBody>
        </p:sp>
      </p:grpSp>
      <p:grpSp>
        <p:nvGrpSpPr>
          <p:cNvPr id="213" name="Group 46"/>
          <p:cNvGrpSpPr>
            <a:grpSpLocks/>
          </p:cNvGrpSpPr>
          <p:nvPr/>
        </p:nvGrpSpPr>
        <p:grpSpPr bwMode="auto">
          <a:xfrm>
            <a:off x="4365895" y="1709511"/>
            <a:ext cx="323170" cy="277611"/>
            <a:chOff x="800" y="3194"/>
            <a:chExt cx="239" cy="215"/>
          </a:xfrm>
        </p:grpSpPr>
        <p:sp>
          <p:nvSpPr>
            <p:cNvPr id="214" name="Oval 47"/>
            <p:cNvSpPr>
              <a:spLocks noChangeArrowheads="1"/>
            </p:cNvSpPr>
            <p:nvPr/>
          </p:nvSpPr>
          <p:spPr bwMode="auto">
            <a:xfrm>
              <a:off x="864" y="3248"/>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itchFamily="34" charset="-122"/>
                <a:ea typeface="微软雅黑" pitchFamily="34" charset="-122"/>
              </a:endParaRPr>
            </a:p>
          </p:txBody>
        </p:sp>
        <p:sp>
          <p:nvSpPr>
            <p:cNvPr id="215" name="Text Box 48"/>
            <p:cNvSpPr txBox="1">
              <a:spLocks noChangeArrowheads="1"/>
            </p:cNvSpPr>
            <p:nvPr/>
          </p:nvSpPr>
          <p:spPr bwMode="auto">
            <a:xfrm>
              <a:off x="800" y="3194"/>
              <a:ext cx="23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rgbClr val="000099"/>
                  </a:solidFill>
                  <a:latin typeface="微软雅黑" pitchFamily="34" charset="-122"/>
                  <a:ea typeface="微软雅黑" pitchFamily="34" charset="-122"/>
                  <a:sym typeface="Wingdings" pitchFamily="2" charset="2"/>
                </a:rPr>
                <a:t></a:t>
              </a:r>
            </a:p>
          </p:txBody>
        </p:sp>
      </p:grpSp>
      <p:grpSp>
        <p:nvGrpSpPr>
          <p:cNvPr id="216" name="Group 49"/>
          <p:cNvGrpSpPr>
            <a:grpSpLocks/>
          </p:cNvGrpSpPr>
          <p:nvPr/>
        </p:nvGrpSpPr>
        <p:grpSpPr bwMode="auto">
          <a:xfrm>
            <a:off x="3298308" y="3118461"/>
            <a:ext cx="322607" cy="277280"/>
            <a:chOff x="796" y="3199"/>
            <a:chExt cx="237" cy="214"/>
          </a:xfrm>
        </p:grpSpPr>
        <p:sp>
          <p:nvSpPr>
            <p:cNvPr id="217" name="Oval 50"/>
            <p:cNvSpPr>
              <a:spLocks noChangeArrowheads="1"/>
            </p:cNvSpPr>
            <p:nvPr/>
          </p:nvSpPr>
          <p:spPr bwMode="auto">
            <a:xfrm>
              <a:off x="864" y="3248"/>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itchFamily="34" charset="-122"/>
                <a:ea typeface="微软雅黑" pitchFamily="34" charset="-122"/>
              </a:endParaRPr>
            </a:p>
          </p:txBody>
        </p:sp>
        <p:sp>
          <p:nvSpPr>
            <p:cNvPr id="218" name="Text Box 51"/>
            <p:cNvSpPr txBox="1">
              <a:spLocks noChangeArrowheads="1"/>
            </p:cNvSpPr>
            <p:nvPr/>
          </p:nvSpPr>
          <p:spPr bwMode="auto">
            <a:xfrm>
              <a:off x="796" y="3199"/>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rgbClr val="000099"/>
                  </a:solidFill>
                  <a:latin typeface="微软雅黑" pitchFamily="34" charset="-122"/>
                  <a:ea typeface="微软雅黑" pitchFamily="34" charset="-122"/>
                  <a:sym typeface="Wingdings" pitchFamily="2" charset="2"/>
                </a:rPr>
                <a:t></a:t>
              </a:r>
            </a:p>
          </p:txBody>
        </p:sp>
      </p:grpSp>
      <p:pic>
        <p:nvPicPr>
          <p:cNvPr id="219"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8281" y="3475429"/>
            <a:ext cx="503237" cy="503238"/>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8" y="1949618"/>
            <a:ext cx="503237" cy="503238"/>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1234" y="2079318"/>
            <a:ext cx="503237" cy="503238"/>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7515" y="3423549"/>
            <a:ext cx="503237" cy="503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170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wipe(left)">
                                      <p:cBhvr>
                                        <p:cTn id="7" dur="1500"/>
                                        <p:tgtEl>
                                          <p:spTgt spid="183"/>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89"/>
                                        </p:tgtEl>
                                        <p:attrNameLst>
                                          <p:attrName>style.visibility</p:attrName>
                                        </p:attrNameLst>
                                      </p:cBhvr>
                                      <p:to>
                                        <p:strVal val="visible"/>
                                      </p:to>
                                    </p:set>
                                    <p:animEffect transition="in" filter="wipe(left)">
                                      <p:cBhvr>
                                        <p:cTn id="11" dur="1500"/>
                                        <p:tgtEl>
                                          <p:spTgt spid="189"/>
                                        </p:tgtEl>
                                      </p:cBhvr>
                                    </p:animEffect>
                                  </p:childTnLst>
                                </p:cTn>
                              </p:par>
                            </p:childTnLst>
                          </p:cTn>
                        </p:par>
                        <p:par>
                          <p:cTn id="12" fill="hold">
                            <p:stCondLst>
                              <p:cond delay="3000"/>
                            </p:stCondLst>
                            <p:childTnLst>
                              <p:par>
                                <p:cTn id="13" presetID="22" presetClass="entr" presetSubtype="1" fill="hold" nodeType="afterEffect">
                                  <p:stCondLst>
                                    <p:cond delay="0"/>
                                  </p:stCondLst>
                                  <p:childTnLst>
                                    <p:set>
                                      <p:cBhvr>
                                        <p:cTn id="14" dur="1" fill="hold">
                                          <p:stCondLst>
                                            <p:cond delay="0"/>
                                          </p:stCondLst>
                                        </p:cTn>
                                        <p:tgtEl>
                                          <p:spTgt spid="186"/>
                                        </p:tgtEl>
                                        <p:attrNameLst>
                                          <p:attrName>style.visibility</p:attrName>
                                        </p:attrNameLst>
                                      </p:cBhvr>
                                      <p:to>
                                        <p:strVal val="visible"/>
                                      </p:to>
                                    </p:set>
                                    <p:animEffect transition="in" filter="wipe(up)">
                                      <p:cBhvr>
                                        <p:cTn id="15" dur="1500"/>
                                        <p:tgtEl>
                                          <p:spTgt spid="186"/>
                                        </p:tgtEl>
                                      </p:cBhvr>
                                    </p:animEffect>
                                  </p:childTnLst>
                                </p:cTn>
                              </p:par>
                            </p:childTnLst>
                          </p:cTn>
                        </p:par>
                        <p:par>
                          <p:cTn id="16" fill="hold">
                            <p:stCondLst>
                              <p:cond delay="4500"/>
                            </p:stCondLst>
                            <p:childTnLst>
                              <p:par>
                                <p:cTn id="17" presetID="22" presetClass="entr" presetSubtype="1" fill="hold" nodeType="afterEffect">
                                  <p:stCondLst>
                                    <p:cond delay="0"/>
                                  </p:stCondLst>
                                  <p:childTnLst>
                                    <p:set>
                                      <p:cBhvr>
                                        <p:cTn id="18" dur="1" fill="hold">
                                          <p:stCondLst>
                                            <p:cond delay="0"/>
                                          </p:stCondLst>
                                        </p:cTn>
                                        <p:tgtEl>
                                          <p:spTgt spid="198"/>
                                        </p:tgtEl>
                                        <p:attrNameLst>
                                          <p:attrName>style.visibility</p:attrName>
                                        </p:attrNameLst>
                                      </p:cBhvr>
                                      <p:to>
                                        <p:strVal val="visible"/>
                                      </p:to>
                                    </p:set>
                                    <p:animEffect transition="in" filter="wipe(up)">
                                      <p:cBhvr>
                                        <p:cTn id="19" dur="1500"/>
                                        <p:tgtEl>
                                          <p:spTgt spid="198"/>
                                        </p:tgtEl>
                                      </p:cBhvr>
                                    </p:animEffect>
                                  </p:childTnLst>
                                </p:cTn>
                              </p:par>
                            </p:childTnLst>
                          </p:cTn>
                        </p:par>
                        <p:par>
                          <p:cTn id="20" fill="hold">
                            <p:stCondLst>
                              <p:cond delay="6000"/>
                            </p:stCondLst>
                            <p:childTnLst>
                              <p:par>
                                <p:cTn id="21" presetID="22" presetClass="entr" presetSubtype="2" fill="hold" nodeType="afterEffect">
                                  <p:stCondLst>
                                    <p:cond delay="0"/>
                                  </p:stCondLst>
                                  <p:childTnLst>
                                    <p:set>
                                      <p:cBhvr>
                                        <p:cTn id="22" dur="1" fill="hold">
                                          <p:stCondLst>
                                            <p:cond delay="0"/>
                                          </p:stCondLst>
                                        </p:cTn>
                                        <p:tgtEl>
                                          <p:spTgt spid="195"/>
                                        </p:tgtEl>
                                        <p:attrNameLst>
                                          <p:attrName>style.visibility</p:attrName>
                                        </p:attrNameLst>
                                      </p:cBhvr>
                                      <p:to>
                                        <p:strVal val="visible"/>
                                      </p:to>
                                    </p:set>
                                    <p:animEffect transition="in" filter="wipe(right)">
                                      <p:cBhvr>
                                        <p:cTn id="23" dur="1500"/>
                                        <p:tgtEl>
                                          <p:spTgt spid="195"/>
                                        </p:tgtEl>
                                      </p:cBhvr>
                                    </p:animEffect>
                                  </p:childTnLst>
                                </p:cTn>
                              </p:par>
                            </p:childTnLst>
                          </p:cTn>
                        </p:par>
                        <p:par>
                          <p:cTn id="24" fill="hold">
                            <p:stCondLst>
                              <p:cond delay="7500"/>
                            </p:stCondLst>
                            <p:childTnLst>
                              <p:par>
                                <p:cTn id="25" presetID="22" presetClass="entr" presetSubtype="8" fill="hold" nodeType="afterEffect">
                                  <p:stCondLst>
                                    <p:cond delay="0"/>
                                  </p:stCondLst>
                                  <p:childTnLst>
                                    <p:set>
                                      <p:cBhvr>
                                        <p:cTn id="26" dur="1" fill="hold">
                                          <p:stCondLst>
                                            <p:cond delay="0"/>
                                          </p:stCondLst>
                                        </p:cTn>
                                        <p:tgtEl>
                                          <p:spTgt spid="192"/>
                                        </p:tgtEl>
                                        <p:attrNameLst>
                                          <p:attrName>style.visibility</p:attrName>
                                        </p:attrNameLst>
                                      </p:cBhvr>
                                      <p:to>
                                        <p:strVal val="visible"/>
                                      </p:to>
                                    </p:set>
                                    <p:animEffect transition="in" filter="wipe(left)">
                                      <p:cBhvr>
                                        <p:cTn id="27" dur="1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5"/>
          <p:cNvSpPr>
            <a:spLocks noChangeArrowheads="1"/>
          </p:cNvSpPr>
          <p:nvPr/>
        </p:nvSpPr>
        <p:spPr bwMode="auto">
          <a:xfrm>
            <a:off x="545143" y="916658"/>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4" name="Rectangle 6"/>
          <p:cNvSpPr>
            <a:spLocks noChangeArrowheads="1"/>
          </p:cNvSpPr>
          <p:nvPr/>
        </p:nvSpPr>
        <p:spPr bwMode="auto">
          <a:xfrm>
            <a:off x="3093070" y="874387"/>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6.1.1  </a:t>
            </a:r>
            <a:r>
              <a:rPr lang="zh-CN" altLang="en-US" sz="2400" b="1" dirty="0">
                <a:solidFill>
                  <a:schemeClr val="bg1"/>
                </a:solidFill>
                <a:latin typeface="微软雅黑" pitchFamily="34" charset="-122"/>
                <a:ea typeface="微软雅黑" pitchFamily="34" charset="-122"/>
              </a:rPr>
              <a:t>域名系统概述</a:t>
            </a:r>
          </a:p>
        </p:txBody>
      </p:sp>
      <p:sp>
        <p:nvSpPr>
          <p:cNvPr id="15" name="Rectangle 8"/>
          <p:cNvSpPr>
            <a:spLocks noChangeArrowheads="1"/>
          </p:cNvSpPr>
          <p:nvPr/>
        </p:nvSpPr>
        <p:spPr bwMode="auto">
          <a:xfrm>
            <a:off x="545143" y="1421123"/>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许多应用层软件经常直接使用</a:t>
            </a:r>
            <a:r>
              <a:rPr lang="zh-CN" altLang="en-US" sz="2000" b="1" dirty="0">
                <a:solidFill>
                  <a:srgbClr val="0000FF"/>
                </a:solidFill>
                <a:latin typeface="微软雅黑" pitchFamily="34" charset="-122"/>
                <a:ea typeface="微软雅黑" pitchFamily="34" charset="-122"/>
              </a:rPr>
              <a:t>域名系统 </a:t>
            </a:r>
            <a:r>
              <a:rPr lang="en-US" altLang="zh-CN" sz="2000" b="1" dirty="0">
                <a:latin typeface="微软雅黑" pitchFamily="34" charset="-122"/>
                <a:ea typeface="微软雅黑" pitchFamily="34" charset="-122"/>
              </a:rPr>
              <a:t>DNS (Domain Name System)</a:t>
            </a:r>
            <a:r>
              <a:rPr lang="zh-CN" altLang="en-US" sz="2000" b="1" dirty="0">
                <a:latin typeface="微软雅黑" pitchFamily="34" charset="-122"/>
                <a:ea typeface="微软雅黑" pitchFamily="34" charset="-122"/>
              </a:rPr>
              <a:t>，但计算机的用户只是间接而不是直接使用域名系统。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互联网采用层次结构的命名树作为主机的名字，并使用</a:t>
            </a:r>
            <a:r>
              <a:rPr lang="zh-CN" altLang="en-US" sz="2000" b="1" dirty="0">
                <a:solidFill>
                  <a:srgbClr val="0000FF"/>
                </a:solidFill>
                <a:latin typeface="微软雅黑" pitchFamily="34" charset="-122"/>
                <a:ea typeface="微软雅黑" pitchFamily="34" charset="-122"/>
              </a:rPr>
              <a:t>分布式</a:t>
            </a:r>
            <a:r>
              <a:rPr lang="zh-CN" altLang="en-US" sz="2000" b="1" dirty="0">
                <a:latin typeface="微软雅黑" pitchFamily="34" charset="-122"/>
                <a:ea typeface="微软雅黑" pitchFamily="34" charset="-122"/>
              </a:rPr>
              <a:t>的域名系统 </a:t>
            </a:r>
            <a:r>
              <a:rPr lang="en-US" altLang="zh-CN" sz="2000" b="1" dirty="0">
                <a:latin typeface="微软雅黑" pitchFamily="34" charset="-122"/>
                <a:ea typeface="微软雅黑" pitchFamily="34" charset="-122"/>
              </a:rPr>
              <a:t>DNS</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名字到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地址的解析是由若干个域名服务器程序完成的。域名服务器程序在专设的结点上运行，运行该程序的机器称为</a:t>
            </a:r>
            <a:r>
              <a:rPr lang="zh-CN" altLang="en-US" sz="2000" b="1" dirty="0">
                <a:solidFill>
                  <a:srgbClr val="0000FF"/>
                </a:solidFill>
                <a:latin typeface="微软雅黑" pitchFamily="34" charset="-122"/>
                <a:ea typeface="微软雅黑" pitchFamily="34" charset="-122"/>
              </a:rPr>
              <a:t>域名服务器</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668946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4548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591339" y="612270"/>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超媒体与超文本</a:t>
            </a:r>
          </a:p>
        </p:txBody>
      </p:sp>
      <p:sp>
        <p:nvSpPr>
          <p:cNvPr id="4" name="Rectangle 68"/>
          <p:cNvSpPr>
            <a:spLocks noChangeArrowheads="1"/>
          </p:cNvSpPr>
          <p:nvPr/>
        </p:nvSpPr>
        <p:spPr bwMode="auto">
          <a:xfrm>
            <a:off x="483810" y="981148"/>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万维网是</a:t>
            </a:r>
            <a:r>
              <a:rPr lang="zh-CN" altLang="en-US" sz="2000" b="1" dirty="0">
                <a:solidFill>
                  <a:srgbClr val="0000FF"/>
                </a:solidFill>
                <a:latin typeface="微软雅黑" pitchFamily="34" charset="-122"/>
                <a:ea typeface="微软雅黑" pitchFamily="34" charset="-122"/>
              </a:rPr>
              <a:t>分布式超媒体 </a:t>
            </a:r>
            <a:r>
              <a:rPr lang="en-US" altLang="zh-CN" sz="2000" b="1" dirty="0">
                <a:latin typeface="微软雅黑" pitchFamily="34" charset="-122"/>
                <a:ea typeface="微软雅黑" pitchFamily="34" charset="-122"/>
              </a:rPr>
              <a:t>(hypermedia) </a:t>
            </a:r>
            <a:r>
              <a:rPr lang="zh-CN" altLang="en-US" sz="2000" b="1" dirty="0">
                <a:latin typeface="微软雅黑" pitchFamily="34" charset="-122"/>
                <a:ea typeface="微软雅黑" pitchFamily="34" charset="-122"/>
              </a:rPr>
              <a:t>系统，它是</a:t>
            </a:r>
            <a:r>
              <a:rPr lang="zh-CN" altLang="en-US" sz="2000" b="1" dirty="0">
                <a:solidFill>
                  <a:srgbClr val="0000FF"/>
                </a:solidFill>
                <a:latin typeface="微软雅黑" pitchFamily="34" charset="-122"/>
                <a:ea typeface="微软雅黑" pitchFamily="34" charset="-122"/>
              </a:rPr>
              <a:t>超文本</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(hypertext) </a:t>
            </a:r>
            <a:r>
              <a:rPr lang="zh-CN" altLang="en-US" sz="2000" b="1" dirty="0">
                <a:latin typeface="微软雅黑" pitchFamily="34" charset="-122"/>
                <a:ea typeface="微软雅黑" pitchFamily="34" charset="-122"/>
              </a:rPr>
              <a:t>系统的扩充。</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一个超文本由多个信息源链接成</a:t>
            </a:r>
            <a:r>
              <a:rPr lang="zh-CN" altLang="en-US" sz="2000" b="1" dirty="0">
                <a:latin typeface="微软雅黑" pitchFamily="34" charset="-122"/>
                <a:ea typeface="微软雅黑" pitchFamily="34" charset="-122"/>
              </a:rPr>
              <a:t>。利用一个链接可使用户找到另一个文档。这些文档可以位于世界上任何一个接在互联网上的超文本系统中。超文本是万维网的基础。</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超媒体与超文本的区别是文档内容不同</a:t>
            </a:r>
            <a:r>
              <a:rPr lang="zh-CN" altLang="en-US" sz="2000" b="1" dirty="0">
                <a:latin typeface="微软雅黑" pitchFamily="34" charset="-122"/>
                <a:ea typeface="微软雅黑" pitchFamily="34" charset="-122"/>
              </a:rPr>
              <a:t>。超文本文档仅包含文本信</a:t>
            </a:r>
            <a:endParaRPr lang="en-US" altLang="zh-CN" sz="2000" b="1" dirty="0">
              <a:latin typeface="微软雅黑" pitchFamily="34" charset="-122"/>
              <a:ea typeface="微软雅黑" pitchFamily="34" charset="-122"/>
            </a:endParaRPr>
          </a:p>
          <a:p>
            <a:pPr marL="265113" eaLnBrk="0" hangingPunct="0">
              <a:lnSpc>
                <a:spcPts val="3300"/>
              </a:lnSpc>
              <a:buClr>
                <a:srgbClr val="0070C0"/>
              </a:buClr>
            </a:pPr>
            <a:r>
              <a:rPr lang="zh-CN" altLang="en-US" sz="2000" b="1" dirty="0">
                <a:latin typeface="微软雅黑" pitchFamily="34" charset="-122"/>
                <a:ea typeface="微软雅黑" pitchFamily="34" charset="-122"/>
              </a:rPr>
              <a:t>息，而超媒体文档还包含其他表示方式的信息，如图形、图像、声</a:t>
            </a:r>
            <a:endParaRPr lang="en-US" altLang="zh-CN" sz="2000" b="1" dirty="0">
              <a:latin typeface="微软雅黑" pitchFamily="34" charset="-122"/>
              <a:ea typeface="微软雅黑" pitchFamily="34" charset="-122"/>
            </a:endParaRPr>
          </a:p>
          <a:p>
            <a:pPr marL="265113" eaLnBrk="0" hangingPunct="0">
              <a:lnSpc>
                <a:spcPts val="3300"/>
              </a:lnSpc>
              <a:buClr>
                <a:srgbClr val="0070C0"/>
              </a:buClr>
            </a:pPr>
            <a:r>
              <a:rPr lang="zh-CN" altLang="en-US" sz="2000" b="1" dirty="0">
                <a:latin typeface="微软雅黑" pitchFamily="34" charset="-122"/>
                <a:ea typeface="微软雅黑" pitchFamily="34" charset="-122"/>
              </a:rPr>
              <a:t>音、动画，甚至活动视频图像。</a:t>
            </a:r>
          </a:p>
        </p:txBody>
      </p:sp>
    </p:spTree>
    <p:extLst>
      <p:ext uri="{BB962C8B-B14F-4D97-AF65-F5344CB8AC3E}">
        <p14:creationId xmlns:p14="http://schemas.microsoft.com/office/powerpoint/2010/main" val="2410120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12600"/>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270739" y="979389"/>
            <a:ext cx="26212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    万维网的工作方式</a:t>
            </a:r>
          </a:p>
        </p:txBody>
      </p:sp>
      <p:sp>
        <p:nvSpPr>
          <p:cNvPr id="4" name="Rectangle 68"/>
          <p:cNvSpPr>
            <a:spLocks noChangeArrowheads="1"/>
          </p:cNvSpPr>
          <p:nvPr/>
        </p:nvSpPr>
        <p:spPr bwMode="auto">
          <a:xfrm>
            <a:off x="483810" y="1457995"/>
            <a:ext cx="828405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万维网以</a:t>
            </a:r>
            <a:r>
              <a:rPr lang="zh-CN" altLang="en-US" sz="2000" b="1" dirty="0">
                <a:solidFill>
                  <a:srgbClr val="0000FF"/>
                </a:solidFill>
                <a:latin typeface="微软雅黑" pitchFamily="34" charset="-122"/>
                <a:ea typeface="微软雅黑" pitchFamily="34" charset="-122"/>
              </a:rPr>
              <a:t>客户 </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服务器</a:t>
            </a:r>
            <a:r>
              <a:rPr lang="zh-CN" altLang="en-US" sz="2000" b="1" dirty="0">
                <a:latin typeface="微软雅黑" pitchFamily="34" charset="-122"/>
                <a:ea typeface="微软雅黑" pitchFamily="34" charset="-122"/>
              </a:rPr>
              <a:t>方式工作。</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浏览器</a:t>
            </a:r>
            <a:r>
              <a:rPr lang="zh-CN" altLang="en-US" sz="2000" b="1" dirty="0">
                <a:latin typeface="微软雅黑" pitchFamily="34" charset="-122"/>
                <a:ea typeface="微软雅黑" pitchFamily="34" charset="-122"/>
              </a:rPr>
              <a:t>就是在用户计算机上的万维网</a:t>
            </a:r>
            <a:r>
              <a:rPr lang="zh-CN" altLang="en-US" sz="2000" b="1" dirty="0">
                <a:solidFill>
                  <a:srgbClr val="0000FF"/>
                </a:solidFill>
                <a:latin typeface="微软雅黑" pitchFamily="34" charset="-122"/>
                <a:ea typeface="微软雅黑" pitchFamily="34" charset="-122"/>
              </a:rPr>
              <a:t>客户程序</a:t>
            </a:r>
            <a:r>
              <a:rPr lang="zh-CN" altLang="en-US" sz="2000" b="1" dirty="0">
                <a:latin typeface="微软雅黑" pitchFamily="34" charset="-122"/>
                <a:ea typeface="微软雅黑" pitchFamily="34" charset="-122"/>
              </a:rPr>
              <a:t>。万维网文档所驻留的计算机则运行</a:t>
            </a:r>
            <a:r>
              <a:rPr lang="zh-CN" altLang="en-US" sz="2000" b="1" dirty="0">
                <a:solidFill>
                  <a:srgbClr val="0000FF"/>
                </a:solidFill>
                <a:latin typeface="微软雅黑" pitchFamily="34" charset="-122"/>
                <a:ea typeface="微软雅黑" pitchFamily="34" charset="-122"/>
              </a:rPr>
              <a:t>服务器程序</a:t>
            </a:r>
            <a:r>
              <a:rPr lang="zh-CN" altLang="en-US" sz="2000" b="1" dirty="0">
                <a:latin typeface="微软雅黑" pitchFamily="34" charset="-122"/>
                <a:ea typeface="微软雅黑" pitchFamily="34" charset="-122"/>
              </a:rPr>
              <a:t>，因此这个计算机也称为</a:t>
            </a:r>
            <a:r>
              <a:rPr lang="zh-CN" altLang="en-US" sz="2000" b="1" dirty="0">
                <a:solidFill>
                  <a:srgbClr val="0000FF"/>
                </a:solidFill>
                <a:latin typeface="微软雅黑" pitchFamily="34" charset="-122"/>
                <a:ea typeface="微软雅黑" pitchFamily="34" charset="-122"/>
              </a:rPr>
              <a:t>万维网服务器</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客户程序向服务器程序发出请求，服务器程序向客户程序送回客户所要的</a:t>
            </a:r>
            <a:r>
              <a:rPr lang="zh-CN" altLang="en-US" sz="2000" b="1" dirty="0">
                <a:solidFill>
                  <a:srgbClr val="0000FF"/>
                </a:solidFill>
                <a:latin typeface="微软雅黑" pitchFamily="34" charset="-122"/>
                <a:ea typeface="微软雅黑" pitchFamily="34" charset="-122"/>
              </a:rPr>
              <a:t>万维网文档</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在一个客户程序主窗口上显示出的万维网文档称为</a:t>
            </a:r>
            <a:r>
              <a:rPr lang="zh-CN" altLang="en-US" sz="2000" b="1" dirty="0">
                <a:solidFill>
                  <a:srgbClr val="0000FF"/>
                </a:solidFill>
                <a:latin typeface="微软雅黑" pitchFamily="34" charset="-122"/>
                <a:ea typeface="微软雅黑" pitchFamily="34" charset="-122"/>
              </a:rPr>
              <a:t>页面</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(page)</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174727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33024"/>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168147" y="1299813"/>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万维网必须解决的问题</a:t>
            </a:r>
          </a:p>
        </p:txBody>
      </p:sp>
      <p:sp>
        <p:nvSpPr>
          <p:cNvPr id="4" name="Rectangle 68"/>
          <p:cNvSpPr>
            <a:spLocks noChangeArrowheads="1"/>
          </p:cNvSpPr>
          <p:nvPr/>
        </p:nvSpPr>
        <p:spPr bwMode="auto">
          <a:xfrm>
            <a:off x="483810" y="1778419"/>
            <a:ext cx="8284054" cy="1740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怎样标志分布在整个互联网上的万维网文档？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统一资源定位符 </a:t>
            </a:r>
            <a:r>
              <a:rPr lang="en-US" altLang="zh-CN" sz="2000" b="1" dirty="0">
                <a:latin typeface="微软雅黑" pitchFamily="34" charset="-122"/>
                <a:ea typeface="微软雅黑" pitchFamily="34" charset="-122"/>
              </a:rPr>
              <a:t>URL (Uniform Resource Locator) </a:t>
            </a:r>
            <a:r>
              <a:rPr lang="zh-CN" altLang="en-US" sz="2000" b="1" dirty="0">
                <a:latin typeface="微软雅黑" pitchFamily="34" charset="-122"/>
                <a:ea typeface="微软雅黑" pitchFamily="34" charset="-122"/>
              </a:rPr>
              <a:t>来标志万维网上的各种文档。</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使每一个文档在整个互联网的范围内具有唯一的标识符 </a:t>
            </a:r>
            <a:r>
              <a:rPr lang="en-US" altLang="zh-CN" sz="2000" b="1" dirty="0">
                <a:latin typeface="微软雅黑" pitchFamily="34" charset="-122"/>
                <a:ea typeface="微软雅黑" pitchFamily="34" charset="-122"/>
              </a:rPr>
              <a:t>URL</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2718463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23880"/>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168147" y="1290669"/>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万维网必须解决的问题</a:t>
            </a:r>
          </a:p>
        </p:txBody>
      </p:sp>
      <p:sp>
        <p:nvSpPr>
          <p:cNvPr id="4" name="Rectangle 68"/>
          <p:cNvSpPr>
            <a:spLocks noChangeArrowheads="1"/>
          </p:cNvSpPr>
          <p:nvPr/>
        </p:nvSpPr>
        <p:spPr bwMode="auto">
          <a:xfrm>
            <a:off x="483810" y="1769275"/>
            <a:ext cx="8284054"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用何协议实现万维网上各种超链的链接？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在万维网客户程序与万维网服务器程序之间进行交互所使用的协议，是</a:t>
            </a:r>
            <a:r>
              <a:rPr lang="zh-CN" altLang="en-US" sz="2000" b="1" dirty="0">
                <a:solidFill>
                  <a:srgbClr val="0000FF"/>
                </a:solidFill>
                <a:latin typeface="微软雅黑" pitchFamily="34" charset="-122"/>
                <a:ea typeface="微软雅黑" pitchFamily="34" charset="-122"/>
              </a:rPr>
              <a:t>超文本传送协议 </a:t>
            </a:r>
            <a:r>
              <a:rPr lang="en-US" altLang="zh-CN" sz="2000" b="1" dirty="0">
                <a:latin typeface="微软雅黑" pitchFamily="34" charset="-122"/>
                <a:ea typeface="微软雅黑" pitchFamily="34" charset="-122"/>
              </a:rPr>
              <a:t>HTTP (</a:t>
            </a:r>
            <a:r>
              <a:rPr lang="en-US" altLang="zh-CN" sz="2000" b="1" dirty="0" err="1">
                <a:latin typeface="微软雅黑" pitchFamily="34" charset="-122"/>
                <a:ea typeface="微软雅黑" pitchFamily="34" charset="-122"/>
              </a:rPr>
              <a:t>HyperText</a:t>
            </a:r>
            <a:r>
              <a:rPr lang="en-US" altLang="zh-CN" sz="2000" b="1" dirty="0">
                <a:latin typeface="微软雅黑" pitchFamily="34" charset="-122"/>
                <a:ea typeface="微软雅黑" pitchFamily="34" charset="-122"/>
              </a:rPr>
              <a:t> Transfer Protocol)</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是一个应用层协议，它使用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连接进行可靠的传送。 </a:t>
            </a:r>
          </a:p>
        </p:txBody>
      </p:sp>
    </p:spTree>
    <p:extLst>
      <p:ext uri="{BB962C8B-B14F-4D97-AF65-F5344CB8AC3E}">
        <p14:creationId xmlns:p14="http://schemas.microsoft.com/office/powerpoint/2010/main" val="865098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2096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168147" y="987750"/>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万维网必须解决的问题</a:t>
            </a:r>
          </a:p>
        </p:txBody>
      </p:sp>
      <p:sp>
        <p:nvSpPr>
          <p:cNvPr id="4" name="Rectangle 68"/>
          <p:cNvSpPr>
            <a:spLocks noChangeArrowheads="1"/>
          </p:cNvSpPr>
          <p:nvPr/>
        </p:nvSpPr>
        <p:spPr bwMode="auto">
          <a:xfrm>
            <a:off x="483810" y="1466356"/>
            <a:ext cx="8121929"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怎样使各种万维网文档都能在互联网上的各种计算机上显示出来，同时使用户清楚地知道在什么地方存在着超链？ </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超文本标记语言 </a:t>
            </a:r>
            <a:r>
              <a:rPr lang="en-US" altLang="zh-CN" sz="2000" b="1" dirty="0">
                <a:latin typeface="微软雅黑" pitchFamily="34" charset="-122"/>
                <a:ea typeface="微软雅黑" pitchFamily="34" charset="-122"/>
              </a:rPr>
              <a:t>HTML (</a:t>
            </a:r>
            <a:r>
              <a:rPr lang="en-US" altLang="zh-CN" sz="2000" b="1" dirty="0" err="1">
                <a:latin typeface="微软雅黑" pitchFamily="34" charset="-122"/>
                <a:ea typeface="微软雅黑" pitchFamily="34" charset="-122"/>
              </a:rPr>
              <a:t>HyperText</a:t>
            </a:r>
            <a:r>
              <a:rPr lang="en-US" altLang="zh-CN" sz="2000" b="1" dirty="0">
                <a:latin typeface="微软雅黑" pitchFamily="34" charset="-122"/>
                <a:ea typeface="微软雅黑" pitchFamily="34" charset="-122"/>
              </a:rPr>
              <a:t> Markup Language) </a:t>
            </a:r>
            <a:r>
              <a:rPr lang="zh-CN" altLang="en-US" sz="2000" b="1" dirty="0">
                <a:latin typeface="微软雅黑" pitchFamily="34" charset="-122"/>
                <a:ea typeface="微软雅黑" pitchFamily="34" charset="-122"/>
              </a:rPr>
              <a:t>使得万维网页面的设计者可以很方便地用一个超链从本页面的某处链接到互联网上的任何一个万维网页面，并且能够在自己的计算机屏幕上将这些页面显示出来。 </a:t>
            </a:r>
          </a:p>
        </p:txBody>
      </p:sp>
    </p:spTree>
    <p:extLst>
      <p:ext uri="{BB962C8B-B14F-4D97-AF65-F5344CB8AC3E}">
        <p14:creationId xmlns:p14="http://schemas.microsoft.com/office/powerpoint/2010/main" val="2103384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56615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168147" y="1532948"/>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万维网必须解决的问题</a:t>
            </a:r>
          </a:p>
        </p:txBody>
      </p:sp>
      <p:sp>
        <p:nvSpPr>
          <p:cNvPr id="4" name="Rectangle 68"/>
          <p:cNvSpPr>
            <a:spLocks noChangeArrowheads="1"/>
          </p:cNvSpPr>
          <p:nvPr/>
        </p:nvSpPr>
        <p:spPr bwMode="auto">
          <a:xfrm>
            <a:off x="483810" y="2011554"/>
            <a:ext cx="8121930"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怎样使用户能够很方便地找到所需的信息？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为了在万维网上方便地查找信息，用户可使用各种的</a:t>
            </a:r>
            <a:r>
              <a:rPr lang="zh-CN" altLang="en-US" sz="2000" b="1" dirty="0">
                <a:solidFill>
                  <a:srgbClr val="0000FF"/>
                </a:solidFill>
                <a:latin typeface="微软雅黑" pitchFamily="34" charset="-122"/>
                <a:ea typeface="微软雅黑" pitchFamily="34" charset="-122"/>
              </a:rPr>
              <a:t>搜索工具</a:t>
            </a:r>
            <a:r>
              <a:rPr lang="zh-CN" altLang="en-US" sz="2000" b="1" dirty="0">
                <a:latin typeface="微软雅黑" pitchFamily="34" charset="-122"/>
                <a:ea typeface="微软雅黑" pitchFamily="34" charset="-122"/>
              </a:rPr>
              <a:t>（即</a:t>
            </a:r>
            <a:r>
              <a:rPr lang="zh-CN" altLang="en-US" sz="2000" b="1" dirty="0">
                <a:solidFill>
                  <a:srgbClr val="0000FF"/>
                </a:solidFill>
                <a:latin typeface="微软雅黑" pitchFamily="34" charset="-122"/>
                <a:ea typeface="微软雅黑" pitchFamily="34" charset="-122"/>
              </a:rPr>
              <a:t>搜索引擎</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2944041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21494"/>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582516" y="579223"/>
            <a:ext cx="39789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6.4.2  </a:t>
            </a:r>
            <a:r>
              <a:rPr lang="zh-CN" altLang="en-US" sz="2400" b="1" dirty="0">
                <a:solidFill>
                  <a:schemeClr val="bg1"/>
                </a:solidFill>
                <a:latin typeface="微软雅黑" pitchFamily="34" charset="-122"/>
                <a:ea typeface="微软雅黑" pitchFamily="34" charset="-122"/>
              </a:rPr>
              <a:t>统一资源定位符 </a:t>
            </a:r>
            <a:r>
              <a:rPr lang="en-US" altLang="zh-CN" sz="2400" b="1" dirty="0">
                <a:solidFill>
                  <a:schemeClr val="bg1"/>
                </a:solidFill>
                <a:latin typeface="微软雅黑" pitchFamily="34" charset="-122"/>
                <a:ea typeface="微软雅黑" pitchFamily="34" charset="-122"/>
              </a:rPr>
              <a:t>URL</a:t>
            </a:r>
            <a:endParaRPr lang="zh-CN" altLang="en-US" sz="2400" b="1" dirty="0">
              <a:solidFill>
                <a:schemeClr val="bg1"/>
              </a:solidFill>
              <a:latin typeface="微软雅黑" pitchFamily="34" charset="-122"/>
              <a:ea typeface="微软雅黑" pitchFamily="34" charset="-122"/>
            </a:endParaRPr>
          </a:p>
        </p:txBody>
      </p:sp>
      <p:sp>
        <p:nvSpPr>
          <p:cNvPr id="5" name="AutoShape 5"/>
          <p:cNvSpPr>
            <a:spLocks noChangeArrowheads="1"/>
          </p:cNvSpPr>
          <p:nvPr/>
        </p:nvSpPr>
        <p:spPr bwMode="auto">
          <a:xfrm>
            <a:off x="556963" y="1102678"/>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651452" y="1069467"/>
            <a:ext cx="18598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URL </a:t>
            </a:r>
            <a:r>
              <a:rPr lang="zh-CN" altLang="en-US" sz="2000" b="1" dirty="0">
                <a:solidFill>
                  <a:schemeClr val="bg1"/>
                </a:solidFill>
                <a:latin typeface="微软雅黑" pitchFamily="34" charset="-122"/>
                <a:ea typeface="微软雅黑" pitchFamily="34" charset="-122"/>
              </a:rPr>
              <a:t>的格式</a:t>
            </a:r>
          </a:p>
        </p:txBody>
      </p:sp>
      <p:sp>
        <p:nvSpPr>
          <p:cNvPr id="7" name="Rectangle 68"/>
          <p:cNvSpPr>
            <a:spLocks noChangeArrowheads="1"/>
          </p:cNvSpPr>
          <p:nvPr/>
        </p:nvSpPr>
        <p:spPr bwMode="auto">
          <a:xfrm>
            <a:off x="483810" y="1445480"/>
            <a:ext cx="8121929" cy="30675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900"/>
              </a:lnSpc>
              <a:buClr>
                <a:srgbClr val="0070C0"/>
              </a:buClr>
              <a:buFont typeface="Wingdings" pitchFamily="2" charset="2"/>
              <a:buChar char="l"/>
            </a:pPr>
            <a:r>
              <a:rPr lang="zh-CN" altLang="en-US" sz="2000" b="1" dirty="0">
                <a:latin typeface="微软雅黑" pitchFamily="34" charset="-122"/>
                <a:ea typeface="微软雅黑" pitchFamily="34" charset="-122"/>
              </a:rPr>
              <a:t>资源定位符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是对可以从互联网上得到的资源的位置和访问方法的一种简洁表示。</a:t>
            </a:r>
          </a:p>
          <a:p>
            <a:pPr marL="285750" indent="-285750" eaLnBrk="0" hangingPunct="0">
              <a:lnSpc>
                <a:spcPts val="2900"/>
              </a:lnSpc>
              <a:buClr>
                <a:srgbClr val="0070C0"/>
              </a:buClr>
              <a:buFont typeface="Wingdings" pitchFamily="2" charset="2"/>
              <a:buChar char="l"/>
            </a:pP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给资源的位置提供一种抽象的识别方法，并用这种方法给</a:t>
            </a:r>
            <a:r>
              <a:rPr lang="zh-CN" altLang="en-US" sz="2000" b="1" dirty="0">
                <a:solidFill>
                  <a:srgbClr val="0000FF"/>
                </a:solidFill>
                <a:latin typeface="微软雅黑" pitchFamily="34" charset="-122"/>
                <a:ea typeface="微软雅黑" pitchFamily="34" charset="-122"/>
              </a:rPr>
              <a:t>资源定位</a:t>
            </a:r>
            <a:r>
              <a:rPr lang="zh-CN" altLang="en-US" sz="2000" b="1" dirty="0">
                <a:latin typeface="微软雅黑" pitchFamily="34" charset="-122"/>
                <a:ea typeface="微软雅黑" pitchFamily="34" charset="-122"/>
              </a:rPr>
              <a:t>。</a:t>
            </a:r>
          </a:p>
          <a:p>
            <a:pPr marL="285750" indent="-285750" eaLnBrk="0" hangingPunct="0">
              <a:lnSpc>
                <a:spcPts val="2900"/>
              </a:lnSpc>
              <a:buClr>
                <a:srgbClr val="0070C0"/>
              </a:buClr>
              <a:buFont typeface="Wingdings" pitchFamily="2" charset="2"/>
              <a:buChar char="l"/>
            </a:pPr>
            <a:r>
              <a:rPr lang="zh-CN" altLang="en-US" sz="2000" b="1" dirty="0">
                <a:latin typeface="微软雅黑" pitchFamily="34" charset="-122"/>
                <a:ea typeface="微软雅黑" pitchFamily="34" charset="-122"/>
              </a:rPr>
              <a:t>只要能够对资源定位，系统就可以对资源进行各种操作，如存取、更新、替换和查找其属性。</a:t>
            </a:r>
          </a:p>
          <a:p>
            <a:pPr marL="285750" indent="-285750" eaLnBrk="0" hangingPunct="0">
              <a:lnSpc>
                <a:spcPts val="2900"/>
              </a:lnSpc>
              <a:buClr>
                <a:srgbClr val="0070C0"/>
              </a:buClr>
              <a:buFont typeface="Wingdings" pitchFamily="2" charset="2"/>
              <a:buChar char="l"/>
            </a:pP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相当于一个文件名在网络范围的扩展。</a:t>
            </a:r>
            <a:r>
              <a:rPr lang="zh-CN" altLang="en-US" sz="2000" b="1" dirty="0">
                <a:solidFill>
                  <a:srgbClr val="0000FF"/>
                </a:solidFill>
                <a:latin typeface="微软雅黑" pitchFamily="34" charset="-122"/>
                <a:ea typeface="微软雅黑" pitchFamily="34" charset="-122"/>
              </a:rPr>
              <a:t>因此 </a:t>
            </a:r>
            <a:r>
              <a:rPr lang="en-US" altLang="zh-CN" sz="2000" b="1" dirty="0">
                <a:solidFill>
                  <a:srgbClr val="0000FF"/>
                </a:solidFill>
                <a:latin typeface="微软雅黑" pitchFamily="34" charset="-122"/>
                <a:ea typeface="微软雅黑" pitchFamily="34" charset="-122"/>
              </a:rPr>
              <a:t>URL </a:t>
            </a:r>
            <a:r>
              <a:rPr lang="zh-CN" altLang="en-US" sz="2000" b="1" dirty="0">
                <a:solidFill>
                  <a:srgbClr val="0000FF"/>
                </a:solidFill>
                <a:latin typeface="微软雅黑" pitchFamily="34" charset="-122"/>
                <a:ea typeface="微软雅黑" pitchFamily="34" charset="-122"/>
              </a:rPr>
              <a:t>是与互联网相连的机器上的任何可访问对象的一个指针</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90906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556963" y="2260979"/>
            <a:ext cx="8048776" cy="211103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65654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614308"/>
            <a:ext cx="2063385"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a:t>
            </a:r>
          </a:p>
        </p:txBody>
      </p:sp>
      <p:sp>
        <p:nvSpPr>
          <p:cNvPr id="7" name="矩形 6"/>
          <p:cNvSpPr/>
          <p:nvPr/>
        </p:nvSpPr>
        <p:spPr>
          <a:xfrm>
            <a:off x="556963" y="1016381"/>
            <a:ext cx="7941769" cy="120802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2900"/>
              </a:lnSpc>
              <a:buClr>
                <a:srgbClr val="0070C0"/>
              </a:buClr>
              <a:buFont typeface="Wingdings" pitchFamily="2" charset="2"/>
              <a:buChar char="l"/>
            </a:pPr>
            <a:r>
              <a:rPr lang="zh-CN" altLang="en-US" sz="2000" b="1" dirty="0">
                <a:latin typeface="微软雅黑" pitchFamily="34" charset="-122"/>
                <a:ea typeface="微软雅黑" pitchFamily="34" charset="-122"/>
              </a:rPr>
              <a:t>由以冒号隔开的两大部分组成，并且在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中的字符对大写或小写没有要求。</a:t>
            </a:r>
          </a:p>
          <a:p>
            <a:pPr marL="285750" indent="-285750">
              <a:lnSpc>
                <a:spcPts val="2900"/>
              </a:lnSpc>
              <a:buClr>
                <a:srgbClr val="0070C0"/>
              </a:buClr>
              <a:buFont typeface="Wingdings" pitchFamily="2" charset="2"/>
              <a:buChar char="l"/>
            </a:pP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的一般形式是：</a:t>
            </a:r>
          </a:p>
        </p:txBody>
      </p:sp>
      <p:sp>
        <p:nvSpPr>
          <p:cNvPr id="8" name="Text Box 25"/>
          <p:cNvSpPr txBox="1">
            <a:spLocks noChangeArrowheads="1"/>
          </p:cNvSpPr>
          <p:nvPr/>
        </p:nvSpPr>
        <p:spPr bwMode="auto">
          <a:xfrm>
            <a:off x="2496506" y="2537614"/>
            <a:ext cx="3895149" cy="369332"/>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800" b="1" dirty="0">
                <a:solidFill>
                  <a:schemeClr val="bg1"/>
                </a:solidFill>
                <a:latin typeface="微软雅黑" pitchFamily="34" charset="-122"/>
                <a:ea typeface="微软雅黑" pitchFamily="34" charset="-122"/>
              </a:rPr>
              <a:t>&lt;</a:t>
            </a:r>
            <a:r>
              <a:rPr lang="zh-CN" altLang="en-US" sz="1800" b="1" dirty="0">
                <a:solidFill>
                  <a:schemeClr val="bg1"/>
                </a:solidFill>
                <a:latin typeface="微软雅黑" pitchFamily="34" charset="-122"/>
                <a:ea typeface="微软雅黑" pitchFamily="34" charset="-122"/>
              </a:rPr>
              <a:t>协议</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主机</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端口</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路径</a:t>
            </a:r>
            <a:r>
              <a:rPr lang="en-US" altLang="zh-CN" sz="1800" b="1" dirty="0">
                <a:solidFill>
                  <a:schemeClr val="bg1"/>
                </a:solidFill>
                <a:latin typeface="微软雅黑" pitchFamily="34" charset="-122"/>
                <a:ea typeface="微软雅黑" pitchFamily="34" charset="-122"/>
              </a:rPr>
              <a:t>&gt; </a:t>
            </a:r>
          </a:p>
        </p:txBody>
      </p:sp>
      <p:grpSp>
        <p:nvGrpSpPr>
          <p:cNvPr id="9" name="Group 31"/>
          <p:cNvGrpSpPr>
            <a:grpSpLocks/>
          </p:cNvGrpSpPr>
          <p:nvPr/>
        </p:nvGrpSpPr>
        <p:grpSpPr bwMode="auto">
          <a:xfrm>
            <a:off x="2664707" y="2905598"/>
            <a:ext cx="4502625" cy="1319983"/>
            <a:chOff x="1519" y="2568"/>
            <a:chExt cx="4213" cy="1338"/>
          </a:xfrm>
        </p:grpSpPr>
        <p:sp>
          <p:nvSpPr>
            <p:cNvPr id="10" name="Line 26"/>
            <p:cNvSpPr>
              <a:spLocks noChangeShapeType="1"/>
            </p:cNvSpPr>
            <p:nvPr/>
          </p:nvSpPr>
          <p:spPr bwMode="auto">
            <a:xfrm>
              <a:off x="1519" y="2568"/>
              <a:ext cx="657" cy="0"/>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1" name="Freeform 27"/>
            <p:cNvSpPr>
              <a:spLocks/>
            </p:cNvSpPr>
            <p:nvPr/>
          </p:nvSpPr>
          <p:spPr bwMode="auto">
            <a:xfrm>
              <a:off x="1791" y="2568"/>
              <a:ext cx="385" cy="726"/>
            </a:xfrm>
            <a:custGeom>
              <a:avLst/>
              <a:gdLst>
                <a:gd name="T0" fmla="*/ 0 w 771"/>
                <a:gd name="T1" fmla="*/ 0 h 726"/>
                <a:gd name="T2" fmla="*/ 0 w 771"/>
                <a:gd name="T3" fmla="*/ 726 h 726"/>
                <a:gd name="T4" fmla="*/ 12 w 771"/>
                <a:gd name="T5" fmla="*/ 726 h 726"/>
                <a:gd name="T6" fmla="*/ 0 60000 65536"/>
                <a:gd name="T7" fmla="*/ 0 60000 65536"/>
                <a:gd name="T8" fmla="*/ 0 60000 65536"/>
              </a:gdLst>
              <a:ahLst/>
              <a:cxnLst>
                <a:cxn ang="T6">
                  <a:pos x="T0" y="T1"/>
                </a:cxn>
                <a:cxn ang="T7">
                  <a:pos x="T2" y="T3"/>
                </a:cxn>
                <a:cxn ang="T8">
                  <a:pos x="T4" y="T5"/>
                </a:cxn>
              </a:cxnLst>
              <a:rect l="0" t="0" r="r" b="b"/>
              <a:pathLst>
                <a:path w="771" h="726">
                  <a:moveTo>
                    <a:pt x="0" y="0"/>
                  </a:moveTo>
                  <a:lnTo>
                    <a:pt x="0" y="726"/>
                  </a:lnTo>
                  <a:lnTo>
                    <a:pt x="771" y="726"/>
                  </a:lnTo>
                </a:path>
              </a:pathLst>
            </a:custGeom>
            <a:noFill/>
            <a:ln w="3810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2" name="AutoShape 28"/>
            <p:cNvSpPr>
              <a:spLocks/>
            </p:cNvSpPr>
            <p:nvPr/>
          </p:nvSpPr>
          <p:spPr bwMode="auto">
            <a:xfrm>
              <a:off x="2176" y="2841"/>
              <a:ext cx="82" cy="907"/>
            </a:xfrm>
            <a:prstGeom prst="leftBrace">
              <a:avLst>
                <a:gd name="adj1" fmla="val 92175"/>
                <a:gd name="adj2" fmla="val 50000"/>
              </a:avLst>
            </a:prstGeom>
            <a:noFill/>
            <a:ln w="28575">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b="1">
                <a:solidFill>
                  <a:srgbClr val="000099"/>
                </a:solidFill>
                <a:latin typeface="微软雅黑" pitchFamily="34" charset="-122"/>
                <a:ea typeface="微软雅黑" pitchFamily="34" charset="-122"/>
              </a:endParaRPr>
            </a:p>
          </p:txBody>
        </p:sp>
        <p:sp>
          <p:nvSpPr>
            <p:cNvPr id="13" name="Text Box 29"/>
            <p:cNvSpPr txBox="1">
              <a:spLocks noChangeArrowheads="1"/>
            </p:cNvSpPr>
            <p:nvPr/>
          </p:nvSpPr>
          <p:spPr bwMode="auto">
            <a:xfrm>
              <a:off x="2328" y="2598"/>
              <a:ext cx="3404" cy="1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50000"/>
                </a:lnSpc>
              </a:pPr>
              <a:r>
                <a:rPr lang="en-US" altLang="zh-CN" sz="1800" b="1" dirty="0">
                  <a:solidFill>
                    <a:srgbClr val="000099"/>
                  </a:solidFill>
                  <a:latin typeface="微软雅黑" pitchFamily="34" charset="-122"/>
                  <a:ea typeface="微软雅黑" pitchFamily="34" charset="-122"/>
                </a:rPr>
                <a:t>ftp —— </a:t>
              </a:r>
              <a:r>
                <a:rPr lang="zh-CN" altLang="en-US" sz="1800" b="1" dirty="0">
                  <a:solidFill>
                    <a:srgbClr val="0000FF"/>
                  </a:solidFill>
                  <a:latin typeface="微软雅黑" pitchFamily="34" charset="-122"/>
                  <a:ea typeface="微软雅黑" pitchFamily="34" charset="-122"/>
                </a:rPr>
                <a:t>文件传送协议 </a:t>
              </a:r>
              <a:r>
                <a:rPr lang="en-US" altLang="zh-CN" sz="1800" b="1" dirty="0">
                  <a:solidFill>
                    <a:srgbClr val="0000FF"/>
                  </a:solidFill>
                  <a:latin typeface="微软雅黑" pitchFamily="34" charset="-122"/>
                  <a:ea typeface="微软雅黑" pitchFamily="34" charset="-122"/>
                </a:rPr>
                <a:t>FTP</a:t>
              </a:r>
            </a:p>
            <a:p>
              <a:pPr eaLnBrk="1" hangingPunct="1">
                <a:lnSpc>
                  <a:spcPct val="150000"/>
                </a:lnSpc>
              </a:pPr>
              <a:r>
                <a:rPr lang="en-US" altLang="zh-CN" sz="1800" b="1" dirty="0">
                  <a:solidFill>
                    <a:srgbClr val="000099"/>
                  </a:solidFill>
                  <a:latin typeface="微软雅黑" pitchFamily="34" charset="-122"/>
                  <a:ea typeface="微软雅黑" pitchFamily="34" charset="-122"/>
                </a:rPr>
                <a:t>http —— </a:t>
              </a:r>
              <a:r>
                <a:rPr lang="zh-CN" altLang="en-US" sz="1800" b="1" dirty="0">
                  <a:solidFill>
                    <a:srgbClr val="0000FF"/>
                  </a:solidFill>
                  <a:latin typeface="微软雅黑" pitchFamily="34" charset="-122"/>
                  <a:ea typeface="微软雅黑" pitchFamily="34" charset="-122"/>
                </a:rPr>
                <a:t>超文本传送协议 </a:t>
              </a:r>
              <a:r>
                <a:rPr lang="en-US" altLang="zh-CN" sz="1800" b="1" dirty="0">
                  <a:solidFill>
                    <a:srgbClr val="0000FF"/>
                  </a:solidFill>
                  <a:latin typeface="微软雅黑" pitchFamily="34" charset="-122"/>
                  <a:ea typeface="微软雅黑" pitchFamily="34" charset="-122"/>
                </a:rPr>
                <a:t>HTTP</a:t>
              </a:r>
            </a:p>
            <a:p>
              <a:pPr eaLnBrk="1" hangingPunct="1">
                <a:lnSpc>
                  <a:spcPct val="150000"/>
                </a:lnSpc>
              </a:pPr>
              <a:r>
                <a:rPr lang="en-US" altLang="zh-CN" sz="1800" b="1" dirty="0">
                  <a:solidFill>
                    <a:srgbClr val="000099"/>
                  </a:solidFill>
                  <a:latin typeface="微软雅黑" pitchFamily="34" charset="-122"/>
                  <a:ea typeface="微软雅黑" pitchFamily="34" charset="-122"/>
                </a:rPr>
                <a:t>News —— </a:t>
              </a:r>
              <a:r>
                <a:rPr lang="en-US" altLang="zh-CN" sz="1800" b="1" dirty="0">
                  <a:solidFill>
                    <a:srgbClr val="0000FF"/>
                  </a:solidFill>
                  <a:latin typeface="微软雅黑" pitchFamily="34" charset="-122"/>
                  <a:ea typeface="微软雅黑" pitchFamily="34" charset="-122"/>
                </a:rPr>
                <a:t>USENET </a:t>
              </a:r>
              <a:r>
                <a:rPr lang="zh-CN" altLang="en-US" sz="1800" b="1" dirty="0">
                  <a:solidFill>
                    <a:srgbClr val="0000FF"/>
                  </a:solidFill>
                  <a:latin typeface="微软雅黑" pitchFamily="34" charset="-122"/>
                  <a:ea typeface="微软雅黑" pitchFamily="34" charset="-122"/>
                </a:rPr>
                <a:t>新闻</a:t>
              </a:r>
            </a:p>
          </p:txBody>
        </p:sp>
      </p:grpSp>
    </p:spTree>
    <p:extLst>
      <p:ext uri="{BB962C8B-B14F-4D97-AF65-F5344CB8AC3E}">
        <p14:creationId xmlns:p14="http://schemas.microsoft.com/office/powerpoint/2010/main" val="1085990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556963" y="2260979"/>
            <a:ext cx="8048776" cy="211103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645268" y="656548"/>
            <a:ext cx="7853464"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605164"/>
            <a:ext cx="214033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 </a:t>
            </a:r>
          </a:p>
        </p:txBody>
      </p:sp>
      <p:sp>
        <p:nvSpPr>
          <p:cNvPr id="8" name="矩形 7"/>
          <p:cNvSpPr/>
          <p:nvPr/>
        </p:nvSpPr>
        <p:spPr>
          <a:xfrm>
            <a:off x="645268" y="961517"/>
            <a:ext cx="7853464" cy="136191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由以冒号隔开的两大部分组成，并且在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中的字符对大写或小写没有要求。</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的一般形式是：</a:t>
            </a:r>
          </a:p>
        </p:txBody>
      </p:sp>
      <p:sp>
        <p:nvSpPr>
          <p:cNvPr id="9" name="Text Box 25"/>
          <p:cNvSpPr txBox="1">
            <a:spLocks noChangeArrowheads="1"/>
          </p:cNvSpPr>
          <p:nvPr/>
        </p:nvSpPr>
        <p:spPr bwMode="auto">
          <a:xfrm>
            <a:off x="2405066" y="2537614"/>
            <a:ext cx="3904293" cy="369332"/>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800" b="1" dirty="0">
                <a:solidFill>
                  <a:schemeClr val="bg1"/>
                </a:solidFill>
                <a:latin typeface="微软雅黑" pitchFamily="34" charset="-122"/>
                <a:ea typeface="微软雅黑" pitchFamily="34" charset="-122"/>
              </a:rPr>
              <a:t>&lt;</a:t>
            </a:r>
            <a:r>
              <a:rPr lang="zh-CN" altLang="en-US" sz="1800" b="1" dirty="0">
                <a:solidFill>
                  <a:schemeClr val="bg1"/>
                </a:solidFill>
                <a:latin typeface="微软雅黑" pitchFamily="34" charset="-122"/>
                <a:ea typeface="微软雅黑" pitchFamily="34" charset="-122"/>
              </a:rPr>
              <a:t>协议</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主机</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端口</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路径</a:t>
            </a:r>
            <a:r>
              <a:rPr lang="en-US" altLang="zh-CN" sz="1800" b="1" dirty="0">
                <a:solidFill>
                  <a:schemeClr val="bg1"/>
                </a:solidFill>
                <a:latin typeface="微软雅黑" pitchFamily="34" charset="-122"/>
                <a:ea typeface="微软雅黑" pitchFamily="34" charset="-122"/>
              </a:rPr>
              <a:t>&gt; </a:t>
            </a:r>
          </a:p>
        </p:txBody>
      </p:sp>
      <p:grpSp>
        <p:nvGrpSpPr>
          <p:cNvPr id="10" name="Group 31"/>
          <p:cNvGrpSpPr>
            <a:grpSpLocks/>
          </p:cNvGrpSpPr>
          <p:nvPr/>
        </p:nvGrpSpPr>
        <p:grpSpPr bwMode="auto">
          <a:xfrm>
            <a:off x="3293956" y="2905620"/>
            <a:ext cx="1917338" cy="896766"/>
            <a:chOff x="1619" y="2568"/>
            <a:chExt cx="1794" cy="909"/>
          </a:xfrm>
        </p:grpSpPr>
        <p:sp>
          <p:nvSpPr>
            <p:cNvPr id="11" name="Line 26"/>
            <p:cNvSpPr>
              <a:spLocks noChangeShapeType="1"/>
            </p:cNvSpPr>
            <p:nvPr/>
          </p:nvSpPr>
          <p:spPr bwMode="auto">
            <a:xfrm>
              <a:off x="1619" y="2568"/>
              <a:ext cx="315" cy="0"/>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2" name="Freeform 27"/>
            <p:cNvSpPr>
              <a:spLocks/>
            </p:cNvSpPr>
            <p:nvPr/>
          </p:nvSpPr>
          <p:spPr bwMode="auto">
            <a:xfrm>
              <a:off x="1791" y="2568"/>
              <a:ext cx="385" cy="726"/>
            </a:xfrm>
            <a:custGeom>
              <a:avLst/>
              <a:gdLst>
                <a:gd name="T0" fmla="*/ 0 w 771"/>
                <a:gd name="T1" fmla="*/ 0 h 726"/>
                <a:gd name="T2" fmla="*/ 0 w 771"/>
                <a:gd name="T3" fmla="*/ 726 h 726"/>
                <a:gd name="T4" fmla="*/ 12 w 771"/>
                <a:gd name="T5" fmla="*/ 726 h 726"/>
                <a:gd name="T6" fmla="*/ 0 60000 65536"/>
                <a:gd name="T7" fmla="*/ 0 60000 65536"/>
                <a:gd name="T8" fmla="*/ 0 60000 65536"/>
              </a:gdLst>
              <a:ahLst/>
              <a:cxnLst>
                <a:cxn ang="T6">
                  <a:pos x="T0" y="T1"/>
                </a:cxn>
                <a:cxn ang="T7">
                  <a:pos x="T2" y="T3"/>
                </a:cxn>
                <a:cxn ang="T8">
                  <a:pos x="T4" y="T5"/>
                </a:cxn>
              </a:cxnLst>
              <a:rect l="0" t="0" r="r" b="b"/>
              <a:pathLst>
                <a:path w="771" h="726">
                  <a:moveTo>
                    <a:pt x="0" y="0"/>
                  </a:moveTo>
                  <a:lnTo>
                    <a:pt x="0" y="726"/>
                  </a:lnTo>
                  <a:lnTo>
                    <a:pt x="771" y="726"/>
                  </a:lnTo>
                </a:path>
              </a:pathLst>
            </a:custGeom>
            <a:noFill/>
            <a:ln w="3810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4" name="Text Box 29"/>
            <p:cNvSpPr txBox="1">
              <a:spLocks noChangeArrowheads="1"/>
            </p:cNvSpPr>
            <p:nvPr/>
          </p:nvSpPr>
          <p:spPr bwMode="auto">
            <a:xfrm>
              <a:off x="2160" y="3103"/>
              <a:ext cx="1253"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rgbClr val="000099"/>
                  </a:solidFill>
                  <a:latin typeface="微软雅黑" pitchFamily="34" charset="-122"/>
                  <a:ea typeface="微软雅黑" pitchFamily="34" charset="-122"/>
                </a:rPr>
                <a:t>规定的格式</a:t>
              </a:r>
            </a:p>
          </p:txBody>
        </p:sp>
      </p:grpSp>
    </p:spTree>
    <p:extLst>
      <p:ext uri="{BB962C8B-B14F-4D97-AF65-F5344CB8AC3E}">
        <p14:creationId xmlns:p14="http://schemas.microsoft.com/office/powerpoint/2010/main" val="1012603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556963" y="2260979"/>
            <a:ext cx="8048776" cy="211103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5654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614308"/>
            <a:ext cx="290977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的一般形式（续） </a:t>
            </a:r>
          </a:p>
        </p:txBody>
      </p:sp>
      <p:sp>
        <p:nvSpPr>
          <p:cNvPr id="8" name="矩形 7"/>
          <p:cNvSpPr/>
          <p:nvPr/>
        </p:nvSpPr>
        <p:spPr>
          <a:xfrm>
            <a:off x="556963" y="943229"/>
            <a:ext cx="8048776" cy="136191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由以冒号隔开的两大部分组成，并且在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中的字符对大写或小写没有要求。</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的一般形式是：</a:t>
            </a:r>
          </a:p>
        </p:txBody>
      </p:sp>
      <p:sp>
        <p:nvSpPr>
          <p:cNvPr id="9" name="Text Box 25"/>
          <p:cNvSpPr txBox="1">
            <a:spLocks noChangeArrowheads="1"/>
          </p:cNvSpPr>
          <p:nvPr/>
        </p:nvSpPr>
        <p:spPr bwMode="auto">
          <a:xfrm>
            <a:off x="2322770" y="2537614"/>
            <a:ext cx="3922582" cy="369332"/>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800" b="1" dirty="0">
                <a:solidFill>
                  <a:schemeClr val="bg1"/>
                </a:solidFill>
                <a:latin typeface="微软雅黑" pitchFamily="34" charset="-122"/>
                <a:ea typeface="微软雅黑" pitchFamily="34" charset="-122"/>
              </a:rPr>
              <a:t>&lt;</a:t>
            </a:r>
            <a:r>
              <a:rPr lang="zh-CN" altLang="en-US" sz="1800" b="1" dirty="0">
                <a:solidFill>
                  <a:schemeClr val="bg1"/>
                </a:solidFill>
                <a:latin typeface="微软雅黑" pitchFamily="34" charset="-122"/>
                <a:ea typeface="微软雅黑" pitchFamily="34" charset="-122"/>
              </a:rPr>
              <a:t>协议</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主机</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端口</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路径</a:t>
            </a:r>
            <a:r>
              <a:rPr lang="en-US" altLang="zh-CN" sz="1800" b="1" dirty="0">
                <a:solidFill>
                  <a:schemeClr val="bg1"/>
                </a:solidFill>
                <a:latin typeface="微软雅黑" pitchFamily="34" charset="-122"/>
                <a:ea typeface="微软雅黑" pitchFamily="34" charset="-122"/>
              </a:rPr>
              <a:t>&gt; </a:t>
            </a:r>
          </a:p>
        </p:txBody>
      </p:sp>
      <p:grpSp>
        <p:nvGrpSpPr>
          <p:cNvPr id="10" name="Group 31"/>
          <p:cNvGrpSpPr>
            <a:grpSpLocks/>
          </p:cNvGrpSpPr>
          <p:nvPr/>
        </p:nvGrpSpPr>
        <p:grpSpPr bwMode="auto">
          <a:xfrm>
            <a:off x="3593206" y="2905619"/>
            <a:ext cx="3776963" cy="1173984"/>
            <a:chOff x="1899" y="2568"/>
            <a:chExt cx="3534" cy="1190"/>
          </a:xfrm>
        </p:grpSpPr>
        <p:sp>
          <p:nvSpPr>
            <p:cNvPr id="11" name="Line 26"/>
            <p:cNvSpPr>
              <a:spLocks noChangeShapeType="1"/>
            </p:cNvSpPr>
            <p:nvPr/>
          </p:nvSpPr>
          <p:spPr bwMode="auto">
            <a:xfrm>
              <a:off x="1899" y="2568"/>
              <a:ext cx="642" cy="0"/>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2" name="Freeform 27"/>
            <p:cNvSpPr>
              <a:spLocks/>
            </p:cNvSpPr>
            <p:nvPr/>
          </p:nvSpPr>
          <p:spPr bwMode="auto">
            <a:xfrm>
              <a:off x="2246" y="2568"/>
              <a:ext cx="385" cy="726"/>
            </a:xfrm>
            <a:custGeom>
              <a:avLst/>
              <a:gdLst>
                <a:gd name="T0" fmla="*/ 0 w 771"/>
                <a:gd name="T1" fmla="*/ 0 h 726"/>
                <a:gd name="T2" fmla="*/ 0 w 771"/>
                <a:gd name="T3" fmla="*/ 726 h 726"/>
                <a:gd name="T4" fmla="*/ 12 w 771"/>
                <a:gd name="T5" fmla="*/ 726 h 726"/>
                <a:gd name="T6" fmla="*/ 0 60000 65536"/>
                <a:gd name="T7" fmla="*/ 0 60000 65536"/>
                <a:gd name="T8" fmla="*/ 0 60000 65536"/>
              </a:gdLst>
              <a:ahLst/>
              <a:cxnLst>
                <a:cxn ang="T6">
                  <a:pos x="T0" y="T1"/>
                </a:cxn>
                <a:cxn ang="T7">
                  <a:pos x="T2" y="T3"/>
                </a:cxn>
                <a:cxn ang="T8">
                  <a:pos x="T4" y="T5"/>
                </a:cxn>
              </a:cxnLst>
              <a:rect l="0" t="0" r="r" b="b"/>
              <a:pathLst>
                <a:path w="771" h="726">
                  <a:moveTo>
                    <a:pt x="0" y="0"/>
                  </a:moveTo>
                  <a:lnTo>
                    <a:pt x="0" y="726"/>
                  </a:lnTo>
                  <a:lnTo>
                    <a:pt x="771" y="726"/>
                  </a:lnTo>
                </a:path>
              </a:pathLst>
            </a:custGeom>
            <a:noFill/>
            <a:ln w="3810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3" name="Text Box 29"/>
            <p:cNvSpPr txBox="1">
              <a:spLocks noChangeArrowheads="1"/>
            </p:cNvSpPr>
            <p:nvPr/>
          </p:nvSpPr>
          <p:spPr bwMode="auto">
            <a:xfrm>
              <a:off x="2595" y="3103"/>
              <a:ext cx="2838" cy="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en-US" altLang="zh-CN" sz="1800" b="1" dirty="0">
                  <a:solidFill>
                    <a:srgbClr val="000099"/>
                  </a:solidFill>
                  <a:latin typeface="微软雅黑" pitchFamily="34" charset="-122"/>
                  <a:ea typeface="微软雅黑" pitchFamily="34" charset="-122"/>
                </a:rPr>
                <a:t>&lt;</a:t>
              </a:r>
              <a:r>
                <a:rPr lang="zh-CN" altLang="en-US" sz="1800" b="1" dirty="0">
                  <a:solidFill>
                    <a:srgbClr val="000099"/>
                  </a:solidFill>
                  <a:latin typeface="微软雅黑" pitchFamily="34" charset="-122"/>
                  <a:ea typeface="微软雅黑" pitchFamily="34" charset="-122"/>
                </a:rPr>
                <a:t>主机</a:t>
              </a:r>
              <a:r>
                <a:rPr lang="en-US" altLang="zh-CN" sz="1800" b="1" dirty="0">
                  <a:solidFill>
                    <a:srgbClr val="000099"/>
                  </a:solidFill>
                  <a:latin typeface="微软雅黑" pitchFamily="34" charset="-122"/>
                  <a:ea typeface="微软雅黑" pitchFamily="34" charset="-122"/>
                </a:rPr>
                <a:t>&gt; </a:t>
              </a:r>
              <a:r>
                <a:rPr lang="zh-CN" altLang="en-US" sz="1800" b="1" dirty="0">
                  <a:solidFill>
                    <a:srgbClr val="000099"/>
                  </a:solidFill>
                  <a:latin typeface="微软雅黑" pitchFamily="34" charset="-122"/>
                  <a:ea typeface="微软雅黑" pitchFamily="34" charset="-122"/>
                </a:rPr>
                <a:t>是存放资源的主机在互联网中的域名</a:t>
              </a:r>
            </a:p>
          </p:txBody>
        </p:sp>
      </p:grpSp>
    </p:spTree>
    <p:extLst>
      <p:ext uri="{BB962C8B-B14F-4D97-AF65-F5344CB8AC3E}">
        <p14:creationId xmlns:p14="http://schemas.microsoft.com/office/powerpoint/2010/main" val="1834591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4"/>
          <p:cNvSpPr>
            <a:spLocks noChangeArrowheads="1"/>
          </p:cNvSpPr>
          <p:nvPr/>
        </p:nvSpPr>
        <p:spPr bwMode="auto">
          <a:xfrm>
            <a:off x="545142" y="2992617"/>
            <a:ext cx="8053711" cy="564204"/>
          </a:xfrm>
          <a:prstGeom prst="rect">
            <a:avLst/>
          </a:prstGeom>
          <a:solidFill>
            <a:srgbClr val="99FFCC"/>
          </a:solidFill>
          <a:ln w="12700">
            <a:solidFill>
              <a:schemeClr val="tx1"/>
            </a:solidFill>
            <a:miter lim="800000"/>
            <a:headEnd/>
            <a:tailEnd/>
          </a:ln>
          <a:effectLst/>
        </p:spPr>
        <p:txBody>
          <a:bodyPr wrap="none" anchor="ctr"/>
          <a:lstStyle/>
          <a:p>
            <a:pPr eaLnBrk="1" hangingPunct="1"/>
            <a:endParaRPr lang="zh-CN" altLang="en-US"/>
          </a:p>
        </p:txBody>
      </p:sp>
      <p:sp>
        <p:nvSpPr>
          <p:cNvPr id="103" name="AutoShape 5"/>
          <p:cNvSpPr>
            <a:spLocks noChangeArrowheads="1"/>
          </p:cNvSpPr>
          <p:nvPr/>
        </p:nvSpPr>
        <p:spPr bwMode="auto">
          <a:xfrm>
            <a:off x="545143" y="775288"/>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09" name="Rectangle 6"/>
          <p:cNvSpPr>
            <a:spLocks noChangeArrowheads="1"/>
          </p:cNvSpPr>
          <p:nvPr/>
        </p:nvSpPr>
        <p:spPr bwMode="auto">
          <a:xfrm>
            <a:off x="2739609" y="733017"/>
            <a:ext cx="36647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6.1.2   </a:t>
            </a:r>
            <a:r>
              <a:rPr lang="zh-CN" altLang="en-US" sz="2400" b="1" dirty="0">
                <a:solidFill>
                  <a:schemeClr val="bg1"/>
                </a:solidFill>
                <a:latin typeface="微软雅黑" pitchFamily="34" charset="-122"/>
                <a:ea typeface="微软雅黑" pitchFamily="34" charset="-122"/>
              </a:rPr>
              <a:t>互联网的域名结构</a:t>
            </a:r>
          </a:p>
        </p:txBody>
      </p:sp>
      <p:sp>
        <p:nvSpPr>
          <p:cNvPr id="110" name="Rectangle 8"/>
          <p:cNvSpPr>
            <a:spLocks noChangeArrowheads="1"/>
          </p:cNvSpPr>
          <p:nvPr/>
        </p:nvSpPr>
        <p:spPr bwMode="auto">
          <a:xfrm>
            <a:off x="545143" y="1188313"/>
            <a:ext cx="8053711" cy="301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互联网采用了层次树状结构的命名方法。</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任何一个连接在互联网上的主机或路由器，都有一个唯一的层次结构的名字，即域名。</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域名的结构由标号序列组成，各标号之间用点隔开：</a:t>
            </a:r>
          </a:p>
          <a:p>
            <a:pPr algn="ctr">
              <a:lnSpc>
                <a:spcPct val="200000"/>
              </a:lnSpc>
              <a:buClr>
                <a:srgbClr val="0070C0"/>
              </a:buClr>
            </a:pPr>
            <a:r>
              <a:rPr lang="en-US" altLang="zh-CN" sz="2000" b="1" dirty="0">
                <a:latin typeface="微软雅黑" pitchFamily="34" charset="-122"/>
                <a:ea typeface="微软雅黑" pitchFamily="34" charset="-122"/>
              </a:rPr>
              <a:t>… . </a:t>
            </a:r>
            <a:r>
              <a:rPr lang="zh-CN" altLang="en-US" sz="2000" b="1" dirty="0">
                <a:latin typeface="微软雅黑" pitchFamily="34" charset="-122"/>
                <a:ea typeface="微软雅黑" pitchFamily="34" charset="-122"/>
              </a:rPr>
              <a:t>三级域名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二级域名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顶级域名</a:t>
            </a:r>
          </a:p>
          <a:p>
            <a:pPr marL="285750" indent="-285750">
              <a:lnSpc>
                <a:spcPct val="200000"/>
              </a:lnSpc>
              <a:buClr>
                <a:srgbClr val="0070C0"/>
              </a:buClr>
              <a:buFont typeface="Wingdings" pitchFamily="2" charset="2"/>
              <a:buChar char="l"/>
            </a:pPr>
            <a:r>
              <a:rPr lang="zh-CN" altLang="en-US" sz="2000" b="1" dirty="0">
                <a:latin typeface="微软雅黑" pitchFamily="34" charset="-122"/>
                <a:ea typeface="微软雅黑" pitchFamily="34" charset="-122"/>
              </a:rPr>
              <a:t>各标号分别代表不同级别的域名。 </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3235461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556963" y="2260979"/>
            <a:ext cx="8048776" cy="211103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5654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605164"/>
            <a:ext cx="290977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的一般形式（续） </a:t>
            </a:r>
          </a:p>
        </p:txBody>
      </p:sp>
      <p:sp>
        <p:nvSpPr>
          <p:cNvPr id="8" name="矩形 7"/>
          <p:cNvSpPr/>
          <p:nvPr/>
        </p:nvSpPr>
        <p:spPr>
          <a:xfrm>
            <a:off x="556963" y="979805"/>
            <a:ext cx="8048776" cy="136191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由以冒号隔开的两大部分组成，并且在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中的字符对大写或小写没有要求。</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的一般形式是：</a:t>
            </a:r>
          </a:p>
        </p:txBody>
      </p:sp>
      <p:sp>
        <p:nvSpPr>
          <p:cNvPr id="9" name="Text Box 25"/>
          <p:cNvSpPr txBox="1">
            <a:spLocks noChangeArrowheads="1"/>
          </p:cNvSpPr>
          <p:nvPr/>
        </p:nvSpPr>
        <p:spPr bwMode="auto">
          <a:xfrm>
            <a:off x="2496506" y="2537614"/>
            <a:ext cx="4023165" cy="369332"/>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800" b="1" dirty="0">
                <a:solidFill>
                  <a:schemeClr val="bg1"/>
                </a:solidFill>
                <a:latin typeface="微软雅黑" pitchFamily="34" charset="-122"/>
                <a:ea typeface="微软雅黑" pitchFamily="34" charset="-122"/>
              </a:rPr>
              <a:t>&lt;</a:t>
            </a:r>
            <a:r>
              <a:rPr lang="zh-CN" altLang="en-US" sz="1800" b="1" dirty="0">
                <a:solidFill>
                  <a:schemeClr val="bg1"/>
                </a:solidFill>
                <a:latin typeface="微软雅黑" pitchFamily="34" charset="-122"/>
                <a:ea typeface="微软雅黑" pitchFamily="34" charset="-122"/>
              </a:rPr>
              <a:t>协议</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主机</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端口</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路径</a:t>
            </a:r>
            <a:r>
              <a:rPr lang="en-US" altLang="zh-CN" sz="1800" b="1" dirty="0">
                <a:solidFill>
                  <a:schemeClr val="bg1"/>
                </a:solidFill>
                <a:latin typeface="微软雅黑" pitchFamily="34" charset="-122"/>
                <a:ea typeface="微软雅黑" pitchFamily="34" charset="-122"/>
              </a:rPr>
              <a:t>&gt; </a:t>
            </a:r>
          </a:p>
        </p:txBody>
      </p:sp>
      <p:grpSp>
        <p:nvGrpSpPr>
          <p:cNvPr id="10" name="Group 31"/>
          <p:cNvGrpSpPr>
            <a:grpSpLocks/>
          </p:cNvGrpSpPr>
          <p:nvPr/>
        </p:nvGrpSpPr>
        <p:grpSpPr bwMode="auto">
          <a:xfrm>
            <a:off x="4651615" y="2905620"/>
            <a:ext cx="2904863" cy="896766"/>
            <a:chOff x="1467" y="2568"/>
            <a:chExt cx="2718" cy="909"/>
          </a:xfrm>
        </p:grpSpPr>
        <p:sp>
          <p:nvSpPr>
            <p:cNvPr id="11" name="Line 26"/>
            <p:cNvSpPr>
              <a:spLocks noChangeShapeType="1"/>
            </p:cNvSpPr>
            <p:nvPr/>
          </p:nvSpPr>
          <p:spPr bwMode="auto">
            <a:xfrm>
              <a:off x="1467" y="2568"/>
              <a:ext cx="1596" cy="0"/>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2" name="Freeform 27"/>
            <p:cNvSpPr>
              <a:spLocks/>
            </p:cNvSpPr>
            <p:nvPr/>
          </p:nvSpPr>
          <p:spPr bwMode="auto">
            <a:xfrm>
              <a:off x="2246" y="2568"/>
              <a:ext cx="385" cy="726"/>
            </a:xfrm>
            <a:custGeom>
              <a:avLst/>
              <a:gdLst>
                <a:gd name="T0" fmla="*/ 0 w 771"/>
                <a:gd name="T1" fmla="*/ 0 h 726"/>
                <a:gd name="T2" fmla="*/ 0 w 771"/>
                <a:gd name="T3" fmla="*/ 726 h 726"/>
                <a:gd name="T4" fmla="*/ 12 w 771"/>
                <a:gd name="T5" fmla="*/ 726 h 726"/>
                <a:gd name="T6" fmla="*/ 0 60000 65536"/>
                <a:gd name="T7" fmla="*/ 0 60000 65536"/>
                <a:gd name="T8" fmla="*/ 0 60000 65536"/>
              </a:gdLst>
              <a:ahLst/>
              <a:cxnLst>
                <a:cxn ang="T6">
                  <a:pos x="T0" y="T1"/>
                </a:cxn>
                <a:cxn ang="T7">
                  <a:pos x="T2" y="T3"/>
                </a:cxn>
                <a:cxn ang="T8">
                  <a:pos x="T4" y="T5"/>
                </a:cxn>
              </a:cxnLst>
              <a:rect l="0" t="0" r="r" b="b"/>
              <a:pathLst>
                <a:path w="771" h="726">
                  <a:moveTo>
                    <a:pt x="0" y="0"/>
                  </a:moveTo>
                  <a:lnTo>
                    <a:pt x="0" y="726"/>
                  </a:lnTo>
                  <a:lnTo>
                    <a:pt x="771" y="726"/>
                  </a:lnTo>
                </a:path>
              </a:pathLst>
            </a:custGeom>
            <a:noFill/>
            <a:ln w="3810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3" name="Text Box 29"/>
            <p:cNvSpPr txBox="1">
              <a:spLocks noChangeArrowheads="1"/>
            </p:cNvSpPr>
            <p:nvPr/>
          </p:nvSpPr>
          <p:spPr bwMode="auto">
            <a:xfrm>
              <a:off x="2595" y="3103"/>
              <a:ext cx="159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rgbClr val="000099"/>
                  </a:solidFill>
                  <a:latin typeface="微软雅黑" pitchFamily="34" charset="-122"/>
                  <a:ea typeface="微软雅黑" pitchFamily="34" charset="-122"/>
                </a:rPr>
                <a:t>有时可省略</a:t>
              </a:r>
            </a:p>
          </p:txBody>
        </p:sp>
      </p:grpSp>
    </p:spTree>
    <p:extLst>
      <p:ext uri="{BB962C8B-B14F-4D97-AF65-F5344CB8AC3E}">
        <p14:creationId xmlns:p14="http://schemas.microsoft.com/office/powerpoint/2010/main" val="1411828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1229562"/>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1169034"/>
            <a:ext cx="290977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的一般形式（续） </a:t>
            </a:r>
          </a:p>
        </p:txBody>
      </p:sp>
      <p:sp>
        <p:nvSpPr>
          <p:cNvPr id="8" name="矩形 7"/>
          <p:cNvSpPr/>
          <p:nvPr/>
        </p:nvSpPr>
        <p:spPr>
          <a:xfrm>
            <a:off x="556963" y="1625971"/>
            <a:ext cx="8048776" cy="22082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现在有些浏览器为了方便用户，在输入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时，可以把最前面的“</a:t>
            </a:r>
            <a:r>
              <a:rPr lang="en-US" altLang="zh-CN" sz="2000" b="1" dirty="0">
                <a:latin typeface="微软雅黑" pitchFamily="34" charset="-122"/>
                <a:ea typeface="微软雅黑" pitchFamily="34" charset="-122"/>
              </a:rPr>
              <a:t>http://”</a:t>
            </a:r>
            <a:r>
              <a:rPr lang="zh-CN" altLang="en-US" sz="2000" b="1" dirty="0">
                <a:latin typeface="微软雅黑" pitchFamily="34" charset="-122"/>
                <a:ea typeface="微软雅黑" pitchFamily="34" charset="-122"/>
              </a:rPr>
              <a:t>甚至把主机名最前面的“</a:t>
            </a:r>
            <a:r>
              <a:rPr lang="en-US" altLang="zh-CN" sz="2000" b="1" dirty="0">
                <a:latin typeface="微软雅黑" pitchFamily="34" charset="-122"/>
                <a:ea typeface="微软雅黑" pitchFamily="34" charset="-122"/>
              </a:rPr>
              <a:t>www”</a:t>
            </a:r>
            <a:r>
              <a:rPr lang="zh-CN" altLang="en-US" sz="2000" b="1" dirty="0">
                <a:latin typeface="微软雅黑" pitchFamily="34" charset="-122"/>
                <a:ea typeface="微软雅黑" pitchFamily="34" charset="-122"/>
              </a:rPr>
              <a:t>省略，然后浏览器替用户把省略的字符添上。</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例如，用户只要键入 </a:t>
            </a:r>
            <a:r>
              <a:rPr lang="en-US" altLang="zh-CN" sz="2000" b="1" dirty="0">
                <a:latin typeface="微软雅黑" pitchFamily="34" charset="-122"/>
                <a:ea typeface="微软雅黑" pitchFamily="34" charset="-122"/>
              </a:rPr>
              <a:t>ctrip.com</a:t>
            </a:r>
            <a:r>
              <a:rPr lang="zh-CN" altLang="en-US" sz="2000" b="1" dirty="0">
                <a:latin typeface="微软雅黑" pitchFamily="34" charset="-122"/>
                <a:ea typeface="微软雅黑" pitchFamily="34" charset="-122"/>
              </a:rPr>
              <a:t>，浏览器就自动把未键入的字符补齐，变成</a:t>
            </a:r>
            <a:r>
              <a:rPr lang="en-US" altLang="zh-CN" sz="2000" b="1" dirty="0">
                <a:latin typeface="微软雅黑" pitchFamily="34" charset="-122"/>
                <a:ea typeface="微软雅黑" pitchFamily="34" charset="-122"/>
              </a:rPr>
              <a:t>http://www.ctrip.com</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447994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56963" y="1894842"/>
            <a:ext cx="8048776" cy="201749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5"/>
          <p:cNvSpPr>
            <a:spLocks noChangeArrowheads="1"/>
          </p:cNvSpPr>
          <p:nvPr/>
        </p:nvSpPr>
        <p:spPr bwMode="auto">
          <a:xfrm>
            <a:off x="556963" y="101883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9" name="Rectangle 6"/>
          <p:cNvSpPr>
            <a:spLocks noChangeArrowheads="1"/>
          </p:cNvSpPr>
          <p:nvPr/>
        </p:nvSpPr>
        <p:spPr bwMode="auto">
          <a:xfrm>
            <a:off x="3222360" y="985620"/>
            <a:ext cx="2717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HTTP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URL</a:t>
            </a:r>
            <a:endParaRPr lang="zh-CN" altLang="en-US" sz="2000" b="1" dirty="0">
              <a:solidFill>
                <a:schemeClr val="bg1"/>
              </a:solidFill>
              <a:latin typeface="微软雅黑" pitchFamily="34" charset="-122"/>
              <a:ea typeface="微软雅黑" pitchFamily="34" charset="-122"/>
            </a:endParaRPr>
          </a:p>
        </p:txBody>
      </p:sp>
      <p:sp>
        <p:nvSpPr>
          <p:cNvPr id="10" name="Rectangle 68"/>
          <p:cNvSpPr>
            <a:spLocks noChangeArrowheads="1"/>
          </p:cNvSpPr>
          <p:nvPr/>
        </p:nvSpPr>
        <p:spPr bwMode="auto">
          <a:xfrm>
            <a:off x="483810" y="1379921"/>
            <a:ext cx="8284054"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a:t>
            </a:r>
          </a:p>
        </p:txBody>
      </p:sp>
      <p:sp>
        <p:nvSpPr>
          <p:cNvPr id="2" name="矩形 1"/>
          <p:cNvSpPr/>
          <p:nvPr/>
        </p:nvSpPr>
        <p:spPr>
          <a:xfrm>
            <a:off x="2746821" y="2386705"/>
            <a:ext cx="3650358" cy="369332"/>
          </a:xfrm>
          <a:prstGeom prst="rect">
            <a:avLst/>
          </a:prstGeom>
          <a:solidFill>
            <a:srgbClr val="0000FF"/>
          </a:solidFill>
        </p:spPr>
        <p:txBody>
          <a:bodyPr wrap="none">
            <a:spAutoFit/>
          </a:bodyPr>
          <a:lstStyle/>
          <a:p>
            <a:pPr algn="ctr" eaLnBrk="0" hangingPunct="0">
              <a:buClr>
                <a:srgbClr val="0070C0"/>
              </a:buClr>
            </a:pPr>
            <a:r>
              <a:rPr lang="en-US" altLang="zh-CN" b="1" dirty="0">
                <a:solidFill>
                  <a:schemeClr val="bg1"/>
                </a:solidFill>
                <a:latin typeface="微软雅黑" pitchFamily="34" charset="-122"/>
                <a:ea typeface="微软雅黑" pitchFamily="34" charset="-122"/>
              </a:rPr>
              <a:t>http://&lt;</a:t>
            </a:r>
            <a:r>
              <a:rPr lang="zh-CN" altLang="en-US" b="1" dirty="0">
                <a:solidFill>
                  <a:schemeClr val="bg1"/>
                </a:solidFill>
                <a:latin typeface="微软雅黑" pitchFamily="34" charset="-122"/>
                <a:ea typeface="微软雅黑" pitchFamily="34" charset="-122"/>
              </a:rPr>
              <a:t>主机</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端口</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路径</a:t>
            </a:r>
            <a:r>
              <a:rPr lang="en-US" altLang="zh-CN" b="1" dirty="0">
                <a:solidFill>
                  <a:schemeClr val="bg1"/>
                </a:solidFill>
                <a:latin typeface="微软雅黑" pitchFamily="34" charset="-122"/>
                <a:ea typeface="微软雅黑" pitchFamily="34" charset="-122"/>
              </a:rPr>
              <a:t>&gt; </a:t>
            </a:r>
          </a:p>
        </p:txBody>
      </p:sp>
      <p:grpSp>
        <p:nvGrpSpPr>
          <p:cNvPr id="12" name="Group 9"/>
          <p:cNvGrpSpPr>
            <a:grpSpLocks/>
          </p:cNvGrpSpPr>
          <p:nvPr/>
        </p:nvGrpSpPr>
        <p:grpSpPr bwMode="auto">
          <a:xfrm>
            <a:off x="2477440" y="2359814"/>
            <a:ext cx="2804563" cy="1112183"/>
            <a:chOff x="891" y="1664"/>
            <a:chExt cx="2202" cy="946"/>
          </a:xfrm>
        </p:grpSpPr>
        <p:grpSp>
          <p:nvGrpSpPr>
            <p:cNvPr id="13" name="Group 5"/>
            <p:cNvGrpSpPr>
              <a:grpSpLocks/>
            </p:cNvGrpSpPr>
            <p:nvPr/>
          </p:nvGrpSpPr>
          <p:grpSpPr bwMode="auto">
            <a:xfrm>
              <a:off x="1136" y="1664"/>
              <a:ext cx="457" cy="681"/>
              <a:chOff x="1140" y="1570"/>
              <a:chExt cx="335" cy="681"/>
            </a:xfrm>
          </p:grpSpPr>
          <p:sp>
            <p:nvSpPr>
              <p:cNvPr id="15" name="Rectangle 6"/>
              <p:cNvSpPr>
                <a:spLocks noChangeArrowheads="1"/>
              </p:cNvSpPr>
              <p:nvPr/>
            </p:nvSpPr>
            <p:spPr bwMode="auto">
              <a:xfrm>
                <a:off x="1140" y="1570"/>
                <a:ext cx="335" cy="36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itchFamily="34" charset="-122"/>
                  <a:ea typeface="微软雅黑" pitchFamily="34" charset="-122"/>
                </a:endParaRPr>
              </a:p>
            </p:txBody>
          </p:sp>
          <p:sp>
            <p:nvSpPr>
              <p:cNvPr id="16" name="Line 7"/>
              <p:cNvSpPr>
                <a:spLocks noChangeShapeType="1"/>
              </p:cNvSpPr>
              <p:nvPr/>
            </p:nvSpPr>
            <p:spPr bwMode="auto">
              <a:xfrm flipV="1">
                <a:off x="1338" y="1933"/>
                <a:ext cx="0" cy="318"/>
              </a:xfrm>
              <a:prstGeom prst="line">
                <a:avLst/>
              </a:prstGeom>
              <a:noFill/>
              <a:ln w="3810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grpSp>
        <p:sp>
          <p:nvSpPr>
            <p:cNvPr id="14" name="Text Box 8"/>
            <p:cNvSpPr txBox="1">
              <a:spLocks noChangeArrowheads="1"/>
            </p:cNvSpPr>
            <p:nvPr/>
          </p:nvSpPr>
          <p:spPr bwMode="auto">
            <a:xfrm>
              <a:off x="891" y="2296"/>
              <a:ext cx="2202"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800" b="1" dirty="0">
                  <a:solidFill>
                    <a:srgbClr val="000099"/>
                  </a:solidFill>
                  <a:latin typeface="微软雅黑" pitchFamily="34" charset="-122"/>
                  <a:ea typeface="微软雅黑" pitchFamily="34" charset="-122"/>
                </a:rPr>
                <a:t>这表示使用 </a:t>
              </a:r>
              <a:r>
                <a:rPr lang="en-US" altLang="zh-CN" sz="1800" b="1" dirty="0">
                  <a:solidFill>
                    <a:srgbClr val="000099"/>
                  </a:solidFill>
                  <a:latin typeface="微软雅黑" pitchFamily="34" charset="-122"/>
                  <a:ea typeface="微软雅黑" pitchFamily="34" charset="-122"/>
                </a:rPr>
                <a:t>HTTP </a:t>
              </a:r>
              <a:r>
                <a:rPr lang="zh-CN" altLang="en-US" sz="1800" b="1" dirty="0">
                  <a:solidFill>
                    <a:srgbClr val="000099"/>
                  </a:solidFill>
                  <a:latin typeface="微软雅黑" pitchFamily="34" charset="-122"/>
                  <a:ea typeface="微软雅黑" pitchFamily="34" charset="-122"/>
                </a:rPr>
                <a:t>协议。</a:t>
              </a:r>
            </a:p>
          </p:txBody>
        </p:sp>
      </p:grpSp>
    </p:spTree>
    <p:extLst>
      <p:ext uri="{BB962C8B-B14F-4D97-AF65-F5344CB8AC3E}">
        <p14:creationId xmlns:p14="http://schemas.microsoft.com/office/powerpoint/2010/main" val="2383991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56963" y="1821690"/>
            <a:ext cx="8048776" cy="201749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AutoShape 5"/>
          <p:cNvSpPr>
            <a:spLocks noChangeArrowheads="1"/>
          </p:cNvSpPr>
          <p:nvPr/>
        </p:nvSpPr>
        <p:spPr bwMode="auto">
          <a:xfrm>
            <a:off x="556963" y="101883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2" name="Rectangle 6"/>
          <p:cNvSpPr>
            <a:spLocks noChangeArrowheads="1"/>
          </p:cNvSpPr>
          <p:nvPr/>
        </p:nvSpPr>
        <p:spPr bwMode="auto">
          <a:xfrm>
            <a:off x="3222360" y="985620"/>
            <a:ext cx="2717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HTTP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URL</a:t>
            </a:r>
            <a:endParaRPr lang="zh-CN" altLang="en-US" sz="2000" b="1" dirty="0">
              <a:solidFill>
                <a:schemeClr val="bg1"/>
              </a:solidFill>
              <a:latin typeface="微软雅黑" pitchFamily="34" charset="-122"/>
              <a:ea typeface="微软雅黑" pitchFamily="34" charset="-122"/>
            </a:endParaRPr>
          </a:p>
        </p:txBody>
      </p:sp>
      <p:sp>
        <p:nvSpPr>
          <p:cNvPr id="13" name="Rectangle 68"/>
          <p:cNvSpPr>
            <a:spLocks noChangeArrowheads="1"/>
          </p:cNvSpPr>
          <p:nvPr/>
        </p:nvSpPr>
        <p:spPr bwMode="auto">
          <a:xfrm>
            <a:off x="483810" y="1379921"/>
            <a:ext cx="8284054"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a:t>
            </a:r>
          </a:p>
        </p:txBody>
      </p:sp>
      <p:sp>
        <p:nvSpPr>
          <p:cNvPr id="14" name="矩形 13"/>
          <p:cNvSpPr/>
          <p:nvPr/>
        </p:nvSpPr>
        <p:spPr>
          <a:xfrm>
            <a:off x="2746821" y="2313553"/>
            <a:ext cx="3650358" cy="369332"/>
          </a:xfrm>
          <a:prstGeom prst="rect">
            <a:avLst/>
          </a:prstGeom>
          <a:solidFill>
            <a:srgbClr val="0000FF"/>
          </a:solidFill>
        </p:spPr>
        <p:txBody>
          <a:bodyPr wrap="none">
            <a:spAutoFit/>
          </a:bodyPr>
          <a:lstStyle/>
          <a:p>
            <a:pPr algn="ctr" eaLnBrk="0" hangingPunct="0">
              <a:buClr>
                <a:srgbClr val="0070C0"/>
              </a:buClr>
            </a:pPr>
            <a:r>
              <a:rPr lang="en-US" altLang="zh-CN" b="1" dirty="0">
                <a:solidFill>
                  <a:schemeClr val="bg1"/>
                </a:solidFill>
                <a:latin typeface="微软雅黑" pitchFamily="34" charset="-122"/>
                <a:ea typeface="微软雅黑" pitchFamily="34" charset="-122"/>
              </a:rPr>
              <a:t>http://&lt;</a:t>
            </a:r>
            <a:r>
              <a:rPr lang="zh-CN" altLang="en-US" b="1" dirty="0">
                <a:solidFill>
                  <a:schemeClr val="bg1"/>
                </a:solidFill>
                <a:latin typeface="微软雅黑" pitchFamily="34" charset="-122"/>
                <a:ea typeface="微软雅黑" pitchFamily="34" charset="-122"/>
              </a:rPr>
              <a:t>主机</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端口</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路径</a:t>
            </a:r>
            <a:r>
              <a:rPr lang="en-US" altLang="zh-CN" b="1" dirty="0">
                <a:solidFill>
                  <a:schemeClr val="bg1"/>
                </a:solidFill>
                <a:latin typeface="微软雅黑" pitchFamily="34" charset="-122"/>
                <a:ea typeface="微软雅黑" pitchFamily="34" charset="-122"/>
              </a:rPr>
              <a:t>&gt; </a:t>
            </a:r>
          </a:p>
        </p:txBody>
      </p:sp>
      <p:grpSp>
        <p:nvGrpSpPr>
          <p:cNvPr id="15" name="Group 9"/>
          <p:cNvGrpSpPr>
            <a:grpSpLocks/>
          </p:cNvGrpSpPr>
          <p:nvPr/>
        </p:nvGrpSpPr>
        <p:grpSpPr bwMode="auto">
          <a:xfrm>
            <a:off x="2834122" y="2286662"/>
            <a:ext cx="3415911" cy="1112183"/>
            <a:chOff x="891" y="1664"/>
            <a:chExt cx="2682" cy="946"/>
          </a:xfrm>
        </p:grpSpPr>
        <p:grpSp>
          <p:nvGrpSpPr>
            <p:cNvPr id="16" name="Group 5"/>
            <p:cNvGrpSpPr>
              <a:grpSpLocks/>
            </p:cNvGrpSpPr>
            <p:nvPr/>
          </p:nvGrpSpPr>
          <p:grpSpPr bwMode="auto">
            <a:xfrm>
              <a:off x="1289" y="1664"/>
              <a:ext cx="248" cy="681"/>
              <a:chOff x="1254" y="1570"/>
              <a:chExt cx="182" cy="681"/>
            </a:xfrm>
          </p:grpSpPr>
          <p:sp>
            <p:nvSpPr>
              <p:cNvPr id="18" name="Rectangle 6"/>
              <p:cNvSpPr>
                <a:spLocks noChangeArrowheads="1"/>
              </p:cNvSpPr>
              <p:nvPr/>
            </p:nvSpPr>
            <p:spPr bwMode="auto">
              <a:xfrm>
                <a:off x="1254" y="1570"/>
                <a:ext cx="182" cy="36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itchFamily="34" charset="-122"/>
                  <a:ea typeface="微软雅黑" pitchFamily="34" charset="-122"/>
                </a:endParaRPr>
              </a:p>
            </p:txBody>
          </p:sp>
          <p:sp>
            <p:nvSpPr>
              <p:cNvPr id="19" name="Line 7"/>
              <p:cNvSpPr>
                <a:spLocks noChangeShapeType="1"/>
              </p:cNvSpPr>
              <p:nvPr/>
            </p:nvSpPr>
            <p:spPr bwMode="auto">
              <a:xfrm flipV="1">
                <a:off x="1338" y="1933"/>
                <a:ext cx="0" cy="318"/>
              </a:xfrm>
              <a:prstGeom prst="line">
                <a:avLst/>
              </a:prstGeom>
              <a:noFill/>
              <a:ln w="3810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grpSp>
        <p:sp>
          <p:nvSpPr>
            <p:cNvPr id="17" name="Text Box 8"/>
            <p:cNvSpPr txBox="1">
              <a:spLocks noChangeArrowheads="1"/>
            </p:cNvSpPr>
            <p:nvPr/>
          </p:nvSpPr>
          <p:spPr bwMode="auto">
            <a:xfrm>
              <a:off x="891" y="2296"/>
              <a:ext cx="2682"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rgbClr val="000099"/>
                  </a:solidFill>
                  <a:latin typeface="微软雅黑" pitchFamily="34" charset="-122"/>
                  <a:ea typeface="微软雅黑" pitchFamily="34" charset="-122"/>
                </a:rPr>
                <a:t>冒号和两个斜线是规定的格式。</a:t>
              </a:r>
            </a:p>
          </p:txBody>
        </p:sp>
      </p:grpSp>
    </p:spTree>
    <p:extLst>
      <p:ext uri="{BB962C8B-B14F-4D97-AF65-F5344CB8AC3E}">
        <p14:creationId xmlns:p14="http://schemas.microsoft.com/office/powerpoint/2010/main" val="53577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821690"/>
            <a:ext cx="8048776" cy="201749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101883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222360" y="985620"/>
            <a:ext cx="2717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HTTP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URL</a:t>
            </a:r>
            <a:endParaRPr lang="zh-CN" altLang="en-US" sz="2000" b="1" dirty="0">
              <a:solidFill>
                <a:schemeClr val="bg1"/>
              </a:solidFill>
              <a:latin typeface="微软雅黑" pitchFamily="34" charset="-122"/>
              <a:ea typeface="微软雅黑" pitchFamily="34" charset="-122"/>
            </a:endParaRPr>
          </a:p>
        </p:txBody>
      </p:sp>
      <p:sp>
        <p:nvSpPr>
          <p:cNvPr id="8" name="Rectangle 68"/>
          <p:cNvSpPr>
            <a:spLocks noChangeArrowheads="1"/>
          </p:cNvSpPr>
          <p:nvPr/>
        </p:nvSpPr>
        <p:spPr bwMode="auto">
          <a:xfrm>
            <a:off x="483810" y="1379921"/>
            <a:ext cx="8284054"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a:t>
            </a:r>
          </a:p>
        </p:txBody>
      </p:sp>
      <p:sp>
        <p:nvSpPr>
          <p:cNvPr id="9" name="矩形 8"/>
          <p:cNvSpPr/>
          <p:nvPr/>
        </p:nvSpPr>
        <p:spPr>
          <a:xfrm>
            <a:off x="2746821" y="2313553"/>
            <a:ext cx="3650358" cy="369332"/>
          </a:xfrm>
          <a:prstGeom prst="rect">
            <a:avLst/>
          </a:prstGeom>
          <a:solidFill>
            <a:srgbClr val="0000FF"/>
          </a:solidFill>
        </p:spPr>
        <p:txBody>
          <a:bodyPr wrap="none">
            <a:spAutoFit/>
          </a:bodyPr>
          <a:lstStyle/>
          <a:p>
            <a:pPr algn="ctr" eaLnBrk="0" hangingPunct="0">
              <a:buClr>
                <a:srgbClr val="0070C0"/>
              </a:buClr>
            </a:pPr>
            <a:r>
              <a:rPr lang="en-US" altLang="zh-CN" b="1" dirty="0">
                <a:solidFill>
                  <a:schemeClr val="bg1"/>
                </a:solidFill>
                <a:latin typeface="微软雅黑" pitchFamily="34" charset="-122"/>
                <a:ea typeface="微软雅黑" pitchFamily="34" charset="-122"/>
              </a:rPr>
              <a:t>http://&lt;</a:t>
            </a:r>
            <a:r>
              <a:rPr lang="zh-CN" altLang="en-US" b="1" dirty="0">
                <a:solidFill>
                  <a:schemeClr val="bg1"/>
                </a:solidFill>
                <a:latin typeface="微软雅黑" pitchFamily="34" charset="-122"/>
                <a:ea typeface="微软雅黑" pitchFamily="34" charset="-122"/>
              </a:rPr>
              <a:t>主机</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端口</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路径</a:t>
            </a:r>
            <a:r>
              <a:rPr lang="en-US" altLang="zh-CN" b="1" dirty="0">
                <a:solidFill>
                  <a:schemeClr val="bg1"/>
                </a:solidFill>
                <a:latin typeface="微软雅黑" pitchFamily="34" charset="-122"/>
                <a:ea typeface="微软雅黑" pitchFamily="34" charset="-122"/>
              </a:rPr>
              <a:t>&gt; </a:t>
            </a:r>
          </a:p>
        </p:txBody>
      </p:sp>
      <p:grpSp>
        <p:nvGrpSpPr>
          <p:cNvPr id="10" name="Group 9"/>
          <p:cNvGrpSpPr>
            <a:grpSpLocks/>
          </p:cNvGrpSpPr>
          <p:nvPr/>
        </p:nvGrpSpPr>
        <p:grpSpPr bwMode="auto">
          <a:xfrm>
            <a:off x="3391841" y="2286662"/>
            <a:ext cx="2261990" cy="1112183"/>
            <a:chOff x="891" y="1664"/>
            <a:chExt cx="1776" cy="946"/>
          </a:xfrm>
        </p:grpSpPr>
        <p:grpSp>
          <p:nvGrpSpPr>
            <p:cNvPr id="11" name="Group 5"/>
            <p:cNvGrpSpPr>
              <a:grpSpLocks/>
            </p:cNvGrpSpPr>
            <p:nvPr/>
          </p:nvGrpSpPr>
          <p:grpSpPr bwMode="auto">
            <a:xfrm>
              <a:off x="1105" y="1664"/>
              <a:ext cx="583" cy="681"/>
              <a:chOff x="1119" y="1570"/>
              <a:chExt cx="428" cy="681"/>
            </a:xfrm>
          </p:grpSpPr>
          <p:sp>
            <p:nvSpPr>
              <p:cNvPr id="13" name="Rectangle 6"/>
              <p:cNvSpPr>
                <a:spLocks noChangeArrowheads="1"/>
              </p:cNvSpPr>
              <p:nvPr/>
            </p:nvSpPr>
            <p:spPr bwMode="auto">
              <a:xfrm>
                <a:off x="1119" y="1570"/>
                <a:ext cx="428" cy="36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itchFamily="34" charset="-122"/>
                  <a:ea typeface="微软雅黑" pitchFamily="34" charset="-122"/>
                </a:endParaRPr>
              </a:p>
            </p:txBody>
          </p:sp>
          <p:sp>
            <p:nvSpPr>
              <p:cNvPr id="14" name="Line 7"/>
              <p:cNvSpPr>
                <a:spLocks noChangeShapeType="1"/>
              </p:cNvSpPr>
              <p:nvPr/>
            </p:nvSpPr>
            <p:spPr bwMode="auto">
              <a:xfrm flipV="1">
                <a:off x="1338" y="1933"/>
                <a:ext cx="0" cy="318"/>
              </a:xfrm>
              <a:prstGeom prst="line">
                <a:avLst/>
              </a:prstGeom>
              <a:noFill/>
              <a:ln w="3810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grpSp>
        <p:sp>
          <p:nvSpPr>
            <p:cNvPr id="12" name="Text Box 8"/>
            <p:cNvSpPr txBox="1">
              <a:spLocks noChangeArrowheads="1"/>
            </p:cNvSpPr>
            <p:nvPr/>
          </p:nvSpPr>
          <p:spPr bwMode="auto">
            <a:xfrm>
              <a:off x="891" y="2296"/>
              <a:ext cx="1776"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rgbClr val="000099"/>
                  </a:solidFill>
                  <a:latin typeface="微软雅黑" pitchFamily="34" charset="-122"/>
                  <a:ea typeface="微软雅黑" pitchFamily="34" charset="-122"/>
                </a:rPr>
                <a:t>这里写主机的域名。</a:t>
              </a:r>
            </a:p>
          </p:txBody>
        </p:sp>
      </p:grpSp>
    </p:spTree>
    <p:extLst>
      <p:ext uri="{BB962C8B-B14F-4D97-AF65-F5344CB8AC3E}">
        <p14:creationId xmlns:p14="http://schemas.microsoft.com/office/powerpoint/2010/main" val="980923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821690"/>
            <a:ext cx="8048776" cy="201749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101883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1" name="Rectangle 6"/>
          <p:cNvSpPr>
            <a:spLocks noChangeArrowheads="1"/>
          </p:cNvSpPr>
          <p:nvPr/>
        </p:nvSpPr>
        <p:spPr bwMode="auto">
          <a:xfrm>
            <a:off x="3222360" y="985620"/>
            <a:ext cx="2717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HTTP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URL</a:t>
            </a:r>
            <a:endParaRPr lang="zh-CN" altLang="en-US" sz="2000" b="1" dirty="0">
              <a:solidFill>
                <a:schemeClr val="bg1"/>
              </a:solidFill>
              <a:latin typeface="微软雅黑" pitchFamily="34" charset="-122"/>
              <a:ea typeface="微软雅黑" pitchFamily="34" charset="-122"/>
            </a:endParaRPr>
          </a:p>
        </p:txBody>
      </p:sp>
      <p:sp>
        <p:nvSpPr>
          <p:cNvPr id="12" name="Rectangle 68"/>
          <p:cNvSpPr>
            <a:spLocks noChangeArrowheads="1"/>
          </p:cNvSpPr>
          <p:nvPr/>
        </p:nvSpPr>
        <p:spPr bwMode="auto">
          <a:xfrm>
            <a:off x="483810" y="1379921"/>
            <a:ext cx="8284054"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a:t>
            </a:r>
          </a:p>
        </p:txBody>
      </p:sp>
      <p:sp>
        <p:nvSpPr>
          <p:cNvPr id="13" name="矩形 12"/>
          <p:cNvSpPr/>
          <p:nvPr/>
        </p:nvSpPr>
        <p:spPr>
          <a:xfrm>
            <a:off x="2746821" y="2313553"/>
            <a:ext cx="3650358" cy="369332"/>
          </a:xfrm>
          <a:prstGeom prst="rect">
            <a:avLst/>
          </a:prstGeom>
          <a:solidFill>
            <a:srgbClr val="0000FF"/>
          </a:solidFill>
        </p:spPr>
        <p:txBody>
          <a:bodyPr wrap="none">
            <a:spAutoFit/>
          </a:bodyPr>
          <a:lstStyle/>
          <a:p>
            <a:pPr algn="ctr" eaLnBrk="0" hangingPunct="0">
              <a:buClr>
                <a:srgbClr val="0070C0"/>
              </a:buClr>
            </a:pPr>
            <a:r>
              <a:rPr lang="en-US" altLang="zh-CN" b="1" dirty="0">
                <a:solidFill>
                  <a:schemeClr val="bg1"/>
                </a:solidFill>
                <a:latin typeface="微软雅黑" pitchFamily="34" charset="-122"/>
                <a:ea typeface="微软雅黑" pitchFamily="34" charset="-122"/>
              </a:rPr>
              <a:t>http://&lt;</a:t>
            </a:r>
            <a:r>
              <a:rPr lang="zh-CN" altLang="en-US" b="1" dirty="0">
                <a:solidFill>
                  <a:schemeClr val="bg1"/>
                </a:solidFill>
                <a:latin typeface="微软雅黑" pitchFamily="34" charset="-122"/>
                <a:ea typeface="微软雅黑" pitchFamily="34" charset="-122"/>
              </a:rPr>
              <a:t>主机</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端口</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路径</a:t>
            </a:r>
            <a:r>
              <a:rPr lang="en-US" altLang="zh-CN" b="1" dirty="0">
                <a:solidFill>
                  <a:schemeClr val="bg1"/>
                </a:solidFill>
                <a:latin typeface="微软雅黑" pitchFamily="34" charset="-122"/>
                <a:ea typeface="微软雅黑" pitchFamily="34" charset="-122"/>
              </a:rPr>
              <a:t>&gt; </a:t>
            </a:r>
          </a:p>
        </p:txBody>
      </p:sp>
      <p:grpSp>
        <p:nvGrpSpPr>
          <p:cNvPr id="14" name="Group 9"/>
          <p:cNvGrpSpPr>
            <a:grpSpLocks/>
          </p:cNvGrpSpPr>
          <p:nvPr/>
        </p:nvGrpSpPr>
        <p:grpSpPr bwMode="auto">
          <a:xfrm>
            <a:off x="4260845" y="2286662"/>
            <a:ext cx="4474309" cy="1112183"/>
            <a:chOff x="891" y="1664"/>
            <a:chExt cx="3513" cy="946"/>
          </a:xfrm>
        </p:grpSpPr>
        <p:grpSp>
          <p:nvGrpSpPr>
            <p:cNvPr id="15" name="Group 5"/>
            <p:cNvGrpSpPr>
              <a:grpSpLocks/>
            </p:cNvGrpSpPr>
            <p:nvPr/>
          </p:nvGrpSpPr>
          <p:grpSpPr bwMode="auto">
            <a:xfrm>
              <a:off x="1017" y="1664"/>
              <a:ext cx="670" cy="681"/>
              <a:chOff x="1055" y="1570"/>
              <a:chExt cx="492" cy="681"/>
            </a:xfrm>
          </p:grpSpPr>
          <p:sp>
            <p:nvSpPr>
              <p:cNvPr id="17" name="Rectangle 6"/>
              <p:cNvSpPr>
                <a:spLocks noChangeArrowheads="1"/>
              </p:cNvSpPr>
              <p:nvPr/>
            </p:nvSpPr>
            <p:spPr bwMode="auto">
              <a:xfrm>
                <a:off x="1055" y="1570"/>
                <a:ext cx="492" cy="36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itchFamily="34" charset="-122"/>
                  <a:ea typeface="微软雅黑" pitchFamily="34" charset="-122"/>
                </a:endParaRPr>
              </a:p>
            </p:txBody>
          </p:sp>
          <p:sp>
            <p:nvSpPr>
              <p:cNvPr id="18" name="Line 7"/>
              <p:cNvSpPr>
                <a:spLocks noChangeShapeType="1"/>
              </p:cNvSpPr>
              <p:nvPr/>
            </p:nvSpPr>
            <p:spPr bwMode="auto">
              <a:xfrm flipV="1">
                <a:off x="1338" y="1933"/>
                <a:ext cx="0" cy="318"/>
              </a:xfrm>
              <a:prstGeom prst="line">
                <a:avLst/>
              </a:prstGeom>
              <a:noFill/>
              <a:ln w="3810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grpSp>
        <p:sp>
          <p:nvSpPr>
            <p:cNvPr id="16" name="Text Box 8"/>
            <p:cNvSpPr txBox="1">
              <a:spLocks noChangeArrowheads="1"/>
            </p:cNvSpPr>
            <p:nvPr/>
          </p:nvSpPr>
          <p:spPr bwMode="auto">
            <a:xfrm>
              <a:off x="891" y="2296"/>
              <a:ext cx="3513"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en-US" altLang="zh-CN" sz="1800" b="1" dirty="0">
                  <a:solidFill>
                    <a:srgbClr val="000099"/>
                  </a:solidFill>
                  <a:latin typeface="微软雅黑" pitchFamily="34" charset="-122"/>
                  <a:ea typeface="微软雅黑" pitchFamily="34" charset="-122"/>
                </a:rPr>
                <a:t>HTTP </a:t>
              </a:r>
              <a:r>
                <a:rPr lang="zh-CN" altLang="en-US" sz="1800" b="1" dirty="0">
                  <a:solidFill>
                    <a:srgbClr val="000099"/>
                  </a:solidFill>
                  <a:latin typeface="微软雅黑" pitchFamily="34" charset="-122"/>
                  <a:ea typeface="微软雅黑" pitchFamily="34" charset="-122"/>
                </a:rPr>
                <a:t>的默认端口号是 </a:t>
              </a:r>
              <a:r>
                <a:rPr lang="en-US" altLang="zh-CN" sz="1800" b="1" dirty="0">
                  <a:solidFill>
                    <a:srgbClr val="000099"/>
                  </a:solidFill>
                  <a:latin typeface="微软雅黑" pitchFamily="34" charset="-122"/>
                  <a:ea typeface="微软雅黑" pitchFamily="34" charset="-122"/>
                </a:rPr>
                <a:t>80</a:t>
              </a:r>
              <a:r>
                <a:rPr lang="zh-CN" altLang="en-US" sz="1800" b="1" dirty="0">
                  <a:solidFill>
                    <a:srgbClr val="000099"/>
                  </a:solidFill>
                  <a:latin typeface="微软雅黑" pitchFamily="34" charset="-122"/>
                  <a:ea typeface="微软雅黑" pitchFamily="34" charset="-122"/>
                </a:rPr>
                <a:t>，通常可省略。</a:t>
              </a:r>
            </a:p>
          </p:txBody>
        </p:sp>
      </p:grpSp>
    </p:spTree>
    <p:extLst>
      <p:ext uri="{BB962C8B-B14F-4D97-AF65-F5344CB8AC3E}">
        <p14:creationId xmlns:p14="http://schemas.microsoft.com/office/powerpoint/2010/main" val="1769934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457065"/>
            <a:ext cx="8048776" cy="288795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5420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222360" y="620995"/>
            <a:ext cx="2717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HTTP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URL</a:t>
            </a:r>
            <a:endParaRPr lang="zh-CN" altLang="en-US" sz="2000" b="1" dirty="0">
              <a:solidFill>
                <a:schemeClr val="bg1"/>
              </a:solidFill>
              <a:latin typeface="微软雅黑" pitchFamily="34" charset="-122"/>
              <a:ea typeface="微软雅黑" pitchFamily="34" charset="-122"/>
            </a:endParaRPr>
          </a:p>
        </p:txBody>
      </p:sp>
      <p:sp>
        <p:nvSpPr>
          <p:cNvPr id="8" name="Rectangle 68"/>
          <p:cNvSpPr>
            <a:spLocks noChangeArrowheads="1"/>
          </p:cNvSpPr>
          <p:nvPr/>
        </p:nvSpPr>
        <p:spPr bwMode="auto">
          <a:xfrm>
            <a:off x="483810" y="1015296"/>
            <a:ext cx="8284054"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a:t>
            </a:r>
          </a:p>
        </p:txBody>
      </p:sp>
      <p:sp>
        <p:nvSpPr>
          <p:cNvPr id="9" name="矩形 8"/>
          <p:cNvSpPr/>
          <p:nvPr/>
        </p:nvSpPr>
        <p:spPr>
          <a:xfrm>
            <a:off x="2746821" y="1665256"/>
            <a:ext cx="3650358" cy="369332"/>
          </a:xfrm>
          <a:prstGeom prst="rect">
            <a:avLst/>
          </a:prstGeom>
          <a:solidFill>
            <a:srgbClr val="0000FF"/>
          </a:solidFill>
        </p:spPr>
        <p:txBody>
          <a:bodyPr wrap="none">
            <a:spAutoFit/>
          </a:bodyPr>
          <a:lstStyle/>
          <a:p>
            <a:pPr algn="ctr" eaLnBrk="0" hangingPunct="0">
              <a:buClr>
                <a:srgbClr val="0070C0"/>
              </a:buClr>
            </a:pPr>
            <a:r>
              <a:rPr lang="en-US" altLang="zh-CN" b="1" dirty="0">
                <a:solidFill>
                  <a:schemeClr val="bg1"/>
                </a:solidFill>
                <a:latin typeface="微软雅黑" pitchFamily="34" charset="-122"/>
                <a:ea typeface="微软雅黑" pitchFamily="34" charset="-122"/>
              </a:rPr>
              <a:t>http://&lt;</a:t>
            </a:r>
            <a:r>
              <a:rPr lang="zh-CN" altLang="en-US" b="1" dirty="0">
                <a:solidFill>
                  <a:schemeClr val="bg1"/>
                </a:solidFill>
                <a:latin typeface="微软雅黑" pitchFamily="34" charset="-122"/>
                <a:ea typeface="微软雅黑" pitchFamily="34" charset="-122"/>
              </a:rPr>
              <a:t>主机</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端口</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路径</a:t>
            </a:r>
            <a:r>
              <a:rPr lang="en-US" altLang="zh-CN" b="1" dirty="0">
                <a:solidFill>
                  <a:schemeClr val="bg1"/>
                </a:solidFill>
                <a:latin typeface="微软雅黑" pitchFamily="34" charset="-122"/>
                <a:ea typeface="微软雅黑" pitchFamily="34" charset="-122"/>
              </a:rPr>
              <a:t>&gt; </a:t>
            </a:r>
          </a:p>
        </p:txBody>
      </p:sp>
      <p:grpSp>
        <p:nvGrpSpPr>
          <p:cNvPr id="10" name="Group 9"/>
          <p:cNvGrpSpPr>
            <a:grpSpLocks/>
          </p:cNvGrpSpPr>
          <p:nvPr/>
        </p:nvGrpSpPr>
        <p:grpSpPr bwMode="auto">
          <a:xfrm>
            <a:off x="4260845" y="1638366"/>
            <a:ext cx="3949568" cy="1819937"/>
            <a:chOff x="891" y="1664"/>
            <a:chExt cx="3101" cy="1548"/>
          </a:xfrm>
        </p:grpSpPr>
        <p:grpSp>
          <p:nvGrpSpPr>
            <p:cNvPr id="11" name="Group 5"/>
            <p:cNvGrpSpPr>
              <a:grpSpLocks/>
            </p:cNvGrpSpPr>
            <p:nvPr/>
          </p:nvGrpSpPr>
          <p:grpSpPr bwMode="auto">
            <a:xfrm>
              <a:off x="1818" y="1664"/>
              <a:ext cx="582" cy="681"/>
              <a:chOff x="1646" y="1570"/>
              <a:chExt cx="428" cy="681"/>
            </a:xfrm>
          </p:grpSpPr>
          <p:sp>
            <p:nvSpPr>
              <p:cNvPr id="13" name="Rectangle 6"/>
              <p:cNvSpPr>
                <a:spLocks noChangeArrowheads="1"/>
              </p:cNvSpPr>
              <p:nvPr/>
            </p:nvSpPr>
            <p:spPr bwMode="auto">
              <a:xfrm>
                <a:off x="1646" y="1570"/>
                <a:ext cx="428" cy="36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itchFamily="34" charset="-122"/>
                  <a:ea typeface="微软雅黑" pitchFamily="34" charset="-122"/>
                </a:endParaRPr>
              </a:p>
            </p:txBody>
          </p:sp>
          <p:sp>
            <p:nvSpPr>
              <p:cNvPr id="14" name="Line 7"/>
              <p:cNvSpPr>
                <a:spLocks noChangeShapeType="1"/>
              </p:cNvSpPr>
              <p:nvPr/>
            </p:nvSpPr>
            <p:spPr bwMode="auto">
              <a:xfrm flipV="1">
                <a:off x="1846" y="1933"/>
                <a:ext cx="0" cy="318"/>
              </a:xfrm>
              <a:prstGeom prst="line">
                <a:avLst/>
              </a:prstGeom>
              <a:noFill/>
              <a:ln w="3810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grpSp>
        <p:sp>
          <p:nvSpPr>
            <p:cNvPr id="12" name="Text Box 8"/>
            <p:cNvSpPr txBox="1">
              <a:spLocks noChangeArrowheads="1"/>
            </p:cNvSpPr>
            <p:nvPr/>
          </p:nvSpPr>
          <p:spPr bwMode="auto">
            <a:xfrm>
              <a:off x="891" y="2296"/>
              <a:ext cx="3101" cy="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600" b="1" dirty="0">
                  <a:solidFill>
                    <a:srgbClr val="000099"/>
                  </a:solidFill>
                  <a:latin typeface="微软雅黑" pitchFamily="34" charset="-122"/>
                  <a:ea typeface="微软雅黑" pitchFamily="34" charset="-122"/>
                </a:rPr>
                <a:t>若再省略文件的</a:t>
              </a:r>
              <a:r>
                <a:rPr lang="en-US" altLang="zh-CN" sz="1600" b="1" dirty="0">
                  <a:solidFill>
                    <a:srgbClr val="000099"/>
                  </a:solidFill>
                  <a:latin typeface="微软雅黑" pitchFamily="34" charset="-122"/>
                  <a:ea typeface="微软雅黑" pitchFamily="34" charset="-122"/>
                </a:rPr>
                <a:t>&lt;</a:t>
              </a:r>
              <a:r>
                <a:rPr lang="zh-CN" altLang="en-US" sz="1600" b="1" dirty="0">
                  <a:solidFill>
                    <a:srgbClr val="000099"/>
                  </a:solidFill>
                  <a:latin typeface="微软雅黑" pitchFamily="34" charset="-122"/>
                  <a:ea typeface="微软雅黑" pitchFamily="34" charset="-122"/>
                </a:rPr>
                <a:t>路径</a:t>
              </a:r>
              <a:r>
                <a:rPr lang="en-US" altLang="zh-CN" sz="1600" b="1" dirty="0">
                  <a:solidFill>
                    <a:srgbClr val="000099"/>
                  </a:solidFill>
                  <a:latin typeface="微软雅黑" pitchFamily="34" charset="-122"/>
                  <a:ea typeface="微软雅黑" pitchFamily="34" charset="-122"/>
                </a:rPr>
                <a:t>&gt;</a:t>
              </a:r>
              <a:r>
                <a:rPr lang="zh-CN" altLang="en-US" sz="1600" b="1" dirty="0">
                  <a:solidFill>
                    <a:srgbClr val="000099"/>
                  </a:solidFill>
                  <a:latin typeface="微软雅黑" pitchFamily="34" charset="-122"/>
                  <a:ea typeface="微软雅黑" pitchFamily="34" charset="-122"/>
                </a:rPr>
                <a:t>项，则 </a:t>
              </a:r>
              <a:r>
                <a:rPr lang="en-US" altLang="zh-CN" sz="1600" b="1" dirty="0">
                  <a:solidFill>
                    <a:srgbClr val="000099"/>
                  </a:solidFill>
                  <a:latin typeface="微软雅黑" pitchFamily="34" charset="-122"/>
                  <a:ea typeface="微软雅黑" pitchFamily="34" charset="-122"/>
                </a:rPr>
                <a:t>URL </a:t>
              </a:r>
              <a:r>
                <a:rPr lang="zh-CN" altLang="en-US" sz="1600" b="1" dirty="0">
                  <a:solidFill>
                    <a:srgbClr val="000099"/>
                  </a:solidFill>
                  <a:latin typeface="微软雅黑" pitchFamily="34" charset="-122"/>
                  <a:ea typeface="微软雅黑" pitchFamily="34" charset="-122"/>
                </a:rPr>
                <a:t>就指到互联网上的某个主页 </a:t>
              </a:r>
              <a:r>
                <a:rPr lang="en-US" altLang="zh-CN" sz="1600" b="1" dirty="0">
                  <a:solidFill>
                    <a:srgbClr val="000099"/>
                  </a:solidFill>
                  <a:latin typeface="微软雅黑" pitchFamily="34" charset="-122"/>
                  <a:ea typeface="微软雅黑" pitchFamily="34" charset="-122"/>
                </a:rPr>
                <a:t>(home page)</a:t>
              </a:r>
              <a:r>
                <a:rPr lang="zh-CN" altLang="en-US" sz="1600" b="1" dirty="0">
                  <a:solidFill>
                    <a:srgbClr val="000099"/>
                  </a:solidFill>
                  <a:latin typeface="微软雅黑" pitchFamily="34" charset="-122"/>
                  <a:ea typeface="微软雅黑" pitchFamily="34" charset="-122"/>
                </a:rPr>
                <a:t>。</a:t>
              </a:r>
            </a:p>
            <a:p>
              <a:r>
                <a:rPr lang="zh-CN" altLang="en-US" sz="1600" b="1" dirty="0">
                  <a:solidFill>
                    <a:srgbClr val="000099"/>
                  </a:solidFill>
                  <a:latin typeface="微软雅黑" pitchFamily="34" charset="-122"/>
                  <a:ea typeface="微软雅黑" pitchFamily="34" charset="-122"/>
                </a:rPr>
                <a:t>更复杂一些的路径是指向层次结构的从属页面。例如：</a:t>
              </a:r>
            </a:p>
          </p:txBody>
        </p:sp>
      </p:grpSp>
      <p:grpSp>
        <p:nvGrpSpPr>
          <p:cNvPr id="2" name="组合 1"/>
          <p:cNvGrpSpPr/>
          <p:nvPr/>
        </p:nvGrpSpPr>
        <p:grpSpPr>
          <a:xfrm>
            <a:off x="897028" y="3529639"/>
            <a:ext cx="7436338" cy="711340"/>
            <a:chOff x="265563" y="3877237"/>
            <a:chExt cx="10483512" cy="1002823"/>
          </a:xfrm>
        </p:grpSpPr>
        <p:sp>
          <p:nvSpPr>
            <p:cNvPr id="15" name="矩形 14"/>
            <p:cNvSpPr/>
            <p:nvPr/>
          </p:nvSpPr>
          <p:spPr>
            <a:xfrm>
              <a:off x="265563" y="3877237"/>
              <a:ext cx="10483512" cy="433894"/>
            </a:xfrm>
            <a:prstGeom prst="rect">
              <a:avLst/>
            </a:prstGeom>
          </p:spPr>
          <p:txBody>
            <a:bodyPr wrap="square">
              <a:spAutoFit/>
            </a:bodyPr>
            <a:lstStyle/>
            <a:p>
              <a:r>
                <a:rPr lang="en-US" altLang="zh-CN" sz="1400" b="1" dirty="0">
                  <a:latin typeface="微软雅黑" pitchFamily="34" charset="-122"/>
                  <a:ea typeface="微软雅黑" pitchFamily="34" charset="-122"/>
                  <a:cs typeface="Times New Roman" pitchFamily="18" charset="0"/>
                </a:rPr>
                <a:t>http://www.tsinghua.edu.cn/publish/newthu/newthu_cnt/faculties/index.html</a:t>
              </a:r>
              <a:endParaRPr lang="zh-CN" altLang="zh-CN" sz="1400" b="1" dirty="0">
                <a:latin typeface="微软雅黑" pitchFamily="34" charset="-122"/>
                <a:ea typeface="微软雅黑" pitchFamily="34" charset="-122"/>
                <a:cs typeface="Times New Roman" pitchFamily="18" charset="0"/>
              </a:endParaRPr>
            </a:p>
          </p:txBody>
        </p:sp>
        <p:sp>
          <p:nvSpPr>
            <p:cNvPr id="16" name="左大括号 15"/>
            <p:cNvSpPr/>
            <p:nvPr/>
          </p:nvSpPr>
          <p:spPr>
            <a:xfrm rot="16200000">
              <a:off x="2463162" y="3024028"/>
              <a:ext cx="165502" cy="2592000"/>
            </a:xfrm>
            <a:prstGeom prst="leftBrace">
              <a:avLst>
                <a:gd name="adj1" fmla="val 47208"/>
                <a:gd name="adj2" fmla="val 49826"/>
              </a:avLst>
            </a:prstGeom>
            <a:ln w="28575">
              <a:solidFill>
                <a:srgbClr val="CC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latin typeface="微软雅黑" pitchFamily="34" charset="-122"/>
                <a:ea typeface="微软雅黑" pitchFamily="34" charset="-122"/>
              </a:endParaRPr>
            </a:p>
          </p:txBody>
        </p:sp>
        <p:sp>
          <p:nvSpPr>
            <p:cNvPr id="17" name="左大括号 16"/>
            <p:cNvSpPr/>
            <p:nvPr/>
          </p:nvSpPr>
          <p:spPr>
            <a:xfrm rot="16200000">
              <a:off x="7059606" y="1234436"/>
              <a:ext cx="165505" cy="6171181"/>
            </a:xfrm>
            <a:prstGeom prst="leftBrace">
              <a:avLst>
                <a:gd name="adj1" fmla="val 47208"/>
                <a:gd name="adj2" fmla="val 49826"/>
              </a:avLst>
            </a:prstGeom>
            <a:ln w="28575">
              <a:solidFill>
                <a:srgbClr val="CC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latin typeface="微软雅黑" pitchFamily="34" charset="-122"/>
                <a:ea typeface="微软雅黑" pitchFamily="34" charset="-122"/>
              </a:endParaRPr>
            </a:p>
          </p:txBody>
        </p:sp>
        <p:sp>
          <p:nvSpPr>
            <p:cNvPr id="18" name="TextBox 17"/>
            <p:cNvSpPr txBox="1"/>
            <p:nvPr/>
          </p:nvSpPr>
          <p:spPr>
            <a:xfrm>
              <a:off x="1830183" y="4402778"/>
              <a:ext cx="1417385" cy="477282"/>
            </a:xfrm>
            <a:prstGeom prst="rect">
              <a:avLst/>
            </a:prstGeom>
            <a:noFill/>
          </p:spPr>
          <p:txBody>
            <a:bodyPr wrap="none" rtlCol="0">
              <a:spAutoFit/>
            </a:bodyPr>
            <a:lstStyle/>
            <a:p>
              <a:r>
                <a:rPr lang="zh-CN" altLang="en-US" sz="1600" b="1" dirty="0">
                  <a:solidFill>
                    <a:srgbClr val="0000FF"/>
                  </a:solidFill>
                  <a:latin typeface="微软雅黑" pitchFamily="34" charset="-122"/>
                  <a:ea typeface="微软雅黑" pitchFamily="34" charset="-122"/>
                </a:rPr>
                <a:t>主机域名</a:t>
              </a:r>
            </a:p>
          </p:txBody>
        </p:sp>
        <p:sp>
          <p:nvSpPr>
            <p:cNvPr id="19" name="TextBox 18"/>
            <p:cNvSpPr txBox="1"/>
            <p:nvPr/>
          </p:nvSpPr>
          <p:spPr>
            <a:xfrm>
              <a:off x="6559571" y="4402777"/>
              <a:ext cx="1469070" cy="477282"/>
            </a:xfrm>
            <a:prstGeom prst="rect">
              <a:avLst/>
            </a:prstGeom>
            <a:noFill/>
          </p:spPr>
          <p:txBody>
            <a:bodyPr wrap="square" rtlCol="0">
              <a:spAutoFit/>
            </a:bodyPr>
            <a:lstStyle>
              <a:defPPr>
                <a:defRPr lang="zh-CN"/>
              </a:defPPr>
              <a:lvl1pPr>
                <a:defRPr sz="3200" b="1">
                  <a:solidFill>
                    <a:srgbClr val="000000"/>
                  </a:solidFill>
                  <a:latin typeface="+mn-lt"/>
                  <a:ea typeface="+mn-ea"/>
                </a:defRPr>
              </a:lvl1pPr>
            </a:lstStyle>
            <a:p>
              <a:r>
                <a:rPr lang="zh-CN" altLang="en-US" sz="1600" dirty="0">
                  <a:solidFill>
                    <a:srgbClr val="0000FF"/>
                  </a:solidFill>
                  <a:latin typeface="微软雅黑" pitchFamily="34" charset="-122"/>
                  <a:ea typeface="微软雅黑" pitchFamily="34" charset="-122"/>
                </a:rPr>
                <a:t>路径名</a:t>
              </a:r>
            </a:p>
          </p:txBody>
        </p:sp>
      </p:grpSp>
    </p:spTree>
    <p:extLst>
      <p:ext uri="{BB962C8B-B14F-4D97-AF65-F5344CB8AC3E}">
        <p14:creationId xmlns:p14="http://schemas.microsoft.com/office/powerpoint/2010/main" val="2881066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5"/>
          <p:cNvSpPr>
            <a:spLocks noChangeArrowheads="1"/>
          </p:cNvSpPr>
          <p:nvPr/>
        </p:nvSpPr>
        <p:spPr bwMode="auto">
          <a:xfrm>
            <a:off x="556963" y="923363"/>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2" name="Rectangle 6"/>
          <p:cNvSpPr>
            <a:spLocks noChangeArrowheads="1"/>
          </p:cNvSpPr>
          <p:nvPr/>
        </p:nvSpPr>
        <p:spPr bwMode="auto">
          <a:xfrm>
            <a:off x="2470274" y="881092"/>
            <a:ext cx="42034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6.4.3  </a:t>
            </a:r>
            <a:r>
              <a:rPr lang="zh-CN" altLang="en-US" sz="2400" b="1" dirty="0">
                <a:solidFill>
                  <a:schemeClr val="bg1"/>
                </a:solidFill>
                <a:latin typeface="微软雅黑" pitchFamily="34" charset="-122"/>
                <a:ea typeface="微软雅黑" pitchFamily="34" charset="-122"/>
              </a:rPr>
              <a:t>超文本传送协议 </a:t>
            </a:r>
            <a:r>
              <a:rPr lang="en-US" altLang="zh-CN" sz="2400" b="1" dirty="0">
                <a:solidFill>
                  <a:schemeClr val="bg1"/>
                </a:solidFill>
                <a:latin typeface="微软雅黑" pitchFamily="34" charset="-122"/>
                <a:ea typeface="微软雅黑" pitchFamily="34" charset="-122"/>
              </a:rPr>
              <a:t>HTTP</a:t>
            </a:r>
            <a:endParaRPr lang="zh-CN" altLang="en-US" sz="2400" b="1" dirty="0">
              <a:solidFill>
                <a:schemeClr val="bg1"/>
              </a:solidFill>
              <a:latin typeface="微软雅黑" pitchFamily="34" charset="-122"/>
              <a:ea typeface="微软雅黑" pitchFamily="34" charset="-122"/>
            </a:endParaRPr>
          </a:p>
        </p:txBody>
      </p:sp>
      <p:sp>
        <p:nvSpPr>
          <p:cNvPr id="13" name="AutoShape 5"/>
          <p:cNvSpPr>
            <a:spLocks noChangeArrowheads="1"/>
          </p:cNvSpPr>
          <p:nvPr/>
        </p:nvSpPr>
        <p:spPr bwMode="auto">
          <a:xfrm>
            <a:off x="556963" y="148684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4" name="Rectangle 6"/>
          <p:cNvSpPr>
            <a:spLocks noChangeArrowheads="1"/>
          </p:cNvSpPr>
          <p:nvPr/>
        </p:nvSpPr>
        <p:spPr bwMode="auto">
          <a:xfrm>
            <a:off x="3264038" y="1453632"/>
            <a:ext cx="26346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HTTP </a:t>
            </a:r>
            <a:r>
              <a:rPr lang="zh-CN" altLang="en-US" sz="2000" b="1" dirty="0">
                <a:solidFill>
                  <a:schemeClr val="bg1"/>
                </a:solidFill>
                <a:latin typeface="微软雅黑" pitchFamily="34" charset="-122"/>
                <a:ea typeface="微软雅黑" pitchFamily="34" charset="-122"/>
              </a:rPr>
              <a:t>的操作过程</a:t>
            </a:r>
          </a:p>
        </p:txBody>
      </p:sp>
      <p:sp>
        <p:nvSpPr>
          <p:cNvPr id="15" name="Rectangle 68"/>
          <p:cNvSpPr>
            <a:spLocks noChangeArrowheads="1"/>
          </p:cNvSpPr>
          <p:nvPr/>
        </p:nvSpPr>
        <p:spPr bwMode="auto">
          <a:xfrm>
            <a:off x="483810" y="1847933"/>
            <a:ext cx="8121929" cy="2163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为了使超文本的链接能够高效率地完成，需要用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协议来传送一切必须的信息。</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从层次的角度看，</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是</a:t>
            </a:r>
            <a:r>
              <a:rPr lang="zh-CN" altLang="en-US" sz="2000" b="1" dirty="0">
                <a:solidFill>
                  <a:srgbClr val="0000FF"/>
                </a:solidFill>
                <a:latin typeface="微软雅黑" pitchFamily="34" charset="-122"/>
                <a:ea typeface="微软雅黑" pitchFamily="34" charset="-122"/>
              </a:rPr>
              <a:t>面向事务的 </a:t>
            </a:r>
            <a:r>
              <a:rPr lang="en-US" altLang="zh-CN" sz="2000" b="1" dirty="0">
                <a:latin typeface="微软雅黑" pitchFamily="34" charset="-122"/>
                <a:ea typeface="微软雅黑" pitchFamily="34" charset="-122"/>
              </a:rPr>
              <a:t>(transaction-oriented) </a:t>
            </a:r>
            <a:r>
              <a:rPr lang="zh-CN" altLang="en-US" sz="2000" b="1" dirty="0">
                <a:latin typeface="微软雅黑" pitchFamily="34" charset="-122"/>
                <a:ea typeface="微软雅黑" pitchFamily="34" charset="-122"/>
              </a:rPr>
              <a:t>应用层协议，它是万维网上能够可靠地交换文件（包括文本、声音、图像等各种多媒体文件）的重要基础。 </a:t>
            </a:r>
          </a:p>
        </p:txBody>
      </p:sp>
    </p:spTree>
    <p:extLst>
      <p:ext uri="{BB962C8B-B14F-4D97-AF65-F5344CB8AC3E}">
        <p14:creationId xmlns:p14="http://schemas.microsoft.com/office/powerpoint/2010/main" val="562256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737" y="1502146"/>
            <a:ext cx="868380" cy="86838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239509" y="1651461"/>
            <a:ext cx="596307" cy="339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 Box 110"/>
          <p:cNvSpPr txBox="1">
            <a:spLocks noChangeArrowheads="1"/>
          </p:cNvSpPr>
          <p:nvPr/>
        </p:nvSpPr>
        <p:spPr bwMode="auto">
          <a:xfrm>
            <a:off x="6795330" y="1970487"/>
            <a:ext cx="723275" cy="101566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6000" b="1" dirty="0">
                <a:solidFill>
                  <a:srgbClr val="009900"/>
                </a:solidFill>
                <a:latin typeface="微软雅黑" pitchFamily="34" charset="-122"/>
                <a:ea typeface="微软雅黑" pitchFamily="34" charset="-122"/>
                <a:sym typeface="Wingdings" pitchFamily="2" charset="2"/>
              </a:rPr>
              <a:t></a:t>
            </a:r>
            <a:endParaRPr kumimoji="1" lang="en-US" altLang="zh-CN" sz="6000" b="1" dirty="0">
              <a:solidFill>
                <a:srgbClr val="009900"/>
              </a:solidFill>
              <a:latin typeface="微软雅黑" pitchFamily="34" charset="-122"/>
              <a:ea typeface="微软雅黑" pitchFamily="34" charset="-122"/>
            </a:endParaRPr>
          </a:p>
        </p:txBody>
      </p:sp>
      <p:pic>
        <p:nvPicPr>
          <p:cNvPr id="61" name="图片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9430" y="1407280"/>
            <a:ext cx="808942" cy="1132519"/>
          </a:xfrm>
          <a:prstGeom prst="rect">
            <a:avLst/>
          </a:prstGeom>
        </p:spPr>
      </p:pic>
      <p:graphicFrame>
        <p:nvGraphicFramePr>
          <p:cNvPr id="11" name="Object 66"/>
          <p:cNvGraphicFramePr>
            <a:graphicFrameLocks noChangeAspect="1"/>
          </p:cNvGraphicFramePr>
          <p:nvPr>
            <p:extLst>
              <p:ext uri="{D42A27DB-BD31-4B8C-83A1-F6EECF244321}">
                <p14:modId xmlns:p14="http://schemas.microsoft.com/office/powerpoint/2010/main" val="4262635149"/>
              </p:ext>
            </p:extLst>
          </p:nvPr>
        </p:nvGraphicFramePr>
        <p:xfrm>
          <a:off x="3531779" y="2114878"/>
          <a:ext cx="2148903" cy="873047"/>
        </p:xfrm>
        <a:graphic>
          <a:graphicData uri="http://schemas.openxmlformats.org/presentationml/2006/ole">
            <mc:AlternateContent xmlns:mc="http://schemas.openxmlformats.org/markup-compatibility/2006">
              <mc:Choice xmlns:v="urn:schemas-microsoft-com:vml" Requires="v">
                <p:oleObj spid="_x0000_s10427" name="VISIO" r:id="rId5" imgW="1687068" imgH="964692" progId="">
                  <p:embed/>
                </p:oleObj>
              </mc:Choice>
              <mc:Fallback>
                <p:oleObj name="VISIO" r:id="rId5" imgW="1687068" imgH="964692" progId="">
                  <p:embed/>
                  <p:pic>
                    <p:nvPicPr>
                      <p:cNvPr id="0" name="Picture 1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1779" y="2114878"/>
                        <a:ext cx="2148903" cy="87304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3" name="Freeform 70"/>
          <p:cNvSpPr>
            <a:spLocks/>
          </p:cNvSpPr>
          <p:nvPr/>
        </p:nvSpPr>
        <p:spPr bwMode="auto">
          <a:xfrm>
            <a:off x="5427816" y="2299151"/>
            <a:ext cx="1025331" cy="384108"/>
          </a:xfrm>
          <a:custGeom>
            <a:avLst/>
            <a:gdLst>
              <a:gd name="T0" fmla="*/ 2147483646 w 567"/>
              <a:gd name="T1" fmla="*/ 0 h 371"/>
              <a:gd name="T2" fmla="*/ 2147483646 w 567"/>
              <a:gd name="T3" fmla="*/ 2147483646 h 371"/>
              <a:gd name="T4" fmla="*/ 2147483646 w 567"/>
              <a:gd name="T5" fmla="*/ 2147483646 h 371"/>
              <a:gd name="T6" fmla="*/ 2147483646 w 567"/>
              <a:gd name="T7" fmla="*/ 2147483646 h 371"/>
              <a:gd name="T8" fmla="*/ 0 w 567"/>
              <a:gd name="T9" fmla="*/ 2147483646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7" h="371">
                <a:moveTo>
                  <a:pt x="567" y="0"/>
                </a:moveTo>
                <a:cubicBezTo>
                  <a:pt x="561" y="28"/>
                  <a:pt x="553" y="122"/>
                  <a:pt x="530" y="168"/>
                </a:cubicBezTo>
                <a:cubicBezTo>
                  <a:pt x="516" y="193"/>
                  <a:pt x="460" y="266"/>
                  <a:pt x="428" y="280"/>
                </a:cubicBezTo>
                <a:cubicBezTo>
                  <a:pt x="395" y="294"/>
                  <a:pt x="356" y="316"/>
                  <a:pt x="314" y="328"/>
                </a:cubicBezTo>
                <a:cubicBezTo>
                  <a:pt x="241" y="341"/>
                  <a:pt x="52" y="364"/>
                  <a:pt x="0" y="371"/>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14" name="Freeform 71"/>
          <p:cNvSpPr>
            <a:spLocks/>
          </p:cNvSpPr>
          <p:nvPr/>
        </p:nvSpPr>
        <p:spPr bwMode="auto">
          <a:xfrm>
            <a:off x="2490277" y="2118154"/>
            <a:ext cx="1282831" cy="557735"/>
          </a:xfrm>
          <a:custGeom>
            <a:avLst/>
            <a:gdLst>
              <a:gd name="T0" fmla="*/ 2147483646 w 759"/>
              <a:gd name="T1" fmla="*/ 0 h 664"/>
              <a:gd name="T2" fmla="*/ 2147483646 w 759"/>
              <a:gd name="T3" fmla="*/ 2147483646 h 664"/>
              <a:gd name="T4" fmla="*/ 2147483646 w 759"/>
              <a:gd name="T5" fmla="*/ 2147483646 h 664"/>
              <a:gd name="T6" fmla="*/ 2147483646 w 759"/>
              <a:gd name="T7" fmla="*/ 2147483646 h 664"/>
              <a:gd name="T8" fmla="*/ 2147483646 w 759"/>
              <a:gd name="T9" fmla="*/ 2147483646 h 664"/>
              <a:gd name="T10" fmla="*/ 2147483646 w 759"/>
              <a:gd name="T11" fmla="*/ 2147483646 h 664"/>
              <a:gd name="T12" fmla="*/ 2147483646 w 759"/>
              <a:gd name="T13" fmla="*/ 2147483646 h 664"/>
              <a:gd name="T14" fmla="*/ 2147483646 w 759"/>
              <a:gd name="T15" fmla="*/ 2147483646 h 6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59" h="664">
                <a:moveTo>
                  <a:pt x="7" y="0"/>
                </a:moveTo>
                <a:cubicBezTo>
                  <a:pt x="8" y="71"/>
                  <a:pt x="0" y="333"/>
                  <a:pt x="15" y="424"/>
                </a:cubicBezTo>
                <a:cubicBezTo>
                  <a:pt x="30" y="515"/>
                  <a:pt x="77" y="520"/>
                  <a:pt x="100" y="545"/>
                </a:cubicBezTo>
                <a:lnTo>
                  <a:pt x="154" y="571"/>
                </a:lnTo>
                <a:lnTo>
                  <a:pt x="190" y="591"/>
                </a:lnTo>
                <a:lnTo>
                  <a:pt x="351" y="633"/>
                </a:lnTo>
                <a:lnTo>
                  <a:pt x="583" y="664"/>
                </a:lnTo>
                <a:lnTo>
                  <a:pt x="759" y="664"/>
                </a:lnTo>
              </a:path>
            </a:pathLst>
          </a:custGeom>
          <a:noFill/>
          <a:ln w="28575"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itchFamily="34" charset="-122"/>
              <a:ea typeface="微软雅黑" pitchFamily="34" charset="-122"/>
            </a:endParaRPr>
          </a:p>
        </p:txBody>
      </p:sp>
      <p:sp>
        <p:nvSpPr>
          <p:cNvPr id="15" name="Rectangle 72"/>
          <p:cNvSpPr>
            <a:spLocks noChangeArrowheads="1"/>
          </p:cNvSpPr>
          <p:nvPr/>
        </p:nvSpPr>
        <p:spPr bwMode="auto">
          <a:xfrm>
            <a:off x="4258752" y="2599722"/>
            <a:ext cx="586700" cy="25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050" b="1" dirty="0">
                <a:latin typeface="微软雅黑" pitchFamily="34" charset="-122"/>
                <a:ea typeface="微软雅黑" pitchFamily="34" charset="-122"/>
              </a:rPr>
              <a:t>互联网</a:t>
            </a:r>
          </a:p>
        </p:txBody>
      </p:sp>
      <p:sp>
        <p:nvSpPr>
          <p:cNvPr id="16" name="Rectangle 73"/>
          <p:cNvSpPr>
            <a:spLocks noChangeArrowheads="1"/>
          </p:cNvSpPr>
          <p:nvPr/>
        </p:nvSpPr>
        <p:spPr bwMode="auto">
          <a:xfrm>
            <a:off x="5464449" y="1102467"/>
            <a:ext cx="1644682" cy="3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lnSpc>
                <a:spcPct val="80000"/>
              </a:lnSpc>
            </a:pPr>
            <a:r>
              <a:rPr kumimoji="1" lang="zh-CN" altLang="en-US" sz="1050" b="1" dirty="0">
                <a:latin typeface="微软雅黑" pitchFamily="34" charset="-122"/>
                <a:ea typeface="微软雅黑" pitchFamily="34" charset="-122"/>
              </a:rPr>
              <a:t>服务器</a:t>
            </a:r>
          </a:p>
          <a:p>
            <a:pPr algn="ctr">
              <a:lnSpc>
                <a:spcPct val="80000"/>
              </a:lnSpc>
            </a:pPr>
            <a:r>
              <a:rPr kumimoji="1" lang="en-US" altLang="zh-CN" sz="1050" b="1" dirty="0">
                <a:latin typeface="微软雅黑" pitchFamily="34" charset="-122"/>
                <a:ea typeface="微软雅黑" pitchFamily="34" charset="-122"/>
              </a:rPr>
              <a:t>www.tsinghua.edu.cn</a:t>
            </a:r>
          </a:p>
        </p:txBody>
      </p:sp>
      <p:sp>
        <p:nvSpPr>
          <p:cNvPr id="17" name="Rectangle 74"/>
          <p:cNvSpPr>
            <a:spLocks noChangeArrowheads="1"/>
          </p:cNvSpPr>
          <p:nvPr/>
        </p:nvSpPr>
        <p:spPr bwMode="auto">
          <a:xfrm>
            <a:off x="3821893" y="1200881"/>
            <a:ext cx="1343317" cy="25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zh-CN" sz="1050" b="1" dirty="0">
                <a:solidFill>
                  <a:srgbClr val="000099"/>
                </a:solidFill>
                <a:latin typeface="微软雅黑" pitchFamily="34" charset="-122"/>
                <a:ea typeface="微软雅黑" pitchFamily="34" charset="-122"/>
              </a:rPr>
              <a:t>链接到</a:t>
            </a:r>
            <a:r>
              <a:rPr kumimoji="1" lang="en-US" altLang="zh-CN" sz="1050" b="1" dirty="0">
                <a:solidFill>
                  <a:srgbClr val="000099"/>
                </a:solidFill>
                <a:latin typeface="微软雅黑" pitchFamily="34" charset="-122"/>
                <a:ea typeface="微软雅黑" pitchFamily="34" charset="-122"/>
              </a:rPr>
              <a:t> URL </a:t>
            </a:r>
            <a:r>
              <a:rPr kumimoji="1" lang="zh-CN" altLang="en-US" sz="1050" b="1" dirty="0">
                <a:solidFill>
                  <a:srgbClr val="000099"/>
                </a:solidFill>
                <a:latin typeface="微软雅黑" pitchFamily="34" charset="-122"/>
                <a:ea typeface="微软雅黑" pitchFamily="34" charset="-122"/>
              </a:rPr>
              <a:t>的超链</a:t>
            </a:r>
          </a:p>
        </p:txBody>
      </p:sp>
      <p:sp>
        <p:nvSpPr>
          <p:cNvPr id="18" name="Rectangle 75"/>
          <p:cNvSpPr>
            <a:spLocks noChangeArrowheads="1"/>
          </p:cNvSpPr>
          <p:nvPr/>
        </p:nvSpPr>
        <p:spPr bwMode="auto">
          <a:xfrm>
            <a:off x="3838764" y="2301876"/>
            <a:ext cx="1609416" cy="251351"/>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en-US" altLang="zh-CN" sz="1050" b="1" dirty="0">
                <a:latin typeface="微软雅黑" pitchFamily="34" charset="-122"/>
                <a:ea typeface="微软雅黑" pitchFamily="34" charset="-122"/>
              </a:rPr>
              <a:t>HTTP </a:t>
            </a:r>
            <a:r>
              <a:rPr kumimoji="1" lang="zh-CN" altLang="en-US" sz="1050" b="1" dirty="0">
                <a:latin typeface="微软雅黑" pitchFamily="34" charset="-122"/>
                <a:ea typeface="微软雅黑" pitchFamily="34" charset="-122"/>
              </a:rPr>
              <a:t>使用此 </a:t>
            </a:r>
            <a:r>
              <a:rPr kumimoji="1" lang="en-US" altLang="zh-CN" sz="1050" b="1" dirty="0">
                <a:latin typeface="微软雅黑" pitchFamily="34" charset="-122"/>
                <a:ea typeface="微软雅黑" pitchFamily="34" charset="-122"/>
              </a:rPr>
              <a:t>TCP </a:t>
            </a:r>
            <a:r>
              <a:rPr kumimoji="1" lang="zh-CN" altLang="en-US" sz="1050" b="1" dirty="0">
                <a:latin typeface="微软雅黑" pitchFamily="34" charset="-122"/>
                <a:ea typeface="微软雅黑" pitchFamily="34" charset="-122"/>
              </a:rPr>
              <a:t>连接</a:t>
            </a:r>
          </a:p>
        </p:txBody>
      </p:sp>
      <p:sp>
        <p:nvSpPr>
          <p:cNvPr id="19" name="Rectangle 76"/>
          <p:cNvSpPr>
            <a:spLocks noChangeArrowheads="1"/>
          </p:cNvSpPr>
          <p:nvPr/>
        </p:nvSpPr>
        <p:spPr bwMode="auto">
          <a:xfrm>
            <a:off x="2930752" y="1675897"/>
            <a:ext cx="586700" cy="380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050" b="1" dirty="0">
                <a:solidFill>
                  <a:srgbClr val="000099"/>
                </a:solidFill>
                <a:latin typeface="微软雅黑" pitchFamily="34" charset="-122"/>
                <a:ea typeface="微软雅黑" pitchFamily="34" charset="-122"/>
              </a:rPr>
              <a:t>浏览器</a:t>
            </a:r>
          </a:p>
          <a:p>
            <a:pPr>
              <a:lnSpc>
                <a:spcPct val="90000"/>
              </a:lnSpc>
            </a:pPr>
            <a:r>
              <a:rPr kumimoji="1" lang="zh-CN" altLang="en-US" sz="1050" b="1" dirty="0">
                <a:solidFill>
                  <a:srgbClr val="000099"/>
                </a:solidFill>
                <a:latin typeface="微软雅黑" pitchFamily="34" charset="-122"/>
                <a:ea typeface="微软雅黑" pitchFamily="34" charset="-122"/>
              </a:rPr>
              <a:t> 程序</a:t>
            </a:r>
          </a:p>
        </p:txBody>
      </p:sp>
      <p:sp>
        <p:nvSpPr>
          <p:cNvPr id="20" name="Rectangle 77"/>
          <p:cNvSpPr>
            <a:spLocks noChangeArrowheads="1"/>
          </p:cNvSpPr>
          <p:nvPr/>
        </p:nvSpPr>
        <p:spPr bwMode="auto">
          <a:xfrm>
            <a:off x="5379139" y="1675897"/>
            <a:ext cx="586700" cy="380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050" b="1">
                <a:solidFill>
                  <a:srgbClr val="000099"/>
                </a:solidFill>
                <a:latin typeface="微软雅黑" pitchFamily="34" charset="-122"/>
                <a:ea typeface="微软雅黑" pitchFamily="34" charset="-122"/>
              </a:rPr>
              <a:t>服务器</a:t>
            </a:r>
          </a:p>
          <a:p>
            <a:pPr>
              <a:lnSpc>
                <a:spcPct val="90000"/>
              </a:lnSpc>
            </a:pPr>
            <a:r>
              <a:rPr kumimoji="1" lang="zh-CN" altLang="en-US" sz="1050" b="1">
                <a:solidFill>
                  <a:srgbClr val="000099"/>
                </a:solidFill>
                <a:latin typeface="微软雅黑" pitchFamily="34" charset="-122"/>
                <a:ea typeface="微软雅黑" pitchFamily="34" charset="-122"/>
              </a:rPr>
              <a:t> 程序</a:t>
            </a:r>
          </a:p>
        </p:txBody>
      </p:sp>
      <p:sp>
        <p:nvSpPr>
          <p:cNvPr id="21" name="Rectangle 78"/>
          <p:cNvSpPr>
            <a:spLocks noChangeArrowheads="1"/>
          </p:cNvSpPr>
          <p:nvPr/>
        </p:nvSpPr>
        <p:spPr bwMode="auto">
          <a:xfrm>
            <a:off x="4326747" y="1868360"/>
            <a:ext cx="551434" cy="25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en-US" altLang="zh-CN" sz="1050" b="1">
                <a:solidFill>
                  <a:srgbClr val="000099"/>
                </a:solidFill>
                <a:latin typeface="微软雅黑" pitchFamily="34" charset="-122"/>
                <a:ea typeface="微软雅黑" pitchFamily="34" charset="-122"/>
              </a:rPr>
              <a:t>HTTP</a:t>
            </a:r>
          </a:p>
        </p:txBody>
      </p:sp>
      <p:sp>
        <p:nvSpPr>
          <p:cNvPr id="22" name="Rectangle 79"/>
          <p:cNvSpPr>
            <a:spLocks noChangeArrowheads="1"/>
          </p:cNvSpPr>
          <p:nvPr/>
        </p:nvSpPr>
        <p:spPr bwMode="auto">
          <a:xfrm>
            <a:off x="2905385" y="1312264"/>
            <a:ext cx="452048" cy="25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050" b="1">
                <a:latin typeface="微软雅黑" pitchFamily="34" charset="-122"/>
                <a:ea typeface="微软雅黑" pitchFamily="34" charset="-122"/>
              </a:rPr>
              <a:t>客户</a:t>
            </a:r>
          </a:p>
        </p:txBody>
      </p:sp>
      <p:sp>
        <p:nvSpPr>
          <p:cNvPr id="24" name="Freeform 81"/>
          <p:cNvSpPr>
            <a:spLocks/>
          </p:cNvSpPr>
          <p:nvPr/>
        </p:nvSpPr>
        <p:spPr bwMode="auto">
          <a:xfrm>
            <a:off x="2950634" y="1664431"/>
            <a:ext cx="414342" cy="286648"/>
          </a:xfrm>
          <a:custGeom>
            <a:avLst/>
            <a:gdLst>
              <a:gd name="T0" fmla="*/ 2147483646 w 463"/>
              <a:gd name="T1" fmla="*/ 0 h 322"/>
              <a:gd name="T2" fmla="*/ 2147483646 w 463"/>
              <a:gd name="T3" fmla="*/ 0 h 322"/>
              <a:gd name="T4" fmla="*/ 2147483646 w 463"/>
              <a:gd name="T5" fmla="*/ 2147483646 h 322"/>
              <a:gd name="T6" fmla="*/ 0 w 463"/>
              <a:gd name="T7" fmla="*/ 2147483646 h 322"/>
              <a:gd name="T8" fmla="*/ 2147483646 w 463"/>
              <a:gd name="T9" fmla="*/ 0 h 3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3" h="322">
                <a:moveTo>
                  <a:pt x="17" y="0"/>
                </a:moveTo>
                <a:lnTo>
                  <a:pt x="462" y="0"/>
                </a:lnTo>
                <a:lnTo>
                  <a:pt x="443" y="321"/>
                </a:lnTo>
                <a:lnTo>
                  <a:pt x="0" y="304"/>
                </a:lnTo>
                <a:lnTo>
                  <a:pt x="17" y="0"/>
                </a:lnTo>
              </a:path>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itchFamily="34" charset="-122"/>
              <a:ea typeface="微软雅黑" pitchFamily="34" charset="-122"/>
            </a:endParaRPr>
          </a:p>
        </p:txBody>
      </p:sp>
      <p:sp>
        <p:nvSpPr>
          <p:cNvPr id="25" name="Rectangle 82"/>
          <p:cNvSpPr>
            <a:spLocks noChangeArrowheads="1"/>
          </p:cNvSpPr>
          <p:nvPr/>
        </p:nvSpPr>
        <p:spPr bwMode="auto">
          <a:xfrm>
            <a:off x="2192142" y="1629013"/>
            <a:ext cx="721352" cy="412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050" b="1" dirty="0">
                <a:latin typeface="微软雅黑" pitchFamily="34" charset="-122"/>
                <a:ea typeface="微软雅黑" pitchFamily="34" charset="-122"/>
              </a:rPr>
              <a:t>清华大学</a:t>
            </a:r>
          </a:p>
          <a:p>
            <a:r>
              <a:rPr kumimoji="1" lang="zh-CN" altLang="en-US" sz="1050" b="1" dirty="0">
                <a:latin typeface="微软雅黑" pitchFamily="34" charset="-122"/>
                <a:ea typeface="微软雅黑" pitchFamily="34" charset="-122"/>
              </a:rPr>
              <a:t>院系设置</a:t>
            </a:r>
          </a:p>
        </p:txBody>
      </p:sp>
      <p:sp>
        <p:nvSpPr>
          <p:cNvPr id="26" name="Line 83"/>
          <p:cNvSpPr>
            <a:spLocks noChangeShapeType="1"/>
          </p:cNvSpPr>
          <p:nvPr/>
        </p:nvSpPr>
        <p:spPr bwMode="auto">
          <a:xfrm>
            <a:off x="2239510" y="2014826"/>
            <a:ext cx="6658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27" name="Oval 84"/>
          <p:cNvSpPr>
            <a:spLocks noChangeArrowheads="1"/>
          </p:cNvSpPr>
          <p:nvPr/>
        </p:nvSpPr>
        <p:spPr bwMode="auto">
          <a:xfrm>
            <a:off x="2406989" y="2043424"/>
            <a:ext cx="331829" cy="130220"/>
          </a:xfrm>
          <a:prstGeom prst="ellipse">
            <a:avLst/>
          </a:prstGeom>
          <a:solidFill>
            <a:srgbClr val="00FFCC"/>
          </a:solidFill>
          <a:ln w="12700">
            <a:solidFill>
              <a:schemeClr val="tx1"/>
            </a:solidFill>
            <a:round/>
            <a:headEnd/>
            <a:tailEnd/>
          </a:ln>
          <a:effectLst/>
        </p:spPr>
        <p:txBody>
          <a:bodyPr wrap="none" anchor="ctr"/>
          <a:lstStyle/>
          <a:p>
            <a:pPr eaLnBrk="1" hangingPunct="1"/>
            <a:endParaRPr lang="zh-CN" altLang="en-US" sz="1050" b="1">
              <a:solidFill>
                <a:srgbClr val="000099"/>
              </a:solidFill>
              <a:latin typeface="微软雅黑" pitchFamily="34" charset="-122"/>
              <a:ea typeface="微软雅黑" pitchFamily="34" charset="-122"/>
            </a:endParaRPr>
          </a:p>
        </p:txBody>
      </p:sp>
      <p:sp>
        <p:nvSpPr>
          <p:cNvPr id="28" name="Line 85"/>
          <p:cNvSpPr>
            <a:spLocks noChangeShapeType="1"/>
          </p:cNvSpPr>
          <p:nvPr/>
        </p:nvSpPr>
        <p:spPr bwMode="auto">
          <a:xfrm>
            <a:off x="5805904" y="1936337"/>
            <a:ext cx="284805" cy="131039"/>
          </a:xfrm>
          <a:prstGeom prst="line">
            <a:avLst/>
          </a:prstGeom>
          <a:noFill/>
          <a:ln w="28575">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29" name="Line 86"/>
          <p:cNvSpPr>
            <a:spLocks noChangeShapeType="1"/>
          </p:cNvSpPr>
          <p:nvPr/>
        </p:nvSpPr>
        <p:spPr bwMode="auto">
          <a:xfrm flipH="1">
            <a:off x="2682517" y="1936336"/>
            <a:ext cx="306600" cy="131039"/>
          </a:xfrm>
          <a:prstGeom prst="line">
            <a:avLst/>
          </a:prstGeom>
          <a:noFill/>
          <a:ln w="28575">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30" name="Oval 87"/>
          <p:cNvSpPr>
            <a:spLocks noChangeArrowheads="1"/>
          </p:cNvSpPr>
          <p:nvPr/>
        </p:nvSpPr>
        <p:spPr bwMode="auto">
          <a:xfrm>
            <a:off x="6042797" y="2023969"/>
            <a:ext cx="332716" cy="130220"/>
          </a:xfrm>
          <a:prstGeom prst="ellipse">
            <a:avLst/>
          </a:prstGeom>
          <a:solidFill>
            <a:srgbClr val="00FFCC"/>
          </a:solidFill>
          <a:ln w="12700">
            <a:solidFill>
              <a:schemeClr val="tx1"/>
            </a:solidFill>
            <a:round/>
            <a:headEnd/>
            <a:tailEnd/>
          </a:ln>
          <a:effectLst/>
        </p:spPr>
        <p:txBody>
          <a:bodyPr wrap="none" anchor="ctr"/>
          <a:lstStyle/>
          <a:p>
            <a:pPr eaLnBrk="1" hangingPunct="1"/>
            <a:endParaRPr lang="zh-CN" altLang="en-US" sz="1050" b="1">
              <a:solidFill>
                <a:srgbClr val="000099"/>
              </a:solidFill>
              <a:latin typeface="微软雅黑" pitchFamily="34" charset="-122"/>
              <a:ea typeface="微软雅黑" pitchFamily="34" charset="-122"/>
            </a:endParaRPr>
          </a:p>
        </p:txBody>
      </p:sp>
      <p:sp>
        <p:nvSpPr>
          <p:cNvPr id="31" name="Freeform 88"/>
          <p:cNvSpPr>
            <a:spLocks/>
          </p:cNvSpPr>
          <p:nvPr/>
        </p:nvSpPr>
        <p:spPr bwMode="auto">
          <a:xfrm>
            <a:off x="2632949" y="2122248"/>
            <a:ext cx="3576205" cy="423420"/>
          </a:xfrm>
          <a:custGeom>
            <a:avLst/>
            <a:gdLst>
              <a:gd name="T0" fmla="*/ 0 w 2448"/>
              <a:gd name="T1" fmla="*/ 0 h 852"/>
              <a:gd name="T2" fmla="*/ 0 w 2448"/>
              <a:gd name="T3" fmla="*/ 2147483646 h 852"/>
              <a:gd name="T4" fmla="*/ 2147483646 w 2448"/>
              <a:gd name="T5" fmla="*/ 2147483646 h 852"/>
              <a:gd name="T6" fmla="*/ 2147483646 w 2448"/>
              <a:gd name="T7" fmla="*/ 2147483646 h 852"/>
              <a:gd name="T8" fmla="*/ 2147483646 w 2448"/>
              <a:gd name="T9" fmla="*/ 2147483646 h 852"/>
              <a:gd name="T10" fmla="*/ 2147483646 w 2448"/>
              <a:gd name="T11" fmla="*/ 2147483646 h 852"/>
              <a:gd name="T12" fmla="*/ 2147483646 w 2448"/>
              <a:gd name="T13" fmla="*/ 2147483646 h 852"/>
              <a:gd name="T14" fmla="*/ 2147483646 w 2448"/>
              <a:gd name="T15" fmla="*/ 2147483646 h 852"/>
              <a:gd name="T16" fmla="*/ 2147483646 w 2448"/>
              <a:gd name="T17" fmla="*/ 2147483646 h 852"/>
              <a:gd name="T18" fmla="*/ 2147483646 w 2448"/>
              <a:gd name="T19" fmla="*/ 2147483646 h 852"/>
              <a:gd name="T20" fmla="*/ 2147483646 w 2448"/>
              <a:gd name="T21" fmla="*/ 2147483646 h 852"/>
              <a:gd name="T22" fmla="*/ 2147483646 w 2448"/>
              <a:gd name="T23" fmla="*/ 2147483646 h 852"/>
              <a:gd name="T24" fmla="*/ 2147483646 w 2448"/>
              <a:gd name="T25" fmla="*/ 2147483646 h 852"/>
              <a:gd name="T26" fmla="*/ 2147483646 w 2448"/>
              <a:gd name="T27" fmla="*/ 2147483646 h 852"/>
              <a:gd name="T28" fmla="*/ 2147483646 w 2448"/>
              <a:gd name="T29" fmla="*/ 2147483646 h 852"/>
              <a:gd name="T30" fmla="*/ 2147483646 w 2448"/>
              <a:gd name="T31" fmla="*/ 2147483646 h 8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48" h="852">
                <a:moveTo>
                  <a:pt x="0" y="0"/>
                </a:moveTo>
                <a:lnTo>
                  <a:pt x="0" y="608"/>
                </a:lnTo>
                <a:lnTo>
                  <a:pt x="6" y="651"/>
                </a:lnTo>
                <a:lnTo>
                  <a:pt x="24" y="699"/>
                </a:lnTo>
                <a:lnTo>
                  <a:pt x="66" y="750"/>
                </a:lnTo>
                <a:lnTo>
                  <a:pt x="144" y="793"/>
                </a:lnTo>
                <a:lnTo>
                  <a:pt x="282" y="830"/>
                </a:lnTo>
                <a:lnTo>
                  <a:pt x="432" y="852"/>
                </a:lnTo>
                <a:lnTo>
                  <a:pt x="816" y="852"/>
                </a:lnTo>
                <a:lnTo>
                  <a:pt x="2135" y="852"/>
                </a:lnTo>
                <a:lnTo>
                  <a:pt x="2250" y="837"/>
                </a:lnTo>
                <a:lnTo>
                  <a:pt x="2315" y="815"/>
                </a:lnTo>
                <a:lnTo>
                  <a:pt x="2394" y="757"/>
                </a:lnTo>
                <a:lnTo>
                  <a:pt x="2436" y="680"/>
                </a:lnTo>
                <a:lnTo>
                  <a:pt x="2448" y="615"/>
                </a:lnTo>
                <a:lnTo>
                  <a:pt x="2448" y="18"/>
                </a:lnTo>
              </a:path>
            </a:pathLst>
          </a:custGeom>
          <a:noFill/>
          <a:ln w="28575" cap="flat" cmpd="sng">
            <a:solidFill>
              <a:srgbClr val="002060"/>
            </a:solidFill>
            <a:prstDash val="sysDot"/>
            <a:round/>
            <a:headEnd type="triangle" w="sm" len="lg"/>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32" name="Line 89"/>
          <p:cNvSpPr>
            <a:spLocks noChangeShapeType="1"/>
          </p:cNvSpPr>
          <p:nvPr/>
        </p:nvSpPr>
        <p:spPr bwMode="auto">
          <a:xfrm flipV="1">
            <a:off x="2738817" y="2096040"/>
            <a:ext cx="3303980" cy="0"/>
          </a:xfrm>
          <a:prstGeom prst="line">
            <a:avLst/>
          </a:prstGeom>
          <a:noFill/>
          <a:ln w="38100">
            <a:solidFill>
              <a:srgbClr val="0000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33" name="Line 90"/>
          <p:cNvSpPr>
            <a:spLocks noChangeShapeType="1"/>
          </p:cNvSpPr>
          <p:nvPr/>
        </p:nvSpPr>
        <p:spPr bwMode="auto">
          <a:xfrm rot="16200000" flipH="1">
            <a:off x="6321392" y="2118904"/>
            <a:ext cx="149057" cy="108244"/>
          </a:xfrm>
          <a:prstGeom prst="line">
            <a:avLst/>
          </a:prstGeom>
          <a:noFill/>
          <a:ln w="2857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34" name="Freeform 91"/>
          <p:cNvSpPr>
            <a:spLocks/>
          </p:cNvSpPr>
          <p:nvPr/>
        </p:nvSpPr>
        <p:spPr bwMode="auto">
          <a:xfrm>
            <a:off x="2632950" y="1414637"/>
            <a:ext cx="3307693" cy="343977"/>
          </a:xfrm>
          <a:custGeom>
            <a:avLst/>
            <a:gdLst>
              <a:gd name="T0" fmla="*/ 0 w 2454"/>
              <a:gd name="T1" fmla="*/ 2147483646 h 332"/>
              <a:gd name="T2" fmla="*/ 2147483646 w 2454"/>
              <a:gd name="T3" fmla="*/ 2147483646 h 332"/>
              <a:gd name="T4" fmla="*/ 2147483646 w 2454"/>
              <a:gd name="T5" fmla="*/ 2147483646 h 332"/>
              <a:gd name="T6" fmla="*/ 2147483646 w 2454"/>
              <a:gd name="T7" fmla="*/ 2147483646 h 332"/>
              <a:gd name="T8" fmla="*/ 2147483646 w 2454"/>
              <a:gd name="T9" fmla="*/ 2147483646 h 332"/>
              <a:gd name="T10" fmla="*/ 2147483646 w 2454"/>
              <a:gd name="T11" fmla="*/ 2147483646 h 332"/>
              <a:gd name="T12" fmla="*/ 2147483646 w 2454"/>
              <a:gd name="T13" fmla="*/ 2147483646 h 3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54" h="332">
                <a:moveTo>
                  <a:pt x="0" y="332"/>
                </a:moveTo>
                <a:cubicBezTo>
                  <a:pt x="56" y="300"/>
                  <a:pt x="211" y="189"/>
                  <a:pt x="336" y="140"/>
                </a:cubicBezTo>
                <a:cubicBezTo>
                  <a:pt x="461" y="91"/>
                  <a:pt x="595" y="61"/>
                  <a:pt x="753" y="38"/>
                </a:cubicBezTo>
                <a:cubicBezTo>
                  <a:pt x="911" y="15"/>
                  <a:pt x="1120" y="0"/>
                  <a:pt x="1287" y="2"/>
                </a:cubicBezTo>
                <a:cubicBezTo>
                  <a:pt x="1454" y="4"/>
                  <a:pt x="1606" y="28"/>
                  <a:pt x="1756" y="50"/>
                </a:cubicBezTo>
                <a:cubicBezTo>
                  <a:pt x="1907" y="71"/>
                  <a:pt x="2075" y="102"/>
                  <a:pt x="2191" y="129"/>
                </a:cubicBezTo>
                <a:cubicBezTo>
                  <a:pt x="2307" y="156"/>
                  <a:pt x="2400" y="194"/>
                  <a:pt x="2454" y="212"/>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35" name="Line 92"/>
          <p:cNvSpPr>
            <a:spLocks noChangeShapeType="1"/>
          </p:cNvSpPr>
          <p:nvPr/>
        </p:nvSpPr>
        <p:spPr bwMode="auto">
          <a:xfrm>
            <a:off x="3140504" y="2744683"/>
            <a:ext cx="0" cy="1540528"/>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itchFamily="34" charset="-122"/>
              <a:ea typeface="微软雅黑" pitchFamily="34" charset="-122"/>
            </a:endParaRPr>
          </a:p>
        </p:txBody>
      </p:sp>
      <p:sp>
        <p:nvSpPr>
          <p:cNvPr id="36" name="Line 93"/>
          <p:cNvSpPr>
            <a:spLocks noChangeShapeType="1"/>
          </p:cNvSpPr>
          <p:nvPr/>
        </p:nvSpPr>
        <p:spPr bwMode="auto">
          <a:xfrm>
            <a:off x="6015172" y="2744683"/>
            <a:ext cx="0" cy="1540528"/>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itchFamily="34" charset="-122"/>
              <a:ea typeface="微软雅黑" pitchFamily="34" charset="-122"/>
            </a:endParaRPr>
          </a:p>
        </p:txBody>
      </p:sp>
      <p:grpSp>
        <p:nvGrpSpPr>
          <p:cNvPr id="37" name="Group 116"/>
          <p:cNvGrpSpPr>
            <a:grpSpLocks/>
          </p:cNvGrpSpPr>
          <p:nvPr/>
        </p:nvGrpSpPr>
        <p:grpSpPr bwMode="auto">
          <a:xfrm>
            <a:off x="3140504" y="2983830"/>
            <a:ext cx="2874668" cy="253888"/>
            <a:chOff x="1149" y="2704"/>
            <a:chExt cx="3240" cy="310"/>
          </a:xfrm>
        </p:grpSpPr>
        <p:sp>
          <p:nvSpPr>
            <p:cNvPr id="38" name="Line 103"/>
            <p:cNvSpPr>
              <a:spLocks noChangeShapeType="1"/>
            </p:cNvSpPr>
            <p:nvPr/>
          </p:nvSpPr>
          <p:spPr bwMode="auto">
            <a:xfrm>
              <a:off x="1149" y="2836"/>
              <a:ext cx="3240" cy="0"/>
            </a:xfrm>
            <a:prstGeom prst="line">
              <a:avLst/>
            </a:prstGeom>
            <a:noFill/>
            <a:ln w="28575">
              <a:solidFill>
                <a:srgbClr val="0000FF"/>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FF"/>
                </a:solidFill>
                <a:latin typeface="微软雅黑" pitchFamily="34" charset="-122"/>
                <a:ea typeface="微软雅黑" pitchFamily="34" charset="-122"/>
              </a:endParaRPr>
            </a:p>
          </p:txBody>
        </p:sp>
        <p:sp>
          <p:nvSpPr>
            <p:cNvPr id="39" name="Text Box 104"/>
            <p:cNvSpPr txBox="1">
              <a:spLocks noChangeArrowheads="1"/>
            </p:cNvSpPr>
            <p:nvPr/>
          </p:nvSpPr>
          <p:spPr bwMode="auto">
            <a:xfrm>
              <a:off x="2176" y="2704"/>
              <a:ext cx="1204"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050" b="1" dirty="0">
                  <a:latin typeface="微软雅黑" pitchFamily="34" charset="-122"/>
                  <a:ea typeface="微软雅黑" pitchFamily="34" charset="-122"/>
                </a:rPr>
                <a:t>建立 </a:t>
              </a:r>
              <a:r>
                <a:rPr kumimoji="1" lang="en-US" altLang="zh-CN" sz="1050" b="1" dirty="0">
                  <a:latin typeface="微软雅黑" pitchFamily="34" charset="-122"/>
                  <a:ea typeface="微软雅黑" pitchFamily="34" charset="-122"/>
                </a:rPr>
                <a:t>TCP </a:t>
              </a:r>
              <a:r>
                <a:rPr kumimoji="1" lang="zh-CN" altLang="en-US" sz="1050" b="1" dirty="0">
                  <a:latin typeface="微软雅黑" pitchFamily="34" charset="-122"/>
                  <a:ea typeface="微软雅黑" pitchFamily="34" charset="-122"/>
                </a:rPr>
                <a:t>连接</a:t>
              </a:r>
            </a:p>
          </p:txBody>
        </p:sp>
      </p:grpSp>
      <p:sp>
        <p:nvSpPr>
          <p:cNvPr id="40" name="Line 108"/>
          <p:cNvSpPr>
            <a:spLocks noChangeShapeType="1"/>
          </p:cNvSpPr>
          <p:nvPr/>
        </p:nvSpPr>
        <p:spPr bwMode="auto">
          <a:xfrm>
            <a:off x="6598222" y="2301742"/>
            <a:ext cx="289241" cy="82718"/>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itchFamily="34" charset="-122"/>
              <a:ea typeface="微软雅黑" pitchFamily="34" charset="-122"/>
            </a:endParaRPr>
          </a:p>
        </p:txBody>
      </p:sp>
      <p:sp>
        <p:nvSpPr>
          <p:cNvPr id="42" name="AutoShape 111"/>
          <p:cNvSpPr>
            <a:spLocks noChangeArrowheads="1"/>
          </p:cNvSpPr>
          <p:nvPr/>
        </p:nvSpPr>
        <p:spPr bwMode="auto">
          <a:xfrm>
            <a:off x="6286790" y="2216433"/>
            <a:ext cx="332716" cy="130220"/>
          </a:xfrm>
          <a:prstGeom prst="can">
            <a:avLst>
              <a:gd name="adj" fmla="val 39583"/>
            </a:avLst>
          </a:prstGeom>
          <a:solidFill>
            <a:srgbClr val="FF00FF"/>
          </a:solidFill>
          <a:ln w="9525">
            <a:solidFill>
              <a:schemeClr val="tx1"/>
            </a:solidFill>
            <a:round/>
            <a:headEnd/>
            <a:tailEnd/>
          </a:ln>
          <a:effectLst/>
        </p:spPr>
        <p:txBody>
          <a:bodyPr wrap="none" anchor="ctr"/>
          <a:lstStyle/>
          <a:p>
            <a:pPr eaLnBrk="1" hangingPunct="1"/>
            <a:endParaRPr lang="zh-CN" altLang="en-US" sz="1050" b="1">
              <a:solidFill>
                <a:srgbClr val="000099"/>
              </a:solidFill>
              <a:latin typeface="微软雅黑" pitchFamily="34" charset="-122"/>
              <a:ea typeface="微软雅黑" pitchFamily="34" charset="-122"/>
            </a:endParaRPr>
          </a:p>
        </p:txBody>
      </p:sp>
      <p:grpSp>
        <p:nvGrpSpPr>
          <p:cNvPr id="44" name="Group 117"/>
          <p:cNvGrpSpPr>
            <a:grpSpLocks/>
          </p:cNvGrpSpPr>
          <p:nvPr/>
        </p:nvGrpSpPr>
        <p:grpSpPr bwMode="auto">
          <a:xfrm>
            <a:off x="2403207" y="3233627"/>
            <a:ext cx="3611964" cy="415230"/>
            <a:chOff x="318" y="3009"/>
            <a:chExt cx="4071" cy="507"/>
          </a:xfrm>
        </p:grpSpPr>
        <p:sp>
          <p:nvSpPr>
            <p:cNvPr id="45" name="Line 94"/>
            <p:cNvSpPr>
              <a:spLocks noChangeShapeType="1"/>
            </p:cNvSpPr>
            <p:nvPr/>
          </p:nvSpPr>
          <p:spPr bwMode="auto">
            <a:xfrm>
              <a:off x="1149" y="3218"/>
              <a:ext cx="3240" cy="0"/>
            </a:xfrm>
            <a:prstGeom prst="line">
              <a:avLst/>
            </a:prstGeom>
            <a:noFill/>
            <a:ln w="28575">
              <a:solidFill>
                <a:srgbClr val="0000FF"/>
              </a:solidFill>
              <a:prstDash val="sys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itchFamily="34" charset="-122"/>
                <a:ea typeface="微软雅黑" pitchFamily="34" charset="-122"/>
              </a:endParaRPr>
            </a:p>
          </p:txBody>
        </p:sp>
        <p:grpSp>
          <p:nvGrpSpPr>
            <p:cNvPr id="46" name="Group 95"/>
            <p:cNvGrpSpPr>
              <a:grpSpLocks/>
            </p:cNvGrpSpPr>
            <p:nvPr/>
          </p:nvGrpSpPr>
          <p:grpSpPr bwMode="auto">
            <a:xfrm>
              <a:off x="1373" y="3067"/>
              <a:ext cx="1651" cy="303"/>
              <a:chOff x="513" y="1824"/>
              <a:chExt cx="1296" cy="240"/>
            </a:xfrm>
          </p:grpSpPr>
          <p:sp>
            <p:nvSpPr>
              <p:cNvPr id="48" name="AutoShape 96"/>
              <p:cNvSpPr>
                <a:spLocks noChangeArrowheads="1"/>
              </p:cNvSpPr>
              <p:nvPr/>
            </p:nvSpPr>
            <p:spPr bwMode="auto">
              <a:xfrm>
                <a:off x="1521" y="1872"/>
                <a:ext cx="288" cy="144"/>
              </a:xfrm>
              <a:prstGeom prst="rightArrow">
                <a:avLst>
                  <a:gd name="adj1" fmla="val 50000"/>
                  <a:gd name="adj2" fmla="val 50000"/>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50" b="1">
                  <a:solidFill>
                    <a:srgbClr val="000099"/>
                  </a:solidFill>
                  <a:latin typeface="微软雅黑" pitchFamily="34" charset="-122"/>
                  <a:ea typeface="微软雅黑" pitchFamily="34" charset="-122"/>
                </a:endParaRPr>
              </a:p>
            </p:txBody>
          </p:sp>
          <p:sp>
            <p:nvSpPr>
              <p:cNvPr id="49" name="Rectangle 97"/>
              <p:cNvSpPr>
                <a:spLocks noChangeArrowheads="1"/>
              </p:cNvSpPr>
              <p:nvPr/>
            </p:nvSpPr>
            <p:spPr bwMode="auto">
              <a:xfrm>
                <a:off x="513" y="1824"/>
                <a:ext cx="1008" cy="240"/>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050" b="1" dirty="0">
                    <a:latin typeface="微软雅黑" pitchFamily="34" charset="-122"/>
                    <a:ea typeface="微软雅黑" pitchFamily="34" charset="-122"/>
                  </a:rPr>
                  <a:t>HTTP </a:t>
                </a:r>
                <a:r>
                  <a:rPr kumimoji="1" lang="zh-CN" altLang="en-US" sz="1050" b="1" dirty="0">
                    <a:latin typeface="微软雅黑" pitchFamily="34" charset="-122"/>
                    <a:ea typeface="微软雅黑" pitchFamily="34" charset="-122"/>
                  </a:rPr>
                  <a:t>请求报文</a:t>
                </a:r>
              </a:p>
            </p:txBody>
          </p:sp>
        </p:grpSp>
        <p:sp>
          <p:nvSpPr>
            <p:cNvPr id="47" name="Text Box 114"/>
            <p:cNvSpPr txBox="1">
              <a:spLocks noChangeArrowheads="1"/>
            </p:cNvSpPr>
            <p:nvPr/>
          </p:nvSpPr>
          <p:spPr bwMode="auto">
            <a:xfrm>
              <a:off x="318" y="3009"/>
              <a:ext cx="815" cy="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050" b="1" dirty="0">
                  <a:solidFill>
                    <a:srgbClr val="000099"/>
                  </a:solidFill>
                  <a:latin typeface="微软雅黑" pitchFamily="34" charset="-122"/>
                  <a:ea typeface="微软雅黑" pitchFamily="34" charset="-122"/>
                  <a:sym typeface="Wingdings" pitchFamily="2" charset="2"/>
                </a:rPr>
                <a:t>浏览器</a:t>
              </a:r>
              <a:endParaRPr kumimoji="1" lang="en-US" altLang="zh-CN" sz="1050" b="1" dirty="0">
                <a:solidFill>
                  <a:srgbClr val="000099"/>
                </a:solidFill>
                <a:latin typeface="微软雅黑" pitchFamily="34" charset="-122"/>
                <a:ea typeface="微软雅黑" pitchFamily="34" charset="-122"/>
                <a:sym typeface="Wingdings" pitchFamily="2" charset="2"/>
              </a:endParaRPr>
            </a:p>
            <a:p>
              <a:pPr algn="ctr" eaLnBrk="1" hangingPunct="1"/>
              <a:r>
                <a:rPr kumimoji="1" lang="zh-CN" altLang="en-US" sz="1050" b="1" dirty="0">
                  <a:solidFill>
                    <a:srgbClr val="000099"/>
                  </a:solidFill>
                  <a:latin typeface="微软雅黑" pitchFamily="34" charset="-122"/>
                  <a:ea typeface="微软雅黑" pitchFamily="34" charset="-122"/>
                  <a:sym typeface="Wingdings" pitchFamily="2" charset="2"/>
                </a:rPr>
                <a:t>发出</a:t>
              </a:r>
              <a:r>
                <a:rPr kumimoji="1" lang="zh-CN" altLang="en-US" sz="1050" b="1" dirty="0">
                  <a:solidFill>
                    <a:srgbClr val="000099"/>
                  </a:solidFill>
                  <a:latin typeface="微软雅黑" pitchFamily="34" charset="-122"/>
                  <a:ea typeface="微软雅黑" pitchFamily="34" charset="-122"/>
                </a:rPr>
                <a:t>请求</a:t>
              </a:r>
            </a:p>
          </p:txBody>
        </p:sp>
      </p:grpSp>
      <p:grpSp>
        <p:nvGrpSpPr>
          <p:cNvPr id="50" name="Group 120"/>
          <p:cNvGrpSpPr>
            <a:grpSpLocks/>
          </p:cNvGrpSpPr>
          <p:nvPr/>
        </p:nvGrpSpPr>
        <p:grpSpPr bwMode="auto">
          <a:xfrm>
            <a:off x="3140504" y="3950245"/>
            <a:ext cx="2874668" cy="253889"/>
            <a:chOff x="1149" y="3884"/>
            <a:chExt cx="3240" cy="310"/>
          </a:xfrm>
        </p:grpSpPr>
        <p:sp>
          <p:nvSpPr>
            <p:cNvPr id="51" name="Line 106"/>
            <p:cNvSpPr>
              <a:spLocks noChangeShapeType="1"/>
            </p:cNvSpPr>
            <p:nvPr/>
          </p:nvSpPr>
          <p:spPr bwMode="auto">
            <a:xfrm>
              <a:off x="1149" y="4012"/>
              <a:ext cx="3240" cy="0"/>
            </a:xfrm>
            <a:prstGeom prst="line">
              <a:avLst/>
            </a:prstGeom>
            <a:noFill/>
            <a:ln w="28575">
              <a:solidFill>
                <a:srgbClr val="0000FF"/>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FF"/>
                </a:solidFill>
                <a:latin typeface="微软雅黑" pitchFamily="34" charset="-122"/>
                <a:ea typeface="微软雅黑" pitchFamily="34" charset="-122"/>
              </a:endParaRPr>
            </a:p>
          </p:txBody>
        </p:sp>
        <p:sp>
          <p:nvSpPr>
            <p:cNvPr id="52" name="Text Box 107"/>
            <p:cNvSpPr txBox="1">
              <a:spLocks noChangeArrowheads="1"/>
            </p:cNvSpPr>
            <p:nvPr/>
          </p:nvSpPr>
          <p:spPr bwMode="auto">
            <a:xfrm>
              <a:off x="2176" y="3884"/>
              <a:ext cx="1204"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050" b="1" dirty="0">
                  <a:latin typeface="微软雅黑" pitchFamily="34" charset="-122"/>
                  <a:ea typeface="微软雅黑" pitchFamily="34" charset="-122"/>
                </a:rPr>
                <a:t>释放 </a:t>
              </a:r>
              <a:r>
                <a:rPr kumimoji="1" lang="en-US" altLang="zh-CN" sz="1050" b="1" dirty="0">
                  <a:latin typeface="微软雅黑" pitchFamily="34" charset="-122"/>
                  <a:ea typeface="微软雅黑" pitchFamily="34" charset="-122"/>
                </a:rPr>
                <a:t>TCP </a:t>
              </a:r>
              <a:r>
                <a:rPr kumimoji="1" lang="zh-CN" altLang="en-US" sz="1050" b="1" dirty="0">
                  <a:latin typeface="微软雅黑" pitchFamily="34" charset="-122"/>
                  <a:ea typeface="微软雅黑" pitchFamily="34" charset="-122"/>
                </a:rPr>
                <a:t>连接</a:t>
              </a:r>
            </a:p>
          </p:txBody>
        </p:sp>
      </p:grpSp>
      <p:grpSp>
        <p:nvGrpSpPr>
          <p:cNvPr id="63" name="组合 62"/>
          <p:cNvGrpSpPr/>
          <p:nvPr/>
        </p:nvGrpSpPr>
        <p:grpSpPr>
          <a:xfrm>
            <a:off x="3153210" y="3385565"/>
            <a:ext cx="3564300" cy="707886"/>
            <a:chOff x="3088360" y="3476355"/>
            <a:chExt cx="3564300" cy="707886"/>
          </a:xfrm>
        </p:grpSpPr>
        <p:sp>
          <p:nvSpPr>
            <p:cNvPr id="56" name="Line 98"/>
            <p:cNvSpPr>
              <a:spLocks noChangeShapeType="1"/>
            </p:cNvSpPr>
            <p:nvPr/>
          </p:nvSpPr>
          <p:spPr bwMode="auto">
            <a:xfrm flipH="1">
              <a:off x="3088360" y="3829738"/>
              <a:ext cx="2861961" cy="0"/>
            </a:xfrm>
            <a:prstGeom prst="line">
              <a:avLst/>
            </a:prstGeom>
            <a:noFill/>
            <a:ln w="28575">
              <a:solidFill>
                <a:srgbClr val="CC00CC"/>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itchFamily="34" charset="-122"/>
                <a:ea typeface="微软雅黑" pitchFamily="34" charset="-122"/>
              </a:endParaRPr>
            </a:p>
          </p:txBody>
        </p:sp>
        <p:sp>
          <p:nvSpPr>
            <p:cNvPr id="43" name="Rectangle 112"/>
            <p:cNvSpPr>
              <a:spLocks noChangeArrowheads="1"/>
            </p:cNvSpPr>
            <p:nvPr/>
          </p:nvSpPr>
          <p:spPr bwMode="auto">
            <a:xfrm>
              <a:off x="5540207" y="3647403"/>
              <a:ext cx="275920" cy="3603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50" b="1">
                <a:solidFill>
                  <a:srgbClr val="000099"/>
                </a:solidFill>
                <a:latin typeface="微软雅黑" pitchFamily="34" charset="-122"/>
                <a:ea typeface="微软雅黑" pitchFamily="34" charset="-122"/>
              </a:endParaRPr>
            </a:p>
          </p:txBody>
        </p:sp>
        <p:sp>
          <p:nvSpPr>
            <p:cNvPr id="54" name="Text Box 109"/>
            <p:cNvSpPr txBox="1">
              <a:spLocks noChangeArrowheads="1"/>
            </p:cNvSpPr>
            <p:nvPr/>
          </p:nvSpPr>
          <p:spPr bwMode="auto">
            <a:xfrm>
              <a:off x="5929385" y="3696241"/>
              <a:ext cx="723275" cy="41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050" b="1" dirty="0">
                  <a:solidFill>
                    <a:srgbClr val="000099"/>
                  </a:solidFill>
                  <a:latin typeface="微软雅黑" pitchFamily="34" charset="-122"/>
                  <a:ea typeface="微软雅黑" pitchFamily="34" charset="-122"/>
                  <a:sym typeface="Wingdings" pitchFamily="2" charset="2"/>
                </a:rPr>
                <a:t>服务器</a:t>
              </a:r>
              <a:endParaRPr kumimoji="1" lang="en-US" altLang="zh-CN" sz="1050" b="1" dirty="0">
                <a:solidFill>
                  <a:srgbClr val="000099"/>
                </a:solidFill>
                <a:latin typeface="微软雅黑" pitchFamily="34" charset="-122"/>
                <a:ea typeface="微软雅黑" pitchFamily="34" charset="-122"/>
                <a:sym typeface="Wingdings" pitchFamily="2" charset="2"/>
              </a:endParaRPr>
            </a:p>
            <a:p>
              <a:pPr algn="ctr" eaLnBrk="1" hangingPunct="1"/>
              <a:r>
                <a:rPr kumimoji="1" lang="zh-CN" altLang="en-US" sz="1050" b="1" dirty="0">
                  <a:solidFill>
                    <a:srgbClr val="000099"/>
                  </a:solidFill>
                  <a:latin typeface="微软雅黑" pitchFamily="34" charset="-122"/>
                  <a:ea typeface="微软雅黑" pitchFamily="34" charset="-122"/>
                  <a:sym typeface="Wingdings" pitchFamily="2" charset="2"/>
                </a:rPr>
                <a:t>返回</a:t>
              </a:r>
              <a:r>
                <a:rPr kumimoji="1" lang="zh-CN" altLang="en-US" sz="1050" b="1" dirty="0">
                  <a:solidFill>
                    <a:srgbClr val="000099"/>
                  </a:solidFill>
                  <a:latin typeface="微软雅黑" pitchFamily="34" charset="-122"/>
                  <a:ea typeface="微软雅黑" pitchFamily="34" charset="-122"/>
                </a:rPr>
                <a:t>响应</a:t>
              </a:r>
            </a:p>
          </p:txBody>
        </p:sp>
        <p:sp>
          <p:nvSpPr>
            <p:cNvPr id="57" name="TextBox 56"/>
            <p:cNvSpPr txBox="1"/>
            <p:nvPr/>
          </p:nvSpPr>
          <p:spPr>
            <a:xfrm>
              <a:off x="5480337" y="3476355"/>
              <a:ext cx="393049" cy="707886"/>
            </a:xfrm>
            <a:prstGeom prst="rect">
              <a:avLst/>
            </a:prstGeom>
            <a:noFill/>
          </p:spPr>
          <p:txBody>
            <a:bodyPr wrap="square" rtlCol="0" anchor="ctr">
              <a:spAutoFit/>
            </a:bodyPr>
            <a:lstStyle/>
            <a:p>
              <a:pPr algn="ctr"/>
              <a:r>
                <a:rPr kumimoji="1" lang="en-US" altLang="zh-CN" sz="4000" b="1" dirty="0">
                  <a:solidFill>
                    <a:srgbClr val="009900"/>
                  </a:solidFill>
                  <a:latin typeface="微软雅黑" pitchFamily="34" charset="-122"/>
                  <a:ea typeface="微软雅黑" pitchFamily="34" charset="-122"/>
                  <a:sym typeface="Wingdings" pitchFamily="2" charset="2"/>
                </a:rPr>
                <a:t></a:t>
              </a:r>
              <a:endParaRPr lang="zh-CN" altLang="en-US" sz="4000" dirty="0">
                <a:solidFill>
                  <a:srgbClr val="009900"/>
                </a:solidFill>
                <a:latin typeface="微软雅黑" pitchFamily="34" charset="-122"/>
                <a:ea typeface="微软雅黑" pitchFamily="34" charset="-122"/>
              </a:endParaRPr>
            </a:p>
          </p:txBody>
        </p:sp>
        <p:grpSp>
          <p:nvGrpSpPr>
            <p:cNvPr id="58" name="Group 99"/>
            <p:cNvGrpSpPr>
              <a:grpSpLocks/>
            </p:cNvGrpSpPr>
            <p:nvPr/>
          </p:nvGrpSpPr>
          <p:grpSpPr bwMode="auto">
            <a:xfrm flipH="1">
              <a:off x="4089834" y="3706069"/>
              <a:ext cx="1450373" cy="248156"/>
              <a:chOff x="903" y="1824"/>
              <a:chExt cx="1284" cy="240"/>
            </a:xfrm>
          </p:grpSpPr>
          <p:sp>
            <p:nvSpPr>
              <p:cNvPr id="59" name="AutoShape 100"/>
              <p:cNvSpPr>
                <a:spLocks noChangeArrowheads="1"/>
              </p:cNvSpPr>
              <p:nvPr/>
            </p:nvSpPr>
            <p:spPr bwMode="auto">
              <a:xfrm>
                <a:off x="1899" y="1872"/>
                <a:ext cx="288" cy="144"/>
              </a:xfrm>
              <a:prstGeom prst="rightArrow">
                <a:avLst>
                  <a:gd name="adj1" fmla="val 50000"/>
                  <a:gd name="adj2" fmla="val 50000"/>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50" b="1">
                  <a:solidFill>
                    <a:srgbClr val="000099"/>
                  </a:solidFill>
                  <a:latin typeface="微软雅黑" pitchFamily="34" charset="-122"/>
                  <a:ea typeface="微软雅黑" pitchFamily="34" charset="-122"/>
                </a:endParaRPr>
              </a:p>
            </p:txBody>
          </p:sp>
          <p:sp>
            <p:nvSpPr>
              <p:cNvPr id="60" name="Rectangle 101"/>
              <p:cNvSpPr>
                <a:spLocks noChangeArrowheads="1"/>
              </p:cNvSpPr>
              <p:nvPr/>
            </p:nvSpPr>
            <p:spPr bwMode="auto">
              <a:xfrm>
                <a:off x="903" y="1824"/>
                <a:ext cx="1008" cy="24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050" b="1" dirty="0">
                    <a:latin typeface="微软雅黑" pitchFamily="34" charset="-122"/>
                    <a:ea typeface="微软雅黑" pitchFamily="34" charset="-122"/>
                  </a:rPr>
                  <a:t>HTTP </a:t>
                </a:r>
                <a:r>
                  <a:rPr kumimoji="1" lang="zh-CN" altLang="en-US" sz="1050" b="1" dirty="0">
                    <a:latin typeface="微软雅黑" pitchFamily="34" charset="-122"/>
                    <a:ea typeface="微软雅黑" pitchFamily="34" charset="-122"/>
                  </a:rPr>
                  <a:t>响应报文</a:t>
                </a:r>
              </a:p>
            </p:txBody>
          </p:sp>
        </p:grpSp>
      </p:grpSp>
      <p:sp>
        <p:nvSpPr>
          <p:cNvPr id="64"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 name="矩形 64"/>
          <p:cNvSpPr/>
          <p:nvPr/>
        </p:nvSpPr>
        <p:spPr>
          <a:xfrm>
            <a:off x="645268" y="614298"/>
            <a:ext cx="223651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万维网的工作过程</a:t>
            </a:r>
          </a:p>
        </p:txBody>
      </p:sp>
    </p:spTree>
    <p:extLst>
      <p:ext uri="{BB962C8B-B14F-4D97-AF65-F5344CB8AC3E}">
        <p14:creationId xmlns:p14="http://schemas.microsoft.com/office/powerpoint/2010/main" val="2436903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500" fill="hold"/>
                                        <p:tgtEl>
                                          <p:spTgt spid="37"/>
                                        </p:tgtEl>
                                        <p:attrNameLst>
                                          <p:attrName>style.visibility</p:attrName>
                                        </p:attrNameLst>
                                      </p:cBhvr>
                                      <p:tavLst>
                                        <p:tav tm="0">
                                          <p:val>
                                            <p:strVal val="hidden"/>
                                          </p:val>
                                        </p:tav>
                                        <p:tav tm="50000">
                                          <p:val>
                                            <p:strVal val="visible"/>
                                          </p:val>
                                        </p:tav>
                                      </p:tavLst>
                                    </p:anim>
                                  </p:childTnLst>
                                </p:cTn>
                              </p:par>
                            </p:childTnLst>
                          </p:cTn>
                        </p:par>
                        <p:par>
                          <p:cTn id="7" fill="hold">
                            <p:stCondLst>
                              <p:cond delay="2000"/>
                            </p:stCondLst>
                            <p:childTnLst>
                              <p:par>
                                <p:cTn id="8" presetID="22" presetClass="entr" presetSubtype="8" fill="hold" nodeType="afterEffect">
                                  <p:stCondLst>
                                    <p:cond delay="500"/>
                                  </p:stCondLst>
                                  <p:childTnLst>
                                    <p:set>
                                      <p:cBhvr>
                                        <p:cTn id="9" dur="1" fill="hold">
                                          <p:stCondLst>
                                            <p:cond delay="0"/>
                                          </p:stCondLst>
                                        </p:cTn>
                                        <p:tgtEl>
                                          <p:spTgt spid="44"/>
                                        </p:tgtEl>
                                        <p:attrNameLst>
                                          <p:attrName>style.visibility</p:attrName>
                                        </p:attrNameLst>
                                      </p:cBhvr>
                                      <p:to>
                                        <p:strVal val="visible"/>
                                      </p:to>
                                    </p:set>
                                    <p:animEffect transition="in" filter="wipe(left)">
                                      <p:cBhvr>
                                        <p:cTn id="10" dur="2000"/>
                                        <p:tgtEl>
                                          <p:spTgt spid="44"/>
                                        </p:tgtEl>
                                      </p:cBhvr>
                                    </p:animEffect>
                                  </p:childTnLst>
                                </p:cTn>
                              </p:par>
                            </p:childTnLst>
                          </p:cTn>
                        </p:par>
                        <p:par>
                          <p:cTn id="11" fill="hold">
                            <p:stCondLst>
                              <p:cond delay="4500"/>
                            </p:stCondLst>
                            <p:childTnLst>
                              <p:par>
                                <p:cTn id="12" presetID="22" presetClass="entr" presetSubtype="2" fill="hold"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right)">
                                      <p:cBhvr>
                                        <p:cTn id="14" dur="2000"/>
                                        <p:tgtEl>
                                          <p:spTgt spid="63"/>
                                        </p:tgtEl>
                                      </p:cBhvr>
                                    </p:animEffect>
                                  </p:childTnLst>
                                </p:cTn>
                              </p:par>
                            </p:childTnLst>
                          </p:cTn>
                        </p:par>
                        <p:par>
                          <p:cTn id="15" fill="hold">
                            <p:stCondLst>
                              <p:cond delay="6500"/>
                            </p:stCondLst>
                            <p:childTnLst>
                              <p:par>
                                <p:cTn id="16" presetID="1" presetClass="entr" presetSubtype="0" fill="hold" nodeType="afterEffect">
                                  <p:stCondLst>
                                    <p:cond delay="500"/>
                                  </p:stCondLst>
                                  <p:childTnLst>
                                    <p:set>
                                      <p:cBhvr>
                                        <p:cTn id="17" dur="1" fill="hold">
                                          <p:stCondLst>
                                            <p:cond delay="0"/>
                                          </p:stCondLst>
                                        </p:cTn>
                                        <p:tgtEl>
                                          <p:spTgt spid="50"/>
                                        </p:tgtEl>
                                        <p:attrNameLst>
                                          <p:attrName>style.visibility</p:attrName>
                                        </p:attrNameLst>
                                      </p:cBhvr>
                                      <p:to>
                                        <p:strVal val="visible"/>
                                      </p:to>
                                    </p:set>
                                  </p:childTnLst>
                                </p:cTn>
                              </p:par>
                            </p:childTnLst>
                          </p:cTn>
                        </p:par>
                        <p:par>
                          <p:cTn id="18" fill="hold">
                            <p:stCondLst>
                              <p:cond delay="7000"/>
                            </p:stCondLst>
                            <p:childTnLst>
                              <p:par>
                                <p:cTn id="19" presetID="35" presetClass="emph" presetSubtype="0" repeatCount="3000" fill="hold" nodeType="afterEffect">
                                  <p:stCondLst>
                                    <p:cond delay="0"/>
                                  </p:stCondLst>
                                  <p:childTnLst>
                                    <p:anim calcmode="discrete" valueType="str">
                                      <p:cBhvr>
                                        <p:cTn id="20" dur="500" fill="hold"/>
                                        <p:tgtEl>
                                          <p:spTgt spid="5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68"/>
          <p:cNvSpPr>
            <a:spLocks noChangeArrowheads="1"/>
          </p:cNvSpPr>
          <p:nvPr/>
        </p:nvSpPr>
        <p:spPr bwMode="auto">
          <a:xfrm>
            <a:off x="562151" y="1399760"/>
            <a:ext cx="8043587"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每个万维网网点都有一个服务器进程，它不断地</a:t>
            </a:r>
            <a:r>
              <a:rPr lang="zh-CN" altLang="en-US" sz="2000" b="1" dirty="0">
                <a:solidFill>
                  <a:srgbClr val="0000FF"/>
                </a:solidFill>
                <a:latin typeface="微软雅黑" pitchFamily="34" charset="-122"/>
                <a:ea typeface="微软雅黑" pitchFamily="34" charset="-122"/>
              </a:rPr>
              <a:t>监听 </a:t>
            </a:r>
            <a:r>
              <a:rPr lang="en-US" altLang="zh-CN" sz="2000" b="1" dirty="0">
                <a:solidFill>
                  <a:srgbClr val="0000FF"/>
                </a:solidFill>
                <a:latin typeface="微软雅黑" pitchFamily="34" charset="-122"/>
                <a:ea typeface="微软雅黑" pitchFamily="34" charset="-122"/>
              </a:rPr>
              <a:t>TCP </a:t>
            </a:r>
            <a:r>
              <a:rPr lang="zh-CN" altLang="en-US" sz="2000" b="1" dirty="0">
                <a:solidFill>
                  <a:srgbClr val="0000FF"/>
                </a:solidFill>
                <a:latin typeface="微软雅黑" pitchFamily="34" charset="-122"/>
                <a:ea typeface="微软雅黑" pitchFamily="34" charset="-122"/>
              </a:rPr>
              <a:t>的端口 </a:t>
            </a:r>
            <a:r>
              <a:rPr lang="en-US" altLang="zh-CN" sz="2000" b="1" dirty="0">
                <a:solidFill>
                  <a:srgbClr val="0000FF"/>
                </a:solidFill>
                <a:latin typeface="微软雅黑" pitchFamily="34" charset="-122"/>
                <a:ea typeface="微软雅黑" pitchFamily="34" charset="-122"/>
              </a:rPr>
              <a:t>80</a:t>
            </a:r>
            <a:r>
              <a:rPr lang="zh-CN" altLang="en-US" sz="2000" b="1" dirty="0">
                <a:latin typeface="微软雅黑" pitchFamily="34" charset="-122"/>
                <a:ea typeface="微软雅黑" pitchFamily="34" charset="-122"/>
              </a:rPr>
              <a:t>，以便发现是否有浏览器向它发出连接建立请求。</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一旦监听到连接建立请求并建立了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连接之后，浏览器就向万维网服务器发出浏览某个页面的请求，服务器接着就返回所请求的页面作为响应。</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最后，</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连接就被释放了。</a:t>
            </a:r>
          </a:p>
        </p:txBody>
      </p:sp>
      <p:sp>
        <p:nvSpPr>
          <p:cNvPr id="11" name="AutoShape 5"/>
          <p:cNvSpPr>
            <a:spLocks noChangeArrowheads="1"/>
          </p:cNvSpPr>
          <p:nvPr/>
        </p:nvSpPr>
        <p:spPr bwMode="auto">
          <a:xfrm>
            <a:off x="562151" y="983517"/>
            <a:ext cx="8043588"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矩形 11"/>
          <p:cNvSpPr/>
          <p:nvPr/>
        </p:nvSpPr>
        <p:spPr>
          <a:xfrm>
            <a:off x="645268" y="932133"/>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万维网的工作过程（续）</a:t>
            </a:r>
          </a:p>
        </p:txBody>
      </p:sp>
    </p:spTree>
    <p:extLst>
      <p:ext uri="{BB962C8B-B14F-4D97-AF65-F5344CB8AC3E}">
        <p14:creationId xmlns:p14="http://schemas.microsoft.com/office/powerpoint/2010/main" val="1458071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4291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334858" y="909708"/>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域名只是个逻辑概念</a:t>
            </a:r>
          </a:p>
        </p:txBody>
      </p:sp>
      <p:sp>
        <p:nvSpPr>
          <p:cNvPr id="7" name="Rectangle 68"/>
          <p:cNvSpPr>
            <a:spLocks noChangeArrowheads="1"/>
          </p:cNvSpPr>
          <p:nvPr/>
        </p:nvSpPr>
        <p:spPr bwMode="auto">
          <a:xfrm>
            <a:off x="483810" y="1388314"/>
            <a:ext cx="8121929"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域名只是个</a:t>
            </a:r>
            <a:r>
              <a:rPr lang="zh-CN" altLang="en-US" sz="2000" b="1" dirty="0">
                <a:solidFill>
                  <a:srgbClr val="0000FF"/>
                </a:solidFill>
                <a:latin typeface="微软雅黑" pitchFamily="34" charset="-122"/>
                <a:ea typeface="微软雅黑" pitchFamily="34" charset="-122"/>
              </a:rPr>
              <a:t>逻辑概念</a:t>
            </a:r>
            <a:r>
              <a:rPr lang="zh-CN" altLang="en-US" sz="2000" b="1" dirty="0">
                <a:latin typeface="微软雅黑" pitchFamily="34" charset="-122"/>
                <a:ea typeface="微软雅黑" pitchFamily="34" charset="-122"/>
              </a:rPr>
              <a:t>，并不代表计算机所在的物理地点。</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变长的域名和使用有助记忆的字符串，是为了便于人来使用。而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地址是定长的 </a:t>
            </a:r>
            <a:r>
              <a:rPr lang="en-US" altLang="zh-CN" sz="2000" b="1" dirty="0">
                <a:latin typeface="微软雅黑" pitchFamily="34" charset="-122"/>
                <a:ea typeface="微软雅黑" pitchFamily="34" charset="-122"/>
              </a:rPr>
              <a:t>32 </a:t>
            </a:r>
            <a:r>
              <a:rPr lang="zh-CN" altLang="en-US" sz="2000" b="1" dirty="0">
                <a:latin typeface="微软雅黑" pitchFamily="34" charset="-122"/>
                <a:ea typeface="微软雅黑" pitchFamily="34" charset="-122"/>
              </a:rPr>
              <a:t>位二进制数字则非常便于机器进行处理。</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域名中的“点”和点分十进制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地址中的“点”并无一一对应的关系。点分十进制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地址中一定是包含三个“点”，但每一个域名中“点”的数目则不一定正好是三个。 </a:t>
            </a:r>
          </a:p>
        </p:txBody>
      </p:sp>
    </p:spTree>
    <p:extLst>
      <p:ext uri="{BB962C8B-B14F-4D97-AF65-F5344CB8AC3E}">
        <p14:creationId xmlns:p14="http://schemas.microsoft.com/office/powerpoint/2010/main" val="872501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8"/>
          <p:cNvSpPr>
            <a:spLocks noChangeArrowheads="1"/>
          </p:cNvSpPr>
          <p:nvPr/>
        </p:nvSpPr>
        <p:spPr bwMode="auto">
          <a:xfrm>
            <a:off x="556963" y="1419540"/>
            <a:ext cx="804877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在浏览器和服务器之间的</a:t>
            </a:r>
            <a:r>
              <a:rPr lang="zh-CN" altLang="en-US" sz="2000" b="1" dirty="0">
                <a:solidFill>
                  <a:srgbClr val="0000FF"/>
                </a:solidFill>
                <a:latin typeface="微软雅黑" pitchFamily="34" charset="-122"/>
                <a:ea typeface="微软雅黑" pitchFamily="34" charset="-122"/>
              </a:rPr>
              <a:t>请求</a:t>
            </a:r>
            <a:r>
              <a:rPr lang="zh-CN" altLang="en-US" sz="2000" b="1" dirty="0">
                <a:latin typeface="微软雅黑" pitchFamily="34" charset="-122"/>
                <a:ea typeface="微软雅黑" pitchFamily="34" charset="-122"/>
              </a:rPr>
              <a:t>和</a:t>
            </a:r>
            <a:r>
              <a:rPr lang="zh-CN" altLang="en-US" sz="2000" b="1" dirty="0">
                <a:solidFill>
                  <a:srgbClr val="0000FF"/>
                </a:solidFill>
                <a:latin typeface="微软雅黑" pitchFamily="34" charset="-122"/>
                <a:ea typeface="微软雅黑" pitchFamily="34" charset="-122"/>
              </a:rPr>
              <a:t>响应</a:t>
            </a:r>
            <a:r>
              <a:rPr lang="zh-CN" altLang="en-US" sz="2000" b="1" dirty="0">
                <a:latin typeface="微软雅黑" pitchFamily="34" charset="-122"/>
                <a:ea typeface="微软雅黑" pitchFamily="34" charset="-122"/>
              </a:rPr>
              <a:t>的交互，必须按照规定的格式和遵循一定的规则。</a:t>
            </a:r>
            <a:r>
              <a:rPr lang="zh-CN" altLang="en-US" sz="2000" b="1" dirty="0">
                <a:solidFill>
                  <a:srgbClr val="0000FF"/>
                </a:solidFill>
                <a:latin typeface="微软雅黑" pitchFamily="34" charset="-122"/>
                <a:ea typeface="微软雅黑" pitchFamily="34" charset="-122"/>
              </a:rPr>
              <a:t>这些格式和规则就是超文本传送协议 </a:t>
            </a:r>
            <a:r>
              <a:rPr lang="en-US" altLang="zh-CN" sz="2000" b="1" dirty="0">
                <a:solidFill>
                  <a:srgbClr val="0000FF"/>
                </a:solidFill>
                <a:latin typeface="微软雅黑" pitchFamily="34" charset="-122"/>
                <a:ea typeface="微软雅黑" pitchFamily="34" charset="-122"/>
              </a:rPr>
              <a:t>HTTP</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规定在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客户与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服务器之间的每次交互，都由一个 </a:t>
            </a:r>
            <a:r>
              <a:rPr lang="en-US" altLang="zh-CN" sz="2000" b="1" dirty="0">
                <a:latin typeface="微软雅黑" pitchFamily="34" charset="-122"/>
                <a:ea typeface="微软雅黑" pitchFamily="34" charset="-122"/>
              </a:rPr>
              <a:t>ASCII </a:t>
            </a:r>
            <a:r>
              <a:rPr lang="zh-CN" altLang="en-US" sz="2000" b="1" dirty="0">
                <a:latin typeface="微软雅黑" pitchFamily="34" charset="-122"/>
                <a:ea typeface="微软雅黑" pitchFamily="34" charset="-122"/>
              </a:rPr>
              <a:t>码串构成的请求和一个类似的通用互联网扩充，即“类 </a:t>
            </a:r>
            <a:r>
              <a:rPr lang="en-US" altLang="zh-CN" sz="2000" b="1" dirty="0">
                <a:latin typeface="微软雅黑" pitchFamily="34" charset="-122"/>
                <a:ea typeface="微软雅黑" pitchFamily="34" charset="-122"/>
              </a:rPr>
              <a:t>MIME (MIME-like)”</a:t>
            </a:r>
            <a:r>
              <a:rPr lang="zh-CN" altLang="en-US" sz="2000" b="1" dirty="0">
                <a:latin typeface="微软雅黑" pitchFamily="34" charset="-122"/>
                <a:ea typeface="微软雅黑" pitchFamily="34" charset="-122"/>
              </a:rPr>
              <a:t>的响应组成。</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HTTP </a:t>
            </a:r>
            <a:r>
              <a:rPr lang="zh-CN" altLang="en-US" sz="2000" b="1" dirty="0">
                <a:solidFill>
                  <a:srgbClr val="0000FF"/>
                </a:solidFill>
                <a:latin typeface="微软雅黑" pitchFamily="34" charset="-122"/>
                <a:ea typeface="微软雅黑" pitchFamily="34" charset="-122"/>
              </a:rPr>
              <a:t>报文通常都使用 </a:t>
            </a:r>
            <a:r>
              <a:rPr lang="en-US" altLang="zh-CN" sz="2000" b="1" dirty="0">
                <a:solidFill>
                  <a:srgbClr val="0000FF"/>
                </a:solidFill>
                <a:latin typeface="微软雅黑" pitchFamily="34" charset="-122"/>
                <a:ea typeface="微软雅黑" pitchFamily="34" charset="-122"/>
              </a:rPr>
              <a:t>TCP </a:t>
            </a:r>
            <a:r>
              <a:rPr lang="zh-CN" altLang="en-US" sz="2000" b="1" dirty="0">
                <a:solidFill>
                  <a:srgbClr val="0000FF"/>
                </a:solidFill>
                <a:latin typeface="微软雅黑" pitchFamily="34" charset="-122"/>
                <a:ea typeface="微软雅黑" pitchFamily="34" charset="-122"/>
              </a:rPr>
              <a:t>连接传送。</a:t>
            </a:r>
          </a:p>
        </p:txBody>
      </p:sp>
      <p:sp>
        <p:nvSpPr>
          <p:cNvPr id="12" name="AutoShape 5"/>
          <p:cNvSpPr>
            <a:spLocks noChangeArrowheads="1"/>
          </p:cNvSpPr>
          <p:nvPr/>
        </p:nvSpPr>
        <p:spPr bwMode="auto">
          <a:xfrm>
            <a:off x="556963" y="1039873"/>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矩形 12"/>
          <p:cNvSpPr/>
          <p:nvPr/>
        </p:nvSpPr>
        <p:spPr>
          <a:xfrm>
            <a:off x="645268" y="988489"/>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万维网的工作过程（续）</a:t>
            </a:r>
          </a:p>
        </p:txBody>
      </p:sp>
    </p:spTree>
    <p:extLst>
      <p:ext uri="{BB962C8B-B14F-4D97-AF65-F5344CB8AC3E}">
        <p14:creationId xmlns:p14="http://schemas.microsoft.com/office/powerpoint/2010/main" val="1247570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68"/>
          <p:cNvSpPr>
            <a:spLocks noChangeArrowheads="1"/>
          </p:cNvSpPr>
          <p:nvPr/>
        </p:nvSpPr>
        <p:spPr bwMode="auto">
          <a:xfrm>
            <a:off x="556964" y="1937631"/>
            <a:ext cx="804877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，在浏览器的地址窗口中键入所要找的页面的 </a:t>
            </a:r>
            <a:r>
              <a:rPr lang="en-US" altLang="zh-CN" sz="2000" b="1" dirty="0">
                <a:latin typeface="微软雅黑" pitchFamily="34" charset="-122"/>
                <a:ea typeface="微软雅黑" pitchFamily="34" charset="-122"/>
              </a:rPr>
              <a:t>URL</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，在某一个页面中用鼠标点击一个可选部分，这时浏览器会自动在互联网上找到所要链接的页面。</a:t>
            </a:r>
          </a:p>
        </p:txBody>
      </p:sp>
      <p:sp>
        <p:nvSpPr>
          <p:cNvPr id="11" name="AutoShape 5"/>
          <p:cNvSpPr>
            <a:spLocks noChangeArrowheads="1"/>
          </p:cNvSpPr>
          <p:nvPr/>
        </p:nvSpPr>
        <p:spPr bwMode="auto">
          <a:xfrm>
            <a:off x="556963" y="156679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矩形 11"/>
          <p:cNvSpPr/>
          <p:nvPr/>
        </p:nvSpPr>
        <p:spPr>
          <a:xfrm>
            <a:off x="645268" y="1515414"/>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用户浏览页面的两种方法</a:t>
            </a:r>
          </a:p>
        </p:txBody>
      </p:sp>
    </p:spTree>
    <p:extLst>
      <p:ext uri="{BB962C8B-B14F-4D97-AF65-F5344CB8AC3E}">
        <p14:creationId xmlns:p14="http://schemas.microsoft.com/office/powerpoint/2010/main" val="2989113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8"/>
          <p:cNvSpPr>
            <a:spLocks noChangeArrowheads="1"/>
          </p:cNvSpPr>
          <p:nvPr/>
        </p:nvSpPr>
        <p:spPr bwMode="auto">
          <a:xfrm>
            <a:off x="556963" y="1419215"/>
            <a:ext cx="8210901"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HTTP </a:t>
            </a:r>
            <a:r>
              <a:rPr lang="zh-CN" altLang="en-US" sz="2000" b="1" dirty="0">
                <a:solidFill>
                  <a:srgbClr val="0000FF"/>
                </a:solidFill>
                <a:latin typeface="微软雅黑" pitchFamily="34" charset="-122"/>
                <a:ea typeface="微软雅黑" pitchFamily="34" charset="-122"/>
              </a:rPr>
              <a:t>使用了面向连接的 </a:t>
            </a:r>
            <a:r>
              <a:rPr lang="en-US" altLang="zh-CN" sz="2000" b="1" dirty="0">
                <a:solidFill>
                  <a:srgbClr val="0000FF"/>
                </a:solidFill>
                <a:latin typeface="微软雅黑" pitchFamily="34" charset="-122"/>
                <a:ea typeface="微软雅黑" pitchFamily="34" charset="-122"/>
              </a:rPr>
              <a:t>TCP </a:t>
            </a:r>
            <a:r>
              <a:rPr lang="zh-CN" altLang="en-US" sz="2000" b="1" dirty="0">
                <a:latin typeface="微软雅黑" pitchFamily="34" charset="-122"/>
                <a:ea typeface="微软雅黑" pitchFamily="34" charset="-122"/>
              </a:rPr>
              <a:t>作为运输层协议，保证了数据的可靠传输。</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协议本身也是</a:t>
            </a:r>
            <a:r>
              <a:rPr lang="zh-CN" altLang="en-US" sz="2000" b="1" dirty="0">
                <a:solidFill>
                  <a:srgbClr val="0000FF"/>
                </a:solidFill>
                <a:latin typeface="微软雅黑" pitchFamily="34" charset="-122"/>
                <a:ea typeface="微软雅黑" pitchFamily="34" charset="-122"/>
              </a:rPr>
              <a:t>无连接的</a:t>
            </a:r>
            <a:r>
              <a:rPr lang="zh-CN" altLang="en-US" sz="2000" b="1" dirty="0">
                <a:latin typeface="微软雅黑" pitchFamily="34" charset="-122"/>
                <a:ea typeface="微软雅黑" pitchFamily="34" charset="-122"/>
              </a:rPr>
              <a:t>，虽然它使用了面向连接的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向上提供的服务。</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是</a:t>
            </a:r>
            <a:r>
              <a:rPr lang="zh-CN" altLang="en-US" sz="2000" b="1" dirty="0">
                <a:solidFill>
                  <a:srgbClr val="0000FF"/>
                </a:solidFill>
                <a:latin typeface="微软雅黑" pitchFamily="34" charset="-122"/>
                <a:ea typeface="微软雅黑" pitchFamily="34" charset="-122"/>
              </a:rPr>
              <a:t>面向事务</a:t>
            </a:r>
            <a:r>
              <a:rPr lang="zh-CN" altLang="en-US" sz="2000" b="1" dirty="0">
                <a:latin typeface="微软雅黑" pitchFamily="34" charset="-122"/>
                <a:ea typeface="微软雅黑" pitchFamily="34" charset="-122"/>
              </a:rPr>
              <a:t>的客户服务器协议。</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HTTP 1.0 </a:t>
            </a:r>
            <a:r>
              <a:rPr lang="zh-CN" altLang="en-US" sz="2000" b="1" dirty="0">
                <a:latin typeface="微软雅黑" pitchFamily="34" charset="-122"/>
                <a:ea typeface="微软雅黑" pitchFamily="34" charset="-122"/>
              </a:rPr>
              <a:t>协议是</a:t>
            </a:r>
            <a:r>
              <a:rPr lang="zh-CN" altLang="en-US" sz="2000" b="1" dirty="0">
                <a:solidFill>
                  <a:srgbClr val="0000FF"/>
                </a:solidFill>
                <a:latin typeface="微软雅黑" pitchFamily="34" charset="-122"/>
                <a:ea typeface="微软雅黑" pitchFamily="34" charset="-122"/>
              </a:rPr>
              <a:t>无状态的 </a:t>
            </a:r>
            <a:r>
              <a:rPr lang="en-US" altLang="zh-CN" sz="2000" b="1" dirty="0">
                <a:latin typeface="微软雅黑" pitchFamily="34" charset="-122"/>
                <a:ea typeface="微软雅黑" pitchFamily="34" charset="-122"/>
              </a:rPr>
              <a:t>(stateless)</a:t>
            </a:r>
            <a:r>
              <a:rPr lang="zh-CN" altLang="en-US" sz="2000" b="1" dirty="0">
                <a:latin typeface="微软雅黑" pitchFamily="34" charset="-122"/>
                <a:ea typeface="微软雅黑" pitchFamily="34" charset="-122"/>
              </a:rPr>
              <a:t>。</a:t>
            </a:r>
          </a:p>
        </p:txBody>
      </p:sp>
      <p:sp>
        <p:nvSpPr>
          <p:cNvPr id="8" name="AutoShape 5"/>
          <p:cNvSpPr>
            <a:spLocks noChangeArrowheads="1"/>
          </p:cNvSpPr>
          <p:nvPr/>
        </p:nvSpPr>
        <p:spPr bwMode="auto">
          <a:xfrm>
            <a:off x="556963" y="102261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矩形 8"/>
          <p:cNvSpPr/>
          <p:nvPr/>
        </p:nvSpPr>
        <p:spPr>
          <a:xfrm>
            <a:off x="645268" y="980376"/>
            <a:ext cx="2248308"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的主要特点</a:t>
            </a:r>
          </a:p>
        </p:txBody>
      </p:sp>
    </p:spTree>
    <p:extLst>
      <p:ext uri="{BB962C8B-B14F-4D97-AF65-F5344CB8AC3E}">
        <p14:creationId xmlns:p14="http://schemas.microsoft.com/office/powerpoint/2010/main" val="3770766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Line 20"/>
          <p:cNvSpPr>
            <a:spLocks noChangeShapeType="1"/>
          </p:cNvSpPr>
          <p:nvPr/>
        </p:nvSpPr>
        <p:spPr bwMode="auto">
          <a:xfrm flipH="1">
            <a:off x="3277415" y="2831236"/>
            <a:ext cx="3270" cy="615774"/>
          </a:xfrm>
          <a:prstGeom prst="line">
            <a:avLst/>
          </a:prstGeom>
          <a:noFill/>
          <a:ln w="1270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7" name="Rectangle 25"/>
          <p:cNvSpPr>
            <a:spLocks noChangeArrowheads="1"/>
          </p:cNvSpPr>
          <p:nvPr/>
        </p:nvSpPr>
        <p:spPr bwMode="auto">
          <a:xfrm>
            <a:off x="3094292" y="3054605"/>
            <a:ext cx="355344" cy="17306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58" name="Text Box 26"/>
          <p:cNvSpPr txBox="1">
            <a:spLocks noChangeArrowheads="1"/>
          </p:cNvSpPr>
          <p:nvPr/>
        </p:nvSpPr>
        <p:spPr bwMode="auto">
          <a:xfrm>
            <a:off x="3034337" y="3013125"/>
            <a:ext cx="484235"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a:solidFill>
                  <a:srgbClr val="0000FF"/>
                </a:solidFill>
                <a:latin typeface="微软雅黑" pitchFamily="34" charset="-122"/>
                <a:ea typeface="微软雅黑" pitchFamily="34" charset="-122"/>
              </a:rPr>
              <a:t>RTT</a:t>
            </a:r>
          </a:p>
        </p:txBody>
      </p:sp>
      <p:sp>
        <p:nvSpPr>
          <p:cNvPr id="59" name="Line 19"/>
          <p:cNvSpPr>
            <a:spLocks noChangeShapeType="1"/>
          </p:cNvSpPr>
          <p:nvPr/>
        </p:nvSpPr>
        <p:spPr bwMode="auto">
          <a:xfrm flipH="1">
            <a:off x="3280684" y="2212444"/>
            <a:ext cx="4360" cy="614768"/>
          </a:xfrm>
          <a:prstGeom prst="line">
            <a:avLst/>
          </a:prstGeom>
          <a:noFill/>
          <a:ln w="1270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0" name="Rectangle 22"/>
          <p:cNvSpPr>
            <a:spLocks noChangeArrowheads="1"/>
          </p:cNvSpPr>
          <p:nvPr/>
        </p:nvSpPr>
        <p:spPr bwMode="auto">
          <a:xfrm>
            <a:off x="3094292" y="2451911"/>
            <a:ext cx="355344" cy="17406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61" name="Text Box 23"/>
          <p:cNvSpPr txBox="1">
            <a:spLocks noChangeArrowheads="1"/>
          </p:cNvSpPr>
          <p:nvPr/>
        </p:nvSpPr>
        <p:spPr bwMode="auto">
          <a:xfrm>
            <a:off x="3037717" y="2409314"/>
            <a:ext cx="484235"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dirty="0">
                <a:solidFill>
                  <a:srgbClr val="0000FF"/>
                </a:solidFill>
                <a:latin typeface="微软雅黑" pitchFamily="34" charset="-122"/>
                <a:ea typeface="微软雅黑" pitchFamily="34" charset="-122"/>
              </a:rPr>
              <a:t>RTT</a:t>
            </a:r>
          </a:p>
        </p:txBody>
      </p:sp>
      <p:sp>
        <p:nvSpPr>
          <p:cNvPr id="62" name="Freeform 4"/>
          <p:cNvSpPr>
            <a:spLocks/>
          </p:cNvSpPr>
          <p:nvPr/>
        </p:nvSpPr>
        <p:spPr bwMode="auto">
          <a:xfrm>
            <a:off x="3461627" y="3148178"/>
            <a:ext cx="2196376" cy="519182"/>
          </a:xfrm>
          <a:custGeom>
            <a:avLst/>
            <a:gdLst>
              <a:gd name="T0" fmla="*/ 0 w 1679"/>
              <a:gd name="T1" fmla="*/ 2147483646 h 408"/>
              <a:gd name="T2" fmla="*/ 0 w 1679"/>
              <a:gd name="T3" fmla="*/ 2147483646 h 408"/>
              <a:gd name="T4" fmla="*/ 2147483646 w 1679"/>
              <a:gd name="T5" fmla="*/ 0 h 408"/>
              <a:gd name="T6" fmla="*/ 2147483646 w 1679"/>
              <a:gd name="T7" fmla="*/ 2147483646 h 408"/>
              <a:gd name="T8" fmla="*/ 0 w 1679"/>
              <a:gd name="T9" fmla="*/ 2147483646 h 4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9" h="408">
                <a:moveTo>
                  <a:pt x="0" y="408"/>
                </a:moveTo>
                <a:lnTo>
                  <a:pt x="0" y="227"/>
                </a:lnTo>
                <a:lnTo>
                  <a:pt x="1679" y="0"/>
                </a:lnTo>
                <a:lnTo>
                  <a:pt x="1679" y="181"/>
                </a:lnTo>
                <a:lnTo>
                  <a:pt x="0" y="408"/>
                </a:lnTo>
                <a:close/>
              </a:path>
            </a:pathLst>
          </a:custGeom>
          <a:solidFill>
            <a:srgbClr val="0099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4" name="Rectangle 6"/>
          <p:cNvSpPr>
            <a:spLocks noChangeArrowheads="1"/>
          </p:cNvSpPr>
          <p:nvPr/>
        </p:nvSpPr>
        <p:spPr bwMode="auto">
          <a:xfrm>
            <a:off x="5045302" y="1273359"/>
            <a:ext cx="1106073" cy="23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lnSpc>
                <a:spcPct val="80000"/>
              </a:lnSpc>
            </a:pPr>
            <a:r>
              <a:rPr kumimoji="1" lang="zh-CN" altLang="en-US" sz="1200" b="1" dirty="0">
                <a:latin typeface="微软雅黑" pitchFamily="34" charset="-122"/>
                <a:ea typeface="微软雅黑" pitchFamily="34" charset="-122"/>
              </a:rPr>
              <a:t>万维网服务器</a:t>
            </a:r>
          </a:p>
        </p:txBody>
      </p:sp>
      <p:sp>
        <p:nvSpPr>
          <p:cNvPr id="65" name="Rectangle 7"/>
          <p:cNvSpPr>
            <a:spLocks noChangeArrowheads="1"/>
          </p:cNvSpPr>
          <p:nvPr/>
        </p:nvSpPr>
        <p:spPr bwMode="auto">
          <a:xfrm>
            <a:off x="3011452" y="1321655"/>
            <a:ext cx="95218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200" b="1" dirty="0">
                <a:latin typeface="微软雅黑" pitchFamily="34" charset="-122"/>
                <a:ea typeface="微软雅黑" pitchFamily="34" charset="-122"/>
              </a:rPr>
              <a:t>万维网客户</a:t>
            </a:r>
          </a:p>
        </p:txBody>
      </p:sp>
      <p:sp>
        <p:nvSpPr>
          <p:cNvPr id="67" name="Line 9"/>
          <p:cNvSpPr>
            <a:spLocks noChangeShapeType="1"/>
          </p:cNvSpPr>
          <p:nvPr/>
        </p:nvSpPr>
        <p:spPr bwMode="auto">
          <a:xfrm>
            <a:off x="3462716" y="2163142"/>
            <a:ext cx="0" cy="1893606"/>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8" name="Text Box 10"/>
          <p:cNvSpPr txBox="1">
            <a:spLocks noChangeArrowheads="1"/>
          </p:cNvSpPr>
          <p:nvPr/>
        </p:nvSpPr>
        <p:spPr bwMode="auto">
          <a:xfrm>
            <a:off x="1735722" y="2083654"/>
            <a:ext cx="1352677" cy="307777"/>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solidFill>
                  <a:schemeClr val="bg1"/>
                </a:solidFill>
                <a:latin typeface="微软雅黑" pitchFamily="34" charset="-122"/>
                <a:ea typeface="微软雅黑" pitchFamily="34" charset="-122"/>
              </a:rPr>
              <a:t>发起 </a:t>
            </a:r>
            <a:r>
              <a:rPr kumimoji="1" lang="en-US" altLang="zh-CN" sz="1400" b="1" dirty="0">
                <a:solidFill>
                  <a:schemeClr val="bg1"/>
                </a:solidFill>
                <a:latin typeface="微软雅黑" pitchFamily="34" charset="-122"/>
                <a:ea typeface="微软雅黑" pitchFamily="34" charset="-122"/>
              </a:rPr>
              <a:t>TCP </a:t>
            </a:r>
            <a:r>
              <a:rPr kumimoji="1" lang="zh-CN" altLang="en-US" sz="1400" b="1" dirty="0">
                <a:solidFill>
                  <a:schemeClr val="bg1"/>
                </a:solidFill>
                <a:latin typeface="微软雅黑" pitchFamily="34" charset="-122"/>
                <a:ea typeface="微软雅黑" pitchFamily="34" charset="-122"/>
              </a:rPr>
              <a:t>连接</a:t>
            </a:r>
          </a:p>
        </p:txBody>
      </p:sp>
      <p:sp>
        <p:nvSpPr>
          <p:cNvPr id="69" name="Text Box 11"/>
          <p:cNvSpPr txBox="1">
            <a:spLocks noChangeArrowheads="1"/>
          </p:cNvSpPr>
          <p:nvPr/>
        </p:nvSpPr>
        <p:spPr bwMode="auto">
          <a:xfrm>
            <a:off x="1638388" y="2680312"/>
            <a:ext cx="1450011" cy="307777"/>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a:solidFill>
                  <a:schemeClr val="bg1"/>
                </a:solidFill>
                <a:latin typeface="微软雅黑" pitchFamily="34" charset="-122"/>
                <a:ea typeface="微软雅黑" pitchFamily="34" charset="-122"/>
              </a:rPr>
              <a:t>HTTP </a:t>
            </a:r>
            <a:r>
              <a:rPr kumimoji="1" lang="zh-CN" altLang="en-US" sz="1400" b="1" dirty="0">
                <a:solidFill>
                  <a:schemeClr val="bg1"/>
                </a:solidFill>
                <a:latin typeface="微软雅黑" pitchFamily="34" charset="-122"/>
                <a:ea typeface="微软雅黑" pitchFamily="34" charset="-122"/>
              </a:rPr>
              <a:t>请求报文</a:t>
            </a:r>
          </a:p>
        </p:txBody>
      </p:sp>
      <p:sp>
        <p:nvSpPr>
          <p:cNvPr id="70" name="Line 12"/>
          <p:cNvSpPr>
            <a:spLocks noChangeShapeType="1"/>
          </p:cNvSpPr>
          <p:nvPr/>
        </p:nvSpPr>
        <p:spPr bwMode="auto">
          <a:xfrm>
            <a:off x="3462716" y="2212443"/>
            <a:ext cx="2196375" cy="287764"/>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1" name="Line 13"/>
          <p:cNvSpPr>
            <a:spLocks noChangeShapeType="1"/>
          </p:cNvSpPr>
          <p:nvPr/>
        </p:nvSpPr>
        <p:spPr bwMode="auto">
          <a:xfrm flipH="1">
            <a:off x="3455087" y="2527374"/>
            <a:ext cx="2196376" cy="28877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2" name="Line 14"/>
          <p:cNvSpPr>
            <a:spLocks noChangeShapeType="1"/>
          </p:cNvSpPr>
          <p:nvPr/>
        </p:nvSpPr>
        <p:spPr bwMode="auto">
          <a:xfrm>
            <a:off x="3462716" y="2843311"/>
            <a:ext cx="2196375" cy="287764"/>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3" name="Line 15"/>
          <p:cNvSpPr>
            <a:spLocks noChangeShapeType="1"/>
          </p:cNvSpPr>
          <p:nvPr/>
        </p:nvSpPr>
        <p:spPr bwMode="auto">
          <a:xfrm>
            <a:off x="3167323" y="2212443"/>
            <a:ext cx="295394" cy="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4" name="Line 16"/>
          <p:cNvSpPr>
            <a:spLocks noChangeShapeType="1"/>
          </p:cNvSpPr>
          <p:nvPr/>
        </p:nvSpPr>
        <p:spPr bwMode="auto">
          <a:xfrm>
            <a:off x="3171683" y="2827211"/>
            <a:ext cx="295394" cy="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5" name="Line 17"/>
          <p:cNvSpPr>
            <a:spLocks noChangeShapeType="1"/>
          </p:cNvSpPr>
          <p:nvPr/>
        </p:nvSpPr>
        <p:spPr bwMode="auto">
          <a:xfrm>
            <a:off x="3159693" y="3669372"/>
            <a:ext cx="295393" cy="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6" name="Line 18"/>
          <p:cNvSpPr>
            <a:spLocks noChangeShapeType="1"/>
          </p:cNvSpPr>
          <p:nvPr/>
        </p:nvSpPr>
        <p:spPr bwMode="auto">
          <a:xfrm>
            <a:off x="3159693" y="3438961"/>
            <a:ext cx="295393" cy="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7" name="Text Box 27"/>
          <p:cNvSpPr txBox="1">
            <a:spLocks noChangeArrowheads="1"/>
          </p:cNvSpPr>
          <p:nvPr/>
        </p:nvSpPr>
        <p:spPr bwMode="auto">
          <a:xfrm>
            <a:off x="5906239" y="3095190"/>
            <a:ext cx="1441419" cy="307777"/>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solidFill>
                  <a:schemeClr val="bg1"/>
                </a:solidFill>
                <a:latin typeface="微软雅黑" pitchFamily="34" charset="-122"/>
                <a:ea typeface="微软雅黑" pitchFamily="34" charset="-122"/>
              </a:rPr>
              <a:t>传输文档的时间</a:t>
            </a:r>
          </a:p>
        </p:txBody>
      </p:sp>
      <p:sp>
        <p:nvSpPr>
          <p:cNvPr id="78" name="Text Box 28"/>
          <p:cNvSpPr txBox="1">
            <a:spLocks noChangeArrowheads="1"/>
          </p:cNvSpPr>
          <p:nvPr/>
        </p:nvSpPr>
        <p:spPr bwMode="auto">
          <a:xfrm>
            <a:off x="1826516" y="3543603"/>
            <a:ext cx="1261883" cy="307777"/>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solidFill>
                  <a:schemeClr val="bg1"/>
                </a:solidFill>
                <a:latin typeface="微软雅黑" pitchFamily="34" charset="-122"/>
                <a:ea typeface="微软雅黑" pitchFamily="34" charset="-122"/>
              </a:rPr>
              <a:t>整个文档收到</a:t>
            </a:r>
          </a:p>
        </p:txBody>
      </p:sp>
      <p:sp>
        <p:nvSpPr>
          <p:cNvPr id="79" name="AutoShape 29"/>
          <p:cNvSpPr>
            <a:spLocks noChangeArrowheads="1"/>
          </p:cNvSpPr>
          <p:nvPr/>
        </p:nvSpPr>
        <p:spPr bwMode="auto">
          <a:xfrm rot="21154273">
            <a:off x="4276956" y="3318221"/>
            <a:ext cx="652918" cy="173061"/>
          </a:xfrm>
          <a:prstGeom prst="leftArrow">
            <a:avLst>
              <a:gd name="adj1" fmla="val 50000"/>
              <a:gd name="adj2" fmla="val 87064"/>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80" name="Line 30"/>
          <p:cNvSpPr>
            <a:spLocks noChangeShapeType="1"/>
          </p:cNvSpPr>
          <p:nvPr/>
        </p:nvSpPr>
        <p:spPr bwMode="auto">
          <a:xfrm>
            <a:off x="5652551" y="2160122"/>
            <a:ext cx="0" cy="189260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1" name="Text Box 31"/>
          <p:cNvSpPr txBox="1">
            <a:spLocks noChangeArrowheads="1"/>
          </p:cNvSpPr>
          <p:nvPr/>
        </p:nvSpPr>
        <p:spPr bwMode="auto">
          <a:xfrm>
            <a:off x="3251254" y="4019188"/>
            <a:ext cx="492443"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时间</a:t>
            </a:r>
          </a:p>
        </p:txBody>
      </p:sp>
      <p:sp>
        <p:nvSpPr>
          <p:cNvPr id="82" name="Text Box 32"/>
          <p:cNvSpPr txBox="1">
            <a:spLocks noChangeArrowheads="1"/>
          </p:cNvSpPr>
          <p:nvPr/>
        </p:nvSpPr>
        <p:spPr bwMode="auto">
          <a:xfrm>
            <a:off x="5435640" y="4019188"/>
            <a:ext cx="492443"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时间</a:t>
            </a:r>
          </a:p>
        </p:txBody>
      </p:sp>
      <p:sp>
        <p:nvSpPr>
          <p:cNvPr id="83" name="Text Box 33"/>
          <p:cNvSpPr txBox="1">
            <a:spLocks noChangeArrowheads="1"/>
          </p:cNvSpPr>
          <p:nvPr/>
        </p:nvSpPr>
        <p:spPr bwMode="auto">
          <a:xfrm rot="21159151">
            <a:off x="3884895" y="3498207"/>
            <a:ext cx="14500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dirty="0">
                <a:solidFill>
                  <a:srgbClr val="0000FF"/>
                </a:solidFill>
                <a:latin typeface="微软雅黑" pitchFamily="34" charset="-122"/>
                <a:ea typeface="微软雅黑" pitchFamily="34" charset="-122"/>
              </a:rPr>
              <a:t>HTTP </a:t>
            </a:r>
            <a:r>
              <a:rPr kumimoji="1" lang="zh-CN" altLang="en-US" sz="1400" b="1" dirty="0">
                <a:solidFill>
                  <a:srgbClr val="0000FF"/>
                </a:solidFill>
                <a:latin typeface="微软雅黑" pitchFamily="34" charset="-122"/>
                <a:ea typeface="微软雅黑" pitchFamily="34" charset="-122"/>
              </a:rPr>
              <a:t>响应报文</a:t>
            </a:r>
          </a:p>
        </p:txBody>
      </p:sp>
      <p:sp>
        <p:nvSpPr>
          <p:cNvPr id="84" name="AutoShape 34"/>
          <p:cNvSpPr>
            <a:spLocks/>
          </p:cNvSpPr>
          <p:nvPr/>
        </p:nvSpPr>
        <p:spPr bwMode="auto">
          <a:xfrm>
            <a:off x="5684162" y="3135099"/>
            <a:ext cx="59950" cy="231418"/>
          </a:xfrm>
          <a:prstGeom prst="rightBracket">
            <a:avLst>
              <a:gd name="adj" fmla="val 34849"/>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85" name="Line 35"/>
          <p:cNvSpPr>
            <a:spLocks noChangeShapeType="1"/>
          </p:cNvSpPr>
          <p:nvPr/>
        </p:nvSpPr>
        <p:spPr bwMode="auto">
          <a:xfrm>
            <a:off x="5744112" y="3250807"/>
            <a:ext cx="1621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pic>
        <p:nvPicPr>
          <p:cNvPr id="87" name="图片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4654" y="1496224"/>
            <a:ext cx="511585" cy="716219"/>
          </a:xfrm>
          <a:prstGeom prst="rect">
            <a:avLst/>
          </a:prstGeom>
        </p:spPr>
      </p:pic>
      <p:pic>
        <p:nvPicPr>
          <p:cNvPr id="88"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1058" y="1560121"/>
            <a:ext cx="516657" cy="516658"/>
          </a:xfrm>
          <a:prstGeom prst="rect">
            <a:avLst/>
          </a:prstGeom>
          <a:noFill/>
          <a:extLst>
            <a:ext uri="{909E8E84-426E-40DD-AFC4-6F175D3DCCD1}">
              <a14:hiddenFill xmlns:a14="http://schemas.microsoft.com/office/drawing/2010/main">
                <a:solidFill>
                  <a:srgbClr val="FFFFFF"/>
                </a:solidFill>
              </a14:hiddenFill>
            </a:ext>
          </a:extLst>
        </p:spPr>
      </p:pic>
      <p:sp>
        <p:nvSpPr>
          <p:cNvPr id="89"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 name="矩形 89"/>
          <p:cNvSpPr/>
          <p:nvPr/>
        </p:nvSpPr>
        <p:spPr>
          <a:xfrm>
            <a:off x="645268" y="614298"/>
            <a:ext cx="3775393"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请求一个万维网文档所需的时间</a:t>
            </a:r>
          </a:p>
        </p:txBody>
      </p:sp>
    </p:spTree>
    <p:extLst>
      <p:ext uri="{BB962C8B-B14F-4D97-AF65-F5344CB8AC3E}">
        <p14:creationId xmlns:p14="http://schemas.microsoft.com/office/powerpoint/2010/main" val="847119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68"/>
          <p:cNvSpPr>
            <a:spLocks noChangeArrowheads="1"/>
          </p:cNvSpPr>
          <p:nvPr/>
        </p:nvSpPr>
        <p:spPr bwMode="auto">
          <a:xfrm>
            <a:off x="556963" y="1028298"/>
            <a:ext cx="8048776"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HTTP/1.1 </a:t>
            </a:r>
            <a:r>
              <a:rPr lang="zh-CN" altLang="en-US" sz="2000" b="1" dirty="0">
                <a:solidFill>
                  <a:srgbClr val="0000FF"/>
                </a:solidFill>
                <a:latin typeface="微软雅黑" pitchFamily="34" charset="-122"/>
                <a:ea typeface="微软雅黑" pitchFamily="34" charset="-122"/>
              </a:rPr>
              <a:t>协议使用持续连接 </a:t>
            </a:r>
            <a:r>
              <a:rPr lang="en-US" altLang="zh-CN" sz="2000" b="1" dirty="0">
                <a:solidFill>
                  <a:srgbClr val="0000FF"/>
                </a:solidFill>
                <a:latin typeface="微软雅黑" pitchFamily="34" charset="-122"/>
                <a:ea typeface="微软雅黑" pitchFamily="34" charset="-122"/>
              </a:rPr>
              <a:t>(persistent connection)</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万维网服务器在发送响应后仍然在一段时间内保持这条连接，使同一个客户（浏览器）和该服务器可以继续在这条连接上传送后续的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请求报文和响应报文。</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这并不局限于传送同一个页面上链接的文档，而是只要这些文档都在同一个服务器上就行。</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目前一些流行的浏览器（例如，</a:t>
            </a:r>
            <a:r>
              <a:rPr lang="en-US" altLang="zh-CN" sz="2000" b="1" dirty="0">
                <a:latin typeface="微软雅黑" pitchFamily="34" charset="-122"/>
                <a:ea typeface="微软雅黑" pitchFamily="34" charset="-122"/>
              </a:rPr>
              <a:t>IE 6.0</a:t>
            </a:r>
            <a:r>
              <a:rPr lang="zh-CN" altLang="en-US" sz="2000" b="1" dirty="0">
                <a:latin typeface="微软雅黑" pitchFamily="34" charset="-122"/>
                <a:ea typeface="微软雅黑" pitchFamily="34" charset="-122"/>
              </a:rPr>
              <a:t>）的默认设置就是使用 </a:t>
            </a:r>
            <a:r>
              <a:rPr lang="en-US" altLang="zh-CN" sz="2000" b="1" dirty="0">
                <a:latin typeface="微软雅黑" pitchFamily="34" charset="-122"/>
                <a:ea typeface="微软雅黑" pitchFamily="34" charset="-122"/>
              </a:rPr>
              <a:t>HTTP/1.1</a:t>
            </a:r>
            <a:r>
              <a:rPr lang="zh-CN" altLang="en-US" sz="2000" b="1" dirty="0">
                <a:latin typeface="微软雅黑" pitchFamily="34" charset="-122"/>
                <a:ea typeface="微软雅黑" pitchFamily="34" charset="-122"/>
              </a:rPr>
              <a:t>。</a:t>
            </a:r>
          </a:p>
        </p:txBody>
      </p:sp>
      <p:sp>
        <p:nvSpPr>
          <p:cNvPr id="11" name="AutoShape 5"/>
          <p:cNvSpPr>
            <a:spLocks noChangeArrowheads="1"/>
          </p:cNvSpPr>
          <p:nvPr/>
        </p:nvSpPr>
        <p:spPr bwMode="auto">
          <a:xfrm>
            <a:off x="556963" y="68714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矩形 11"/>
          <p:cNvSpPr/>
          <p:nvPr/>
        </p:nvSpPr>
        <p:spPr>
          <a:xfrm>
            <a:off x="645268" y="635762"/>
            <a:ext cx="1210588"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持续连接</a:t>
            </a:r>
          </a:p>
        </p:txBody>
      </p:sp>
    </p:spTree>
    <p:extLst>
      <p:ext uri="{BB962C8B-B14F-4D97-AF65-F5344CB8AC3E}">
        <p14:creationId xmlns:p14="http://schemas.microsoft.com/office/powerpoint/2010/main" val="1714863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68"/>
          <p:cNvSpPr>
            <a:spLocks noChangeArrowheads="1"/>
          </p:cNvSpPr>
          <p:nvPr/>
        </p:nvSpPr>
        <p:spPr bwMode="auto">
          <a:xfrm>
            <a:off x="556964" y="979727"/>
            <a:ext cx="8055258" cy="3430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非流水线方式</a:t>
            </a:r>
            <a:r>
              <a:rPr lang="zh-CN" altLang="en-US" sz="1900" b="1" dirty="0">
                <a:latin typeface="微软雅黑" pitchFamily="34" charset="-122"/>
                <a:ea typeface="微软雅黑" pitchFamily="34" charset="-122"/>
              </a:rPr>
              <a:t>：客户在收到前一个响应后才能发出下一个请求。这比非持续连接的两倍 </a:t>
            </a:r>
            <a:r>
              <a:rPr lang="en-US" altLang="zh-CN" sz="1900" b="1" dirty="0">
                <a:latin typeface="微软雅黑" pitchFamily="34" charset="-122"/>
                <a:ea typeface="微软雅黑" pitchFamily="34" charset="-122"/>
              </a:rPr>
              <a:t>RTT </a:t>
            </a:r>
            <a:r>
              <a:rPr lang="zh-CN" altLang="en-US" sz="1900" b="1" dirty="0">
                <a:latin typeface="微软雅黑" pitchFamily="34" charset="-122"/>
                <a:ea typeface="微软雅黑" pitchFamily="34" charset="-122"/>
              </a:rPr>
              <a:t>的开销节省了建立 </a:t>
            </a:r>
            <a:r>
              <a:rPr lang="en-US" altLang="zh-CN" sz="1900" b="1" dirty="0">
                <a:latin typeface="微软雅黑" pitchFamily="34" charset="-122"/>
                <a:ea typeface="微软雅黑" pitchFamily="34" charset="-122"/>
              </a:rPr>
              <a:t>TCP </a:t>
            </a:r>
            <a:r>
              <a:rPr lang="zh-CN" altLang="en-US" sz="1900" b="1" dirty="0">
                <a:latin typeface="微软雅黑" pitchFamily="34" charset="-122"/>
                <a:ea typeface="微软雅黑" pitchFamily="34" charset="-122"/>
              </a:rPr>
              <a:t>连接所需的一个 </a:t>
            </a:r>
            <a:r>
              <a:rPr lang="en-US" altLang="zh-CN" sz="1900" b="1" dirty="0">
                <a:latin typeface="微软雅黑" pitchFamily="34" charset="-122"/>
                <a:ea typeface="微软雅黑" pitchFamily="34" charset="-122"/>
              </a:rPr>
              <a:t>RTT </a:t>
            </a:r>
            <a:r>
              <a:rPr lang="zh-CN" altLang="en-US" sz="1900" b="1" dirty="0">
                <a:latin typeface="微软雅黑" pitchFamily="34" charset="-122"/>
                <a:ea typeface="微软雅黑" pitchFamily="34" charset="-122"/>
              </a:rPr>
              <a:t>时间。但服务器在发送完一个对象后，其 </a:t>
            </a:r>
            <a:r>
              <a:rPr lang="en-US" altLang="zh-CN" sz="1900" b="1" dirty="0">
                <a:latin typeface="微软雅黑" pitchFamily="34" charset="-122"/>
                <a:ea typeface="微软雅黑" pitchFamily="34" charset="-122"/>
              </a:rPr>
              <a:t>TCP </a:t>
            </a:r>
            <a:r>
              <a:rPr lang="zh-CN" altLang="en-US" sz="1900" b="1" dirty="0">
                <a:latin typeface="微软雅黑" pitchFamily="34" charset="-122"/>
                <a:ea typeface="微软雅黑" pitchFamily="34" charset="-122"/>
              </a:rPr>
              <a:t>连接就处于空闲状态，浪费了服务器资源。</a:t>
            </a:r>
          </a:p>
          <a:p>
            <a:pPr marL="285750" indent="-285750" eaLnBrk="0" hangingPunct="0">
              <a:lnSpc>
                <a:spcPts val="33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流水线方式</a:t>
            </a:r>
            <a:r>
              <a:rPr lang="zh-CN" altLang="en-US" sz="1900" b="1" dirty="0">
                <a:latin typeface="微软雅黑" pitchFamily="34" charset="-122"/>
                <a:ea typeface="微软雅黑" pitchFamily="34" charset="-122"/>
              </a:rPr>
              <a:t>：客户在收到 </a:t>
            </a:r>
            <a:r>
              <a:rPr lang="en-US" altLang="zh-CN" sz="1900" b="1" dirty="0">
                <a:latin typeface="微软雅黑" pitchFamily="34" charset="-122"/>
                <a:ea typeface="微软雅黑" pitchFamily="34" charset="-122"/>
              </a:rPr>
              <a:t>HTTP </a:t>
            </a:r>
            <a:r>
              <a:rPr lang="zh-CN" altLang="en-US" sz="1900" b="1" dirty="0">
                <a:latin typeface="微软雅黑" pitchFamily="34" charset="-122"/>
                <a:ea typeface="微软雅黑" pitchFamily="34" charset="-122"/>
              </a:rPr>
              <a:t>的响应报文之前就能够接着发送新的请求报文。一个接一个的请求报文到达服务器后，服务器就可连续发回响应报文。使用流水线方式时，客户访问所有的对象只需花费一个 </a:t>
            </a:r>
            <a:r>
              <a:rPr lang="en-US" altLang="zh-CN" sz="1900" b="1" dirty="0">
                <a:latin typeface="微软雅黑" pitchFamily="34" charset="-122"/>
                <a:ea typeface="微软雅黑" pitchFamily="34" charset="-122"/>
              </a:rPr>
              <a:t>RTT</a:t>
            </a:r>
            <a:r>
              <a:rPr lang="zh-CN" altLang="en-US" sz="1900" b="1" dirty="0">
                <a:latin typeface="微软雅黑" pitchFamily="34" charset="-122"/>
                <a:ea typeface="微软雅黑" pitchFamily="34" charset="-122"/>
              </a:rPr>
              <a:t>时间，使 </a:t>
            </a:r>
            <a:r>
              <a:rPr lang="en-US" altLang="zh-CN" sz="1900" b="1" dirty="0">
                <a:latin typeface="微软雅黑" pitchFamily="34" charset="-122"/>
                <a:ea typeface="微软雅黑" pitchFamily="34" charset="-122"/>
              </a:rPr>
              <a:t>TCP </a:t>
            </a:r>
            <a:r>
              <a:rPr lang="zh-CN" altLang="en-US" sz="1900" b="1" dirty="0">
                <a:latin typeface="微软雅黑" pitchFamily="34" charset="-122"/>
                <a:ea typeface="微软雅黑" pitchFamily="34" charset="-122"/>
              </a:rPr>
              <a:t>连接中的空闲时间减少，提高了下载文档效率。 </a:t>
            </a:r>
          </a:p>
        </p:txBody>
      </p:sp>
      <p:sp>
        <p:nvSpPr>
          <p:cNvPr id="77" name="AutoShape 5"/>
          <p:cNvSpPr>
            <a:spLocks noChangeArrowheads="1"/>
          </p:cNvSpPr>
          <p:nvPr/>
        </p:nvSpPr>
        <p:spPr bwMode="auto">
          <a:xfrm>
            <a:off x="556963" y="638575"/>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 name="矩形 89"/>
          <p:cNvSpPr/>
          <p:nvPr/>
        </p:nvSpPr>
        <p:spPr>
          <a:xfrm>
            <a:off x="645268" y="596335"/>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持续连接的两种工作方式</a:t>
            </a:r>
          </a:p>
        </p:txBody>
      </p:sp>
    </p:spTree>
    <p:extLst>
      <p:ext uri="{BB962C8B-B14F-4D97-AF65-F5344CB8AC3E}">
        <p14:creationId xmlns:p14="http://schemas.microsoft.com/office/powerpoint/2010/main" val="1477852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56963" y="1218374"/>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9" name="Rectangle 6"/>
          <p:cNvSpPr>
            <a:spLocks noChangeArrowheads="1"/>
          </p:cNvSpPr>
          <p:nvPr/>
        </p:nvSpPr>
        <p:spPr bwMode="auto">
          <a:xfrm>
            <a:off x="3693129" y="1185163"/>
            <a:ext cx="17764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代理服务器</a:t>
            </a:r>
          </a:p>
        </p:txBody>
      </p:sp>
      <p:sp>
        <p:nvSpPr>
          <p:cNvPr id="10" name="Rectangle 68"/>
          <p:cNvSpPr>
            <a:spLocks noChangeArrowheads="1"/>
          </p:cNvSpPr>
          <p:nvPr/>
        </p:nvSpPr>
        <p:spPr bwMode="auto">
          <a:xfrm>
            <a:off x="483810" y="1579464"/>
            <a:ext cx="8206233"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代理服务器 </a:t>
            </a:r>
            <a:r>
              <a:rPr lang="en-US" altLang="zh-CN" sz="2000" b="1" dirty="0">
                <a:latin typeface="微软雅黑" pitchFamily="34" charset="-122"/>
                <a:ea typeface="微软雅黑" pitchFamily="34" charset="-122"/>
              </a:rPr>
              <a:t>(proxy server) </a:t>
            </a:r>
            <a:r>
              <a:rPr lang="zh-CN" altLang="en-US" sz="2000" b="1" dirty="0">
                <a:latin typeface="微软雅黑" pitchFamily="34" charset="-122"/>
                <a:ea typeface="微软雅黑" pitchFamily="34" charset="-122"/>
              </a:rPr>
              <a:t>又称为</a:t>
            </a:r>
            <a:r>
              <a:rPr lang="zh-CN" altLang="en-US" sz="2000" b="1" dirty="0">
                <a:solidFill>
                  <a:srgbClr val="0000FF"/>
                </a:solidFill>
                <a:latin typeface="微软雅黑" pitchFamily="34" charset="-122"/>
                <a:ea typeface="微软雅黑" pitchFamily="34" charset="-122"/>
              </a:rPr>
              <a:t>万维网高速缓存 </a:t>
            </a:r>
            <a:r>
              <a:rPr lang="en-US" altLang="zh-CN" sz="2000" b="1" dirty="0">
                <a:latin typeface="微软雅黑" pitchFamily="34" charset="-122"/>
                <a:ea typeface="微软雅黑" pitchFamily="34" charset="-122"/>
              </a:rPr>
              <a:t>(Web cache)</a:t>
            </a:r>
            <a:r>
              <a:rPr lang="zh-CN" altLang="en-US" sz="2000" b="1" dirty="0">
                <a:latin typeface="微软雅黑" pitchFamily="34" charset="-122"/>
                <a:ea typeface="微软雅黑" pitchFamily="34" charset="-122"/>
              </a:rPr>
              <a:t>，它代表浏览器发出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请求。</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万维网高速缓存把最近的一些请求和响应暂存在本地磁盘中。</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当与暂时存放的请求相同的新请求到达时，万维网高速缓存就把暂存的响应发送出去，而不需要按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的地址再去互联网访问该资源。 </a:t>
            </a:r>
          </a:p>
        </p:txBody>
      </p:sp>
    </p:spTree>
    <p:extLst>
      <p:ext uri="{BB962C8B-B14F-4D97-AF65-F5344CB8AC3E}">
        <p14:creationId xmlns:p14="http://schemas.microsoft.com/office/powerpoint/2010/main" val="1583643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605154"/>
            <a:ext cx="5391219"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使用高速缓存可</a:t>
            </a:r>
            <a:r>
              <a:rPr lang="zh-CN" altLang="en-US" sz="2000" b="1" dirty="0">
                <a:solidFill>
                  <a:srgbClr val="CC00CC"/>
                </a:solidFill>
                <a:latin typeface="微软雅黑" pitchFamily="34" charset="-122"/>
                <a:ea typeface="微软雅黑" pitchFamily="34" charset="-122"/>
              </a:rPr>
              <a:t>减少</a:t>
            </a:r>
            <a:r>
              <a:rPr lang="zh-CN" altLang="en-US" sz="2000" b="1" dirty="0">
                <a:latin typeface="微软雅黑" pitchFamily="34" charset="-122"/>
                <a:ea typeface="微软雅黑" pitchFamily="34" charset="-122"/>
              </a:rPr>
              <a:t>访问互联网服务器的时延 </a:t>
            </a:r>
          </a:p>
        </p:txBody>
      </p:sp>
      <p:grpSp>
        <p:nvGrpSpPr>
          <p:cNvPr id="11" name="Group 24"/>
          <p:cNvGrpSpPr>
            <a:grpSpLocks/>
          </p:cNvGrpSpPr>
          <p:nvPr/>
        </p:nvGrpSpPr>
        <p:grpSpPr bwMode="auto">
          <a:xfrm>
            <a:off x="817260" y="1706817"/>
            <a:ext cx="2948074" cy="2120836"/>
            <a:chOff x="912" y="768"/>
            <a:chExt cx="2400" cy="1584"/>
          </a:xfrm>
          <a:solidFill>
            <a:srgbClr val="0066FF"/>
          </a:solidFill>
        </p:grpSpPr>
        <p:sp>
          <p:nvSpPr>
            <p:cNvPr id="12" name="Oval 25"/>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3" name="Oval 26"/>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4" name="Oval 27"/>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5" name="Oval 28"/>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6" name="Oval 29"/>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 name="Oval 30"/>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 name="Oval 31"/>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9" name="Oval 32"/>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0" name="Oval 33"/>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21" name="Group 34"/>
            <p:cNvGrpSpPr>
              <a:grpSpLocks/>
            </p:cNvGrpSpPr>
            <p:nvPr/>
          </p:nvGrpSpPr>
          <p:grpSpPr bwMode="auto">
            <a:xfrm>
              <a:off x="912" y="768"/>
              <a:ext cx="2386" cy="1553"/>
              <a:chOff x="912" y="768"/>
              <a:chExt cx="2386" cy="1553"/>
            </a:xfrm>
            <a:grpFill/>
          </p:grpSpPr>
          <p:sp>
            <p:nvSpPr>
              <p:cNvPr id="22" name="Oval 35"/>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 name="Oval 36"/>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4" name="Oval 37"/>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5" name="Oval 38"/>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 name="Oval 39"/>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7" name="Oval 40"/>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8" name="Oval 41"/>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9" name="Oval 42"/>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0" name="Oval 43"/>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grpSp>
      <p:graphicFrame>
        <p:nvGraphicFramePr>
          <p:cNvPr id="31" name="Object 44"/>
          <p:cNvGraphicFramePr>
            <a:graphicFrameLocks noChangeAspect="1"/>
          </p:cNvGraphicFramePr>
          <p:nvPr>
            <p:extLst>
              <p:ext uri="{D42A27DB-BD31-4B8C-83A1-F6EECF244321}">
                <p14:modId xmlns:p14="http://schemas.microsoft.com/office/powerpoint/2010/main" val="1324972307"/>
              </p:ext>
            </p:extLst>
          </p:nvPr>
        </p:nvGraphicFramePr>
        <p:xfrm>
          <a:off x="6185200" y="2315686"/>
          <a:ext cx="1509164" cy="951134"/>
        </p:xfrm>
        <a:graphic>
          <a:graphicData uri="http://schemas.openxmlformats.org/presentationml/2006/ole">
            <mc:AlternateContent xmlns:mc="http://schemas.openxmlformats.org/markup-compatibility/2006">
              <mc:Choice xmlns:v="urn:schemas-microsoft-com:vml" Requires="v">
                <p:oleObj spid="_x0000_s11442" name="VISIO" r:id="rId3" imgW="1687068" imgH="964692" progId="">
                  <p:embed/>
                </p:oleObj>
              </mc:Choice>
              <mc:Fallback>
                <p:oleObj name="VISIO" r:id="rId3" imgW="1687068" imgH="964692" progId="">
                  <p:embed/>
                  <p:pic>
                    <p:nvPicPr>
                      <p:cNvPr id="0" name="Picture 1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5200" y="2315686"/>
                        <a:ext cx="1509164" cy="951134"/>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2" name="Line 45"/>
          <p:cNvSpPr>
            <a:spLocks noChangeShapeType="1"/>
          </p:cNvSpPr>
          <p:nvPr/>
        </p:nvSpPr>
        <p:spPr bwMode="auto">
          <a:xfrm>
            <a:off x="3790053" y="2780444"/>
            <a:ext cx="2154462"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3" name="Line 46"/>
          <p:cNvSpPr>
            <a:spLocks noChangeShapeType="1"/>
          </p:cNvSpPr>
          <p:nvPr/>
        </p:nvSpPr>
        <p:spPr bwMode="auto">
          <a:xfrm>
            <a:off x="7119321" y="3201970"/>
            <a:ext cx="554227" cy="449146"/>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4" name="Line 47"/>
          <p:cNvSpPr>
            <a:spLocks noChangeShapeType="1"/>
          </p:cNvSpPr>
          <p:nvPr/>
        </p:nvSpPr>
        <p:spPr bwMode="auto">
          <a:xfrm>
            <a:off x="7439368" y="2971392"/>
            <a:ext cx="444943" cy="94873"/>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Line 48"/>
          <p:cNvSpPr>
            <a:spLocks noChangeShapeType="1"/>
          </p:cNvSpPr>
          <p:nvPr/>
        </p:nvSpPr>
        <p:spPr bwMode="auto">
          <a:xfrm flipV="1">
            <a:off x="7464087" y="2408158"/>
            <a:ext cx="420224" cy="127298"/>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6" name="Line 49"/>
          <p:cNvSpPr>
            <a:spLocks noChangeShapeType="1"/>
          </p:cNvSpPr>
          <p:nvPr/>
        </p:nvSpPr>
        <p:spPr bwMode="auto">
          <a:xfrm flipV="1">
            <a:off x="7093301" y="1896563"/>
            <a:ext cx="580248" cy="49238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0" name="Rectangle 114"/>
          <p:cNvSpPr>
            <a:spLocks noChangeArrowheads="1"/>
          </p:cNvSpPr>
          <p:nvPr/>
        </p:nvSpPr>
        <p:spPr bwMode="auto">
          <a:xfrm>
            <a:off x="2403184" y="1679195"/>
            <a:ext cx="27321" cy="2146055"/>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1" name="Line 115"/>
          <p:cNvSpPr>
            <a:spLocks noChangeShapeType="1"/>
          </p:cNvSpPr>
          <p:nvPr/>
        </p:nvSpPr>
        <p:spPr bwMode="auto">
          <a:xfrm>
            <a:off x="1729264" y="1999843"/>
            <a:ext cx="701240"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2" name="Line 116"/>
          <p:cNvSpPr>
            <a:spLocks noChangeShapeType="1"/>
          </p:cNvSpPr>
          <p:nvPr/>
        </p:nvSpPr>
        <p:spPr bwMode="auto">
          <a:xfrm>
            <a:off x="1938726" y="2585894"/>
            <a:ext cx="491779" cy="12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3" name="Line 117"/>
          <p:cNvSpPr>
            <a:spLocks noChangeShapeType="1"/>
          </p:cNvSpPr>
          <p:nvPr/>
        </p:nvSpPr>
        <p:spPr bwMode="auto">
          <a:xfrm>
            <a:off x="1362381" y="2993008"/>
            <a:ext cx="1053813" cy="36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4" name="Line 118"/>
          <p:cNvSpPr>
            <a:spLocks noChangeShapeType="1"/>
          </p:cNvSpPr>
          <p:nvPr/>
        </p:nvSpPr>
        <p:spPr bwMode="auto">
          <a:xfrm>
            <a:off x="1799519" y="3535828"/>
            <a:ext cx="632288"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5" name="Line 119"/>
          <p:cNvSpPr>
            <a:spLocks noChangeShapeType="1"/>
          </p:cNvSpPr>
          <p:nvPr/>
        </p:nvSpPr>
        <p:spPr bwMode="auto">
          <a:xfrm>
            <a:off x="2416194" y="2774441"/>
            <a:ext cx="1193020" cy="2402"/>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106" name="Group 120"/>
          <p:cNvGrpSpPr>
            <a:grpSpLocks/>
          </p:cNvGrpSpPr>
          <p:nvPr/>
        </p:nvGrpSpPr>
        <p:grpSpPr bwMode="auto">
          <a:xfrm>
            <a:off x="3483017" y="2613517"/>
            <a:ext cx="477468" cy="309839"/>
            <a:chOff x="2154" y="3033"/>
            <a:chExt cx="309" cy="192"/>
          </a:xfrm>
        </p:grpSpPr>
        <p:sp>
          <p:nvSpPr>
            <p:cNvPr id="107" name="Oval 12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8"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9"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10" name="Oval 12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111" name="Group 125"/>
            <p:cNvGrpSpPr>
              <a:grpSpLocks/>
            </p:cNvGrpSpPr>
            <p:nvPr/>
          </p:nvGrpSpPr>
          <p:grpSpPr bwMode="auto">
            <a:xfrm>
              <a:off x="2201" y="3046"/>
              <a:ext cx="214" cy="86"/>
              <a:chOff x="2201" y="3046"/>
              <a:chExt cx="214" cy="86"/>
            </a:xfrm>
          </p:grpSpPr>
          <p:grpSp>
            <p:nvGrpSpPr>
              <p:cNvPr id="114" name="Group 126"/>
              <p:cNvGrpSpPr>
                <a:grpSpLocks/>
              </p:cNvGrpSpPr>
              <p:nvPr/>
            </p:nvGrpSpPr>
            <p:grpSpPr bwMode="auto">
              <a:xfrm>
                <a:off x="2201" y="3046"/>
                <a:ext cx="212" cy="84"/>
                <a:chOff x="2201" y="3046"/>
                <a:chExt cx="212" cy="84"/>
              </a:xfrm>
            </p:grpSpPr>
            <p:sp>
              <p:nvSpPr>
                <p:cNvPr id="124" name="Freeform 12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5" name="Freeform 12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6" name="Freeform 12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7" name="Freeform 13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8" name="Freeform 13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9" name="Freeform 13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0" name="Freeform 13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1" name="Freeform 13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115" name="Group 135"/>
              <p:cNvGrpSpPr>
                <a:grpSpLocks/>
              </p:cNvGrpSpPr>
              <p:nvPr/>
            </p:nvGrpSpPr>
            <p:grpSpPr bwMode="auto">
              <a:xfrm>
                <a:off x="2203" y="3048"/>
                <a:ext cx="212" cy="84"/>
                <a:chOff x="2203" y="3048"/>
                <a:chExt cx="212" cy="84"/>
              </a:xfrm>
            </p:grpSpPr>
            <p:sp>
              <p:nvSpPr>
                <p:cNvPr id="116" name="Freeform 13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7" name="Freeform 13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8" name="Freeform 13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9" name="Freeform 13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0" name="Freeform 14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1" name="Freeform 14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2" name="Freeform 14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3" name="Freeform 14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112" name="Line 14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3" name="Line 14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240" name="Rectangle 254"/>
          <p:cNvSpPr>
            <a:spLocks noChangeArrowheads="1"/>
          </p:cNvSpPr>
          <p:nvPr/>
        </p:nvSpPr>
        <p:spPr bwMode="auto">
          <a:xfrm>
            <a:off x="2626957" y="1971021"/>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41" name="Rectangle 255"/>
          <p:cNvSpPr>
            <a:spLocks noChangeArrowheads="1"/>
          </p:cNvSpPr>
          <p:nvPr/>
        </p:nvSpPr>
        <p:spPr bwMode="auto">
          <a:xfrm>
            <a:off x="2886736" y="2135067"/>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校园网</a:t>
            </a:r>
          </a:p>
        </p:txBody>
      </p:sp>
      <p:sp>
        <p:nvSpPr>
          <p:cNvPr id="263" name="Rectangle 279"/>
          <p:cNvSpPr>
            <a:spLocks noChangeArrowheads="1"/>
          </p:cNvSpPr>
          <p:nvPr/>
        </p:nvSpPr>
        <p:spPr bwMode="auto">
          <a:xfrm>
            <a:off x="6603463" y="1671029"/>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源点服务器</a:t>
            </a:r>
          </a:p>
        </p:txBody>
      </p:sp>
      <p:sp>
        <p:nvSpPr>
          <p:cNvPr id="264" name="Rectangle 280"/>
          <p:cNvSpPr>
            <a:spLocks noChangeArrowheads="1"/>
          </p:cNvSpPr>
          <p:nvPr/>
        </p:nvSpPr>
        <p:spPr bwMode="auto">
          <a:xfrm>
            <a:off x="4168645" y="2452592"/>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5" name="Rectangle 281"/>
          <p:cNvSpPr>
            <a:spLocks noChangeArrowheads="1"/>
          </p:cNvSpPr>
          <p:nvPr/>
        </p:nvSpPr>
        <p:spPr bwMode="auto">
          <a:xfrm>
            <a:off x="4728140" y="2506633"/>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itchFamily="34" charset="-122"/>
                <a:ea typeface="微软雅黑" pitchFamily="34" charset="-122"/>
              </a:rPr>
              <a:t>2 Mbit/s</a:t>
            </a:r>
          </a:p>
        </p:txBody>
      </p:sp>
      <p:grpSp>
        <p:nvGrpSpPr>
          <p:cNvPr id="266" name="Group 282"/>
          <p:cNvGrpSpPr>
            <a:grpSpLocks/>
          </p:cNvGrpSpPr>
          <p:nvPr/>
        </p:nvGrpSpPr>
        <p:grpSpPr bwMode="auto">
          <a:xfrm>
            <a:off x="5783191" y="2613517"/>
            <a:ext cx="477468" cy="309839"/>
            <a:chOff x="3202" y="3033"/>
            <a:chExt cx="309" cy="192"/>
          </a:xfrm>
        </p:grpSpPr>
        <p:sp>
          <p:nvSpPr>
            <p:cNvPr id="267" name="Oval 283"/>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8"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9"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70" name="Oval 286"/>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271" name="Group 287"/>
            <p:cNvGrpSpPr>
              <a:grpSpLocks/>
            </p:cNvGrpSpPr>
            <p:nvPr/>
          </p:nvGrpSpPr>
          <p:grpSpPr bwMode="auto">
            <a:xfrm>
              <a:off x="3249" y="3046"/>
              <a:ext cx="214" cy="86"/>
              <a:chOff x="3249" y="3046"/>
              <a:chExt cx="214" cy="86"/>
            </a:xfrm>
          </p:grpSpPr>
          <p:grpSp>
            <p:nvGrpSpPr>
              <p:cNvPr id="274" name="Group 288"/>
              <p:cNvGrpSpPr>
                <a:grpSpLocks/>
              </p:cNvGrpSpPr>
              <p:nvPr/>
            </p:nvGrpSpPr>
            <p:grpSpPr bwMode="auto">
              <a:xfrm>
                <a:off x="3249" y="3046"/>
                <a:ext cx="212" cy="84"/>
                <a:chOff x="3249" y="3046"/>
                <a:chExt cx="212" cy="84"/>
              </a:xfrm>
            </p:grpSpPr>
            <p:sp>
              <p:nvSpPr>
                <p:cNvPr id="284" name="Freeform 289"/>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5" name="Freeform 290"/>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6" name="Freeform 291"/>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7" name="Freeform 292"/>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8" name="Freeform 293"/>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9" name="Freeform 294"/>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0" name="Freeform 295"/>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1" name="Freeform 296"/>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275" name="Group 297"/>
              <p:cNvGrpSpPr>
                <a:grpSpLocks/>
              </p:cNvGrpSpPr>
              <p:nvPr/>
            </p:nvGrpSpPr>
            <p:grpSpPr bwMode="auto">
              <a:xfrm>
                <a:off x="3251" y="3048"/>
                <a:ext cx="212" cy="84"/>
                <a:chOff x="3251" y="3048"/>
                <a:chExt cx="212" cy="84"/>
              </a:xfrm>
            </p:grpSpPr>
            <p:sp>
              <p:nvSpPr>
                <p:cNvPr id="276" name="Freeform 298"/>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7" name="Freeform 299"/>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8" name="Freeform 300"/>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9" name="Freeform 301"/>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0" name="Freeform 302"/>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1" name="Freeform 303"/>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2" name="Freeform 304"/>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3" name="Freeform 305"/>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272" name="Line 306"/>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3" name="Line 307"/>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292" name="Rectangle 308"/>
          <p:cNvSpPr>
            <a:spLocks noChangeArrowheads="1"/>
          </p:cNvSpPr>
          <p:nvPr/>
        </p:nvSpPr>
        <p:spPr bwMode="auto">
          <a:xfrm>
            <a:off x="6269767" y="2262846"/>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93" name="Rectangle 309"/>
          <p:cNvSpPr>
            <a:spLocks noChangeArrowheads="1"/>
          </p:cNvSpPr>
          <p:nvPr/>
        </p:nvSpPr>
        <p:spPr bwMode="auto">
          <a:xfrm>
            <a:off x="6652101" y="2703586"/>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itchFamily="34" charset="-122"/>
                <a:ea typeface="微软雅黑" pitchFamily="34" charset="-122"/>
              </a:rPr>
              <a:t>互联网</a:t>
            </a:r>
          </a:p>
        </p:txBody>
      </p:sp>
      <p:sp>
        <p:nvSpPr>
          <p:cNvPr id="294" name="Rectangle 310"/>
          <p:cNvSpPr>
            <a:spLocks noChangeArrowheads="1"/>
          </p:cNvSpPr>
          <p:nvPr/>
        </p:nvSpPr>
        <p:spPr bwMode="auto">
          <a:xfrm>
            <a:off x="3748421" y="2336102"/>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95" name="Rectangle 311"/>
          <p:cNvSpPr>
            <a:spLocks noChangeArrowheads="1"/>
          </p:cNvSpPr>
          <p:nvPr/>
        </p:nvSpPr>
        <p:spPr bwMode="auto">
          <a:xfrm>
            <a:off x="3047180" y="2919752"/>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96" name="Rectangle 312"/>
          <p:cNvSpPr>
            <a:spLocks noChangeArrowheads="1"/>
          </p:cNvSpPr>
          <p:nvPr/>
        </p:nvSpPr>
        <p:spPr bwMode="auto">
          <a:xfrm>
            <a:off x="2061020" y="2627927"/>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97" name="Rectangle 313"/>
          <p:cNvSpPr>
            <a:spLocks noChangeArrowheads="1"/>
          </p:cNvSpPr>
          <p:nvPr/>
        </p:nvSpPr>
        <p:spPr bwMode="auto">
          <a:xfrm>
            <a:off x="1078422" y="2502550"/>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浏览器</a:t>
            </a:r>
          </a:p>
        </p:txBody>
      </p:sp>
      <p:sp>
        <p:nvSpPr>
          <p:cNvPr id="298" name="Rectangle 314"/>
          <p:cNvSpPr>
            <a:spLocks noChangeArrowheads="1"/>
          </p:cNvSpPr>
          <p:nvPr/>
        </p:nvSpPr>
        <p:spPr bwMode="auto">
          <a:xfrm>
            <a:off x="3744519" y="2356518"/>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1</a:t>
            </a:r>
          </a:p>
        </p:txBody>
      </p:sp>
      <p:sp>
        <p:nvSpPr>
          <p:cNvPr id="299" name="Rectangle 315"/>
          <p:cNvSpPr>
            <a:spLocks noChangeArrowheads="1"/>
          </p:cNvSpPr>
          <p:nvPr/>
        </p:nvSpPr>
        <p:spPr bwMode="auto">
          <a:xfrm>
            <a:off x="5892475" y="2357718"/>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2</a:t>
            </a:r>
          </a:p>
        </p:txBody>
      </p:sp>
      <p:grpSp>
        <p:nvGrpSpPr>
          <p:cNvPr id="301" name="Group 327"/>
          <p:cNvGrpSpPr>
            <a:grpSpLocks/>
          </p:cNvGrpSpPr>
          <p:nvPr/>
        </p:nvGrpSpPr>
        <p:grpSpPr bwMode="auto">
          <a:xfrm>
            <a:off x="4607083" y="1704414"/>
            <a:ext cx="1122766" cy="542819"/>
            <a:chOff x="2981" y="1888"/>
            <a:chExt cx="863" cy="452"/>
          </a:xfrm>
        </p:grpSpPr>
        <p:sp>
          <p:nvSpPr>
            <p:cNvPr id="302" name="AutoShape 318"/>
            <p:cNvSpPr>
              <a:spLocks noChangeArrowheads="1"/>
            </p:cNvSpPr>
            <p:nvPr/>
          </p:nvSpPr>
          <p:spPr bwMode="auto">
            <a:xfrm>
              <a:off x="2981" y="1888"/>
              <a:ext cx="863" cy="452"/>
            </a:xfrm>
            <a:prstGeom prst="wedgeRoundRectCallout">
              <a:avLst>
                <a:gd name="adj1" fmla="val -89051"/>
                <a:gd name="adj2" fmla="val 144468"/>
                <a:gd name="adj3" fmla="val 16667"/>
              </a:avLst>
            </a:prstGeom>
            <a:solidFill>
              <a:srgbClr val="66FF66"/>
            </a:solidFill>
            <a:ln w="9525">
              <a:solidFill>
                <a:schemeClr val="tx1"/>
              </a:solidFill>
              <a:miter lim="800000"/>
              <a:headEnd/>
              <a:tailEnd/>
            </a:ln>
            <a:effectLst/>
          </p:spPr>
          <p:txBody>
            <a:bodyPr/>
            <a:lstStyle/>
            <a:p>
              <a:pPr algn="ctr" eaLnBrk="1" hangingPunct="1"/>
              <a:endParaRPr kumimoji="1" lang="zh-CN" altLang="zh-CN" sz="1400" b="1">
                <a:solidFill>
                  <a:srgbClr val="000099"/>
                </a:solidFill>
                <a:latin typeface="微软雅黑" pitchFamily="34" charset="-122"/>
                <a:ea typeface="微软雅黑" pitchFamily="34" charset="-122"/>
              </a:endParaRPr>
            </a:p>
          </p:txBody>
        </p:sp>
        <p:sp>
          <p:nvSpPr>
            <p:cNvPr id="303" name="Rectangle 319"/>
            <p:cNvSpPr>
              <a:spLocks noChangeArrowheads="1"/>
            </p:cNvSpPr>
            <p:nvPr/>
          </p:nvSpPr>
          <p:spPr bwMode="auto">
            <a:xfrm>
              <a:off x="3086" y="1936"/>
              <a:ext cx="690"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latin typeface="微软雅黑" pitchFamily="34" charset="-122"/>
                  <a:ea typeface="微软雅黑" pitchFamily="34" charset="-122"/>
                </a:rPr>
                <a:t>这条链路上</a:t>
              </a:r>
            </a:p>
            <a:p>
              <a:pPr eaLnBrk="1" hangingPunct="1"/>
              <a:r>
                <a:rPr kumimoji="1" lang="zh-CN" altLang="en-US" sz="1400" b="1" dirty="0">
                  <a:latin typeface="微软雅黑" pitchFamily="34" charset="-122"/>
                  <a:ea typeface="微软雅黑" pitchFamily="34" charset="-122"/>
                </a:rPr>
                <a:t>的时延很大</a:t>
              </a:r>
            </a:p>
          </p:txBody>
        </p:sp>
      </p:grpSp>
      <p:sp>
        <p:nvSpPr>
          <p:cNvPr id="311" name="Text Box 326"/>
          <p:cNvSpPr txBox="1">
            <a:spLocks noChangeArrowheads="1"/>
          </p:cNvSpPr>
          <p:nvPr/>
        </p:nvSpPr>
        <p:spPr bwMode="auto">
          <a:xfrm>
            <a:off x="3528673" y="1235930"/>
            <a:ext cx="2441694" cy="338554"/>
          </a:xfrm>
          <a:prstGeom prst="rect">
            <a:avLst/>
          </a:prstGeom>
          <a:solidFill>
            <a:srgbClr val="0070C0"/>
          </a:solidFill>
          <a:ln w="9525">
            <a:solidFill>
              <a:srgbClr val="333399"/>
            </a:solidFill>
            <a:miter lim="800000"/>
            <a:headEnd/>
            <a:tailEnd/>
          </a:ln>
          <a:effec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600" b="1" dirty="0">
                <a:solidFill>
                  <a:schemeClr val="bg1"/>
                </a:solidFill>
                <a:latin typeface="微软雅黑" pitchFamily="34" charset="-122"/>
                <a:ea typeface="微软雅黑" pitchFamily="34" charset="-122"/>
              </a:rPr>
              <a:t>没有使用高速缓存的情况</a:t>
            </a:r>
          </a:p>
        </p:txBody>
      </p:sp>
      <p:pic>
        <p:nvPicPr>
          <p:cNvPr id="312" name="图片 3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5184" y="1405207"/>
            <a:ext cx="441076" cy="617506"/>
          </a:xfrm>
          <a:prstGeom prst="rect">
            <a:avLst/>
          </a:prstGeom>
        </p:spPr>
      </p:pic>
      <p:pic>
        <p:nvPicPr>
          <p:cNvPr id="314"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1931" y="1641089"/>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3187" y="2217522"/>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1931" y="3218283"/>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3608" y="2715766"/>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318" name="图片 3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2360" y="2067694"/>
            <a:ext cx="441076" cy="617506"/>
          </a:xfrm>
          <a:prstGeom prst="rect">
            <a:avLst/>
          </a:prstGeom>
        </p:spPr>
      </p:pic>
      <p:pic>
        <p:nvPicPr>
          <p:cNvPr id="319" name="图片 3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2360" y="2787774"/>
            <a:ext cx="441076" cy="617506"/>
          </a:xfrm>
          <a:prstGeom prst="rect">
            <a:avLst/>
          </a:prstGeom>
        </p:spPr>
      </p:pic>
      <p:pic>
        <p:nvPicPr>
          <p:cNvPr id="320" name="图片 3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5184" y="3363838"/>
            <a:ext cx="441076" cy="617506"/>
          </a:xfrm>
          <a:prstGeom prst="rect">
            <a:avLst/>
          </a:prstGeom>
        </p:spPr>
      </p:pic>
      <p:sp>
        <p:nvSpPr>
          <p:cNvPr id="300" name="Freeform 316"/>
          <p:cNvSpPr>
            <a:spLocks/>
          </p:cNvSpPr>
          <p:nvPr/>
        </p:nvSpPr>
        <p:spPr bwMode="auto">
          <a:xfrm>
            <a:off x="3832987" y="1973422"/>
            <a:ext cx="3801532" cy="879078"/>
          </a:xfrm>
          <a:custGeom>
            <a:avLst/>
            <a:gdLst>
              <a:gd name="T0" fmla="*/ 0 w 2922"/>
              <a:gd name="T1" fmla="*/ 2147483646 h 732"/>
              <a:gd name="T2" fmla="*/ 2147483646 w 2922"/>
              <a:gd name="T3" fmla="*/ 2147483646 h 732"/>
              <a:gd name="T4" fmla="*/ 2147483646 w 2922"/>
              <a:gd name="T5" fmla="*/ 2147483646 h 732"/>
              <a:gd name="T6" fmla="*/ 2147483646 w 2922"/>
              <a:gd name="T7" fmla="*/ 2147483646 h 732"/>
              <a:gd name="T8" fmla="*/ 2147483646 w 2922"/>
              <a:gd name="T9" fmla="*/ 0 h 7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2" h="732">
                <a:moveTo>
                  <a:pt x="0" y="718"/>
                </a:moveTo>
                <a:cubicBezTo>
                  <a:pt x="127" y="717"/>
                  <a:pt x="481" y="715"/>
                  <a:pt x="765" y="712"/>
                </a:cubicBezTo>
                <a:cubicBezTo>
                  <a:pt x="1049" y="709"/>
                  <a:pt x="1442" y="732"/>
                  <a:pt x="1702" y="700"/>
                </a:cubicBezTo>
                <a:cubicBezTo>
                  <a:pt x="1962" y="668"/>
                  <a:pt x="2121" y="637"/>
                  <a:pt x="2324" y="520"/>
                </a:cubicBezTo>
                <a:cubicBezTo>
                  <a:pt x="2527" y="403"/>
                  <a:pt x="2798" y="108"/>
                  <a:pt x="2922" y="0"/>
                </a:cubicBezTo>
              </a:path>
            </a:pathLst>
          </a:custGeom>
          <a:noFill/>
          <a:ln w="38100"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04" name="Freeform 320"/>
          <p:cNvSpPr>
            <a:spLocks/>
          </p:cNvSpPr>
          <p:nvPr/>
        </p:nvSpPr>
        <p:spPr bwMode="auto">
          <a:xfrm>
            <a:off x="1938726" y="1853330"/>
            <a:ext cx="1615846" cy="877877"/>
          </a:xfrm>
          <a:custGeom>
            <a:avLst/>
            <a:gdLst>
              <a:gd name="T0" fmla="*/ 0 w 620"/>
              <a:gd name="T1" fmla="*/ 0 h 909"/>
              <a:gd name="T2" fmla="*/ 2147483646 w 620"/>
              <a:gd name="T3" fmla="*/ 2147483646 h 909"/>
              <a:gd name="T4" fmla="*/ 0 60000 65536"/>
              <a:gd name="T5" fmla="*/ 0 60000 65536"/>
            </a:gdLst>
            <a:ahLst/>
            <a:cxnLst>
              <a:cxn ang="T4">
                <a:pos x="T0" y="T1"/>
              </a:cxn>
              <a:cxn ang="T5">
                <a:pos x="T2" y="T3"/>
              </a:cxn>
            </a:cxnLst>
            <a:rect l="0" t="0" r="r" b="b"/>
            <a:pathLst>
              <a:path w="620" h="909">
                <a:moveTo>
                  <a:pt x="0" y="0"/>
                </a:moveTo>
                <a:cubicBezTo>
                  <a:pt x="103" y="151"/>
                  <a:pt x="491" y="720"/>
                  <a:pt x="620" y="909"/>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05" name="Freeform 321"/>
          <p:cNvSpPr>
            <a:spLocks/>
          </p:cNvSpPr>
          <p:nvPr/>
        </p:nvSpPr>
        <p:spPr bwMode="auto">
          <a:xfrm>
            <a:off x="2079234" y="2439381"/>
            <a:ext cx="1403783" cy="366283"/>
          </a:xfrm>
          <a:custGeom>
            <a:avLst/>
            <a:gdLst>
              <a:gd name="T0" fmla="*/ 0 w 620"/>
              <a:gd name="T1" fmla="*/ 0 h 909"/>
              <a:gd name="T2" fmla="*/ 2147483646 w 620"/>
              <a:gd name="T3" fmla="*/ 2147483646 h 909"/>
              <a:gd name="T4" fmla="*/ 0 60000 65536"/>
              <a:gd name="T5" fmla="*/ 0 60000 65536"/>
            </a:gdLst>
            <a:ahLst/>
            <a:cxnLst>
              <a:cxn ang="T4">
                <a:pos x="T0" y="T1"/>
              </a:cxn>
              <a:cxn ang="T5">
                <a:pos x="T2" y="T3"/>
              </a:cxn>
            </a:cxnLst>
            <a:rect l="0" t="0" r="r" b="b"/>
            <a:pathLst>
              <a:path w="620" h="909">
                <a:moveTo>
                  <a:pt x="0" y="0"/>
                </a:moveTo>
                <a:cubicBezTo>
                  <a:pt x="103" y="151"/>
                  <a:pt x="491" y="720"/>
                  <a:pt x="620" y="909"/>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06" name="Freeform 322"/>
          <p:cNvSpPr>
            <a:spLocks/>
          </p:cNvSpPr>
          <p:nvPr/>
        </p:nvSpPr>
        <p:spPr bwMode="auto">
          <a:xfrm>
            <a:off x="1437840" y="2847696"/>
            <a:ext cx="2079004" cy="28822"/>
          </a:xfrm>
          <a:custGeom>
            <a:avLst/>
            <a:gdLst>
              <a:gd name="T0" fmla="*/ 0 w 1344"/>
              <a:gd name="T1" fmla="*/ 2147483646 h 17"/>
              <a:gd name="T2" fmla="*/ 2147483646 w 1344"/>
              <a:gd name="T3" fmla="*/ 0 h 17"/>
              <a:gd name="T4" fmla="*/ 0 60000 65536"/>
              <a:gd name="T5" fmla="*/ 0 60000 65536"/>
            </a:gdLst>
            <a:ahLst/>
            <a:cxnLst>
              <a:cxn ang="T4">
                <a:pos x="T0" y="T1"/>
              </a:cxn>
              <a:cxn ang="T5">
                <a:pos x="T2" y="T3"/>
              </a:cxn>
            </a:cxnLst>
            <a:rect l="0" t="0" r="r" b="b"/>
            <a:pathLst>
              <a:path w="1344" h="17">
                <a:moveTo>
                  <a:pt x="0" y="17"/>
                </a:moveTo>
                <a:cubicBezTo>
                  <a:pt x="224" y="14"/>
                  <a:pt x="1064" y="4"/>
                  <a:pt x="1344" y="0"/>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07" name="Freeform 323"/>
          <p:cNvSpPr>
            <a:spLocks/>
          </p:cNvSpPr>
          <p:nvPr/>
        </p:nvSpPr>
        <p:spPr bwMode="auto">
          <a:xfrm>
            <a:off x="1938725" y="2900537"/>
            <a:ext cx="1628856" cy="489978"/>
          </a:xfrm>
          <a:custGeom>
            <a:avLst/>
            <a:gdLst>
              <a:gd name="T0" fmla="*/ 0 w 1052"/>
              <a:gd name="T1" fmla="*/ 2147483646 h 304"/>
              <a:gd name="T2" fmla="*/ 2147483646 w 1052"/>
              <a:gd name="T3" fmla="*/ 0 h 304"/>
              <a:gd name="T4" fmla="*/ 0 60000 65536"/>
              <a:gd name="T5" fmla="*/ 0 60000 65536"/>
            </a:gdLst>
            <a:ahLst/>
            <a:cxnLst>
              <a:cxn ang="T4">
                <a:pos x="T0" y="T1"/>
              </a:cxn>
              <a:cxn ang="T5">
                <a:pos x="T2" y="T3"/>
              </a:cxn>
            </a:cxnLst>
            <a:rect l="0" t="0" r="r" b="b"/>
            <a:pathLst>
              <a:path w="1052" h="304">
                <a:moveTo>
                  <a:pt x="0" y="304"/>
                </a:moveTo>
                <a:cubicBezTo>
                  <a:pt x="175" y="253"/>
                  <a:pt x="833" y="63"/>
                  <a:pt x="1052" y="0"/>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308" name="Group 330"/>
          <p:cNvGrpSpPr>
            <a:grpSpLocks/>
          </p:cNvGrpSpPr>
          <p:nvPr/>
        </p:nvGrpSpPr>
        <p:grpSpPr bwMode="auto">
          <a:xfrm>
            <a:off x="4257114" y="2739632"/>
            <a:ext cx="1621051" cy="1218947"/>
            <a:chOff x="2712" y="2750"/>
            <a:chExt cx="1246" cy="1015"/>
          </a:xfrm>
        </p:grpSpPr>
        <p:sp>
          <p:nvSpPr>
            <p:cNvPr id="309" name="Text Box 328"/>
            <p:cNvSpPr txBox="1">
              <a:spLocks noChangeArrowheads="1"/>
            </p:cNvSpPr>
            <p:nvPr/>
          </p:nvSpPr>
          <p:spPr bwMode="auto">
            <a:xfrm>
              <a:off x="2712" y="3329"/>
              <a:ext cx="1246" cy="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solidFill>
                    <a:srgbClr val="000099"/>
                  </a:solidFill>
                  <a:latin typeface="微软雅黑" pitchFamily="34" charset="-122"/>
                  <a:ea typeface="微软雅黑" pitchFamily="34" charset="-122"/>
                </a:rPr>
                <a:t>所有万维网通信量</a:t>
              </a:r>
            </a:p>
            <a:p>
              <a:pPr algn="ctr" eaLnBrk="1" hangingPunct="1"/>
              <a:r>
                <a:rPr lang="zh-CN" altLang="en-US" sz="1400" b="1" dirty="0">
                  <a:solidFill>
                    <a:srgbClr val="000099"/>
                  </a:solidFill>
                  <a:latin typeface="微软雅黑" pitchFamily="34" charset="-122"/>
                  <a:ea typeface="微软雅黑" pitchFamily="34" charset="-122"/>
                </a:rPr>
                <a:t>都经过这条链路</a:t>
              </a:r>
            </a:p>
          </p:txBody>
        </p:sp>
        <p:sp>
          <p:nvSpPr>
            <p:cNvPr id="310" name="Line 329"/>
            <p:cNvSpPr>
              <a:spLocks noChangeShapeType="1"/>
            </p:cNvSpPr>
            <p:nvPr/>
          </p:nvSpPr>
          <p:spPr bwMode="auto">
            <a:xfrm flipV="1">
              <a:off x="3334" y="2750"/>
              <a:ext cx="0" cy="589"/>
            </a:xfrm>
            <a:prstGeom prst="line">
              <a:avLst/>
            </a:prstGeom>
            <a:noFill/>
            <a:ln w="571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620350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301"/>
                                        </p:tgtEl>
                                        <p:attrNameLst>
                                          <p:attrName>style.visibility</p:attrName>
                                        </p:attrNameLst>
                                      </p:cBhvr>
                                      <p:to>
                                        <p:strVal val="visible"/>
                                      </p:to>
                                    </p:set>
                                  </p:childTnLst>
                                </p:cTn>
                              </p:par>
                            </p:childTnLst>
                          </p:cTn>
                        </p:par>
                        <p:par>
                          <p:cTn id="10" fill="hold">
                            <p:stCondLst>
                              <p:cond delay="500"/>
                            </p:stCondLst>
                            <p:childTnLst>
                              <p:par>
                                <p:cTn id="11" presetID="35" presetClass="emph" presetSubtype="0" repeatCount="4000" fill="hold" nodeType="afterEffect">
                                  <p:stCondLst>
                                    <p:cond delay="0"/>
                                  </p:stCondLst>
                                  <p:childTnLst>
                                    <p:anim calcmode="discrete" valueType="str">
                                      <p:cBhvr>
                                        <p:cTn id="12" dur="500" fill="hold"/>
                                        <p:tgtEl>
                                          <p:spTgt spid="3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24"/>
          <p:cNvGrpSpPr>
            <a:grpSpLocks/>
          </p:cNvGrpSpPr>
          <p:nvPr/>
        </p:nvGrpSpPr>
        <p:grpSpPr bwMode="auto">
          <a:xfrm>
            <a:off x="703908" y="1921459"/>
            <a:ext cx="2948074" cy="2120836"/>
            <a:chOff x="912" y="768"/>
            <a:chExt cx="2400" cy="1584"/>
          </a:xfrm>
          <a:solidFill>
            <a:srgbClr val="0066FF"/>
          </a:solidFill>
        </p:grpSpPr>
        <p:sp>
          <p:nvSpPr>
            <p:cNvPr id="12" name="Oval 25"/>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3" name="Oval 26"/>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4" name="Oval 27"/>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5" name="Oval 28"/>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6" name="Oval 29"/>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 name="Oval 30"/>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 name="Oval 31"/>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9" name="Oval 32"/>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0" name="Oval 33"/>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21" name="Group 34"/>
            <p:cNvGrpSpPr>
              <a:grpSpLocks/>
            </p:cNvGrpSpPr>
            <p:nvPr/>
          </p:nvGrpSpPr>
          <p:grpSpPr bwMode="auto">
            <a:xfrm>
              <a:off x="912" y="768"/>
              <a:ext cx="2386" cy="1553"/>
              <a:chOff x="912" y="768"/>
              <a:chExt cx="2386" cy="1553"/>
            </a:xfrm>
            <a:grpFill/>
          </p:grpSpPr>
          <p:sp>
            <p:nvSpPr>
              <p:cNvPr id="22" name="Oval 35"/>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 name="Oval 36"/>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4" name="Oval 37"/>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5" name="Oval 38"/>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 name="Oval 39"/>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7" name="Oval 40"/>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8" name="Oval 41"/>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9" name="Oval 42"/>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0" name="Oval 43"/>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grpSp>
      <p:sp>
        <p:nvSpPr>
          <p:cNvPr id="141" name="Line 119"/>
          <p:cNvSpPr>
            <a:spLocks noChangeShapeType="1"/>
          </p:cNvSpPr>
          <p:nvPr/>
        </p:nvSpPr>
        <p:spPr bwMode="auto">
          <a:xfrm flipV="1">
            <a:off x="2977610" y="3076825"/>
            <a:ext cx="513818" cy="650825"/>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矩形 9"/>
          <p:cNvSpPr/>
          <p:nvPr/>
        </p:nvSpPr>
        <p:spPr>
          <a:xfrm>
            <a:off x="645268" y="605154"/>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使用高速缓存的情况</a:t>
            </a:r>
          </a:p>
        </p:txBody>
      </p:sp>
      <p:graphicFrame>
        <p:nvGraphicFramePr>
          <p:cNvPr id="31" name="Object 44"/>
          <p:cNvGraphicFramePr>
            <a:graphicFrameLocks noChangeAspect="1"/>
          </p:cNvGraphicFramePr>
          <p:nvPr>
            <p:extLst>
              <p:ext uri="{D42A27DB-BD31-4B8C-83A1-F6EECF244321}">
                <p14:modId xmlns:p14="http://schemas.microsoft.com/office/powerpoint/2010/main" val="983641190"/>
              </p:ext>
            </p:extLst>
          </p:nvPr>
        </p:nvGraphicFramePr>
        <p:xfrm>
          <a:off x="6071848" y="2530328"/>
          <a:ext cx="1509164" cy="951134"/>
        </p:xfrm>
        <a:graphic>
          <a:graphicData uri="http://schemas.openxmlformats.org/presentationml/2006/ole">
            <mc:AlternateContent xmlns:mc="http://schemas.openxmlformats.org/markup-compatibility/2006">
              <mc:Choice xmlns:v="urn:schemas-microsoft-com:vml" Requires="v">
                <p:oleObj spid="_x0000_s12462" name="VISIO" r:id="rId3" imgW="1687068" imgH="964692" progId="">
                  <p:embed/>
                </p:oleObj>
              </mc:Choice>
              <mc:Fallback>
                <p:oleObj name="VISIO" r:id="rId3" imgW="1687068" imgH="964692" progId="">
                  <p:embed/>
                  <p:pic>
                    <p:nvPicPr>
                      <p:cNvPr id="0" name="Picture 1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848" y="2530328"/>
                        <a:ext cx="1509164" cy="951134"/>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2" name="Line 45"/>
          <p:cNvSpPr>
            <a:spLocks noChangeShapeType="1"/>
          </p:cNvSpPr>
          <p:nvPr/>
        </p:nvSpPr>
        <p:spPr bwMode="auto">
          <a:xfrm>
            <a:off x="3676701" y="2995086"/>
            <a:ext cx="2154462"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3" name="Line 46"/>
          <p:cNvSpPr>
            <a:spLocks noChangeShapeType="1"/>
          </p:cNvSpPr>
          <p:nvPr/>
        </p:nvSpPr>
        <p:spPr bwMode="auto">
          <a:xfrm>
            <a:off x="7005969" y="3416612"/>
            <a:ext cx="554227" cy="449146"/>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4" name="Line 47"/>
          <p:cNvSpPr>
            <a:spLocks noChangeShapeType="1"/>
          </p:cNvSpPr>
          <p:nvPr/>
        </p:nvSpPr>
        <p:spPr bwMode="auto">
          <a:xfrm>
            <a:off x="7326016" y="3186034"/>
            <a:ext cx="444943" cy="94873"/>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Line 48"/>
          <p:cNvSpPr>
            <a:spLocks noChangeShapeType="1"/>
          </p:cNvSpPr>
          <p:nvPr/>
        </p:nvSpPr>
        <p:spPr bwMode="auto">
          <a:xfrm flipV="1">
            <a:off x="7350735" y="2622800"/>
            <a:ext cx="420224" cy="127298"/>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6" name="Line 49"/>
          <p:cNvSpPr>
            <a:spLocks noChangeShapeType="1"/>
          </p:cNvSpPr>
          <p:nvPr/>
        </p:nvSpPr>
        <p:spPr bwMode="auto">
          <a:xfrm flipV="1">
            <a:off x="6979949" y="2111205"/>
            <a:ext cx="580248" cy="49238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7" name="Rectangle 114"/>
          <p:cNvSpPr>
            <a:spLocks noChangeArrowheads="1"/>
          </p:cNvSpPr>
          <p:nvPr/>
        </p:nvSpPr>
        <p:spPr bwMode="auto">
          <a:xfrm>
            <a:off x="2289832" y="1893837"/>
            <a:ext cx="27321" cy="2146055"/>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8" name="Line 115"/>
          <p:cNvSpPr>
            <a:spLocks noChangeShapeType="1"/>
          </p:cNvSpPr>
          <p:nvPr/>
        </p:nvSpPr>
        <p:spPr bwMode="auto">
          <a:xfrm>
            <a:off x="1615912" y="2214485"/>
            <a:ext cx="701240"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9" name="Line 116"/>
          <p:cNvSpPr>
            <a:spLocks noChangeShapeType="1"/>
          </p:cNvSpPr>
          <p:nvPr/>
        </p:nvSpPr>
        <p:spPr bwMode="auto">
          <a:xfrm>
            <a:off x="1825374" y="2800536"/>
            <a:ext cx="491779" cy="12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0" name="Line 117"/>
          <p:cNvSpPr>
            <a:spLocks noChangeShapeType="1"/>
          </p:cNvSpPr>
          <p:nvPr/>
        </p:nvSpPr>
        <p:spPr bwMode="auto">
          <a:xfrm>
            <a:off x="1249029" y="3207650"/>
            <a:ext cx="1053813" cy="36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1" name="Line 118"/>
          <p:cNvSpPr>
            <a:spLocks noChangeShapeType="1"/>
          </p:cNvSpPr>
          <p:nvPr/>
        </p:nvSpPr>
        <p:spPr bwMode="auto">
          <a:xfrm>
            <a:off x="1686167" y="3750470"/>
            <a:ext cx="632288"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2" name="Line 119"/>
          <p:cNvSpPr>
            <a:spLocks noChangeShapeType="1"/>
          </p:cNvSpPr>
          <p:nvPr/>
        </p:nvSpPr>
        <p:spPr bwMode="auto">
          <a:xfrm>
            <a:off x="2302842" y="2989083"/>
            <a:ext cx="1193020" cy="2402"/>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43" name="Group 120"/>
          <p:cNvGrpSpPr>
            <a:grpSpLocks/>
          </p:cNvGrpSpPr>
          <p:nvPr/>
        </p:nvGrpSpPr>
        <p:grpSpPr bwMode="auto">
          <a:xfrm>
            <a:off x="3321527" y="2860466"/>
            <a:ext cx="477468" cy="309839"/>
            <a:chOff x="2154" y="3033"/>
            <a:chExt cx="309" cy="192"/>
          </a:xfrm>
        </p:grpSpPr>
        <p:sp>
          <p:nvSpPr>
            <p:cNvPr id="44" name="Oval 12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5"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6"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7" name="Oval 12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48" name="Group 125"/>
            <p:cNvGrpSpPr>
              <a:grpSpLocks/>
            </p:cNvGrpSpPr>
            <p:nvPr/>
          </p:nvGrpSpPr>
          <p:grpSpPr bwMode="auto">
            <a:xfrm>
              <a:off x="2201" y="3046"/>
              <a:ext cx="214" cy="86"/>
              <a:chOff x="2201" y="3046"/>
              <a:chExt cx="214" cy="86"/>
            </a:xfrm>
          </p:grpSpPr>
          <p:grpSp>
            <p:nvGrpSpPr>
              <p:cNvPr id="51" name="Group 126"/>
              <p:cNvGrpSpPr>
                <a:grpSpLocks/>
              </p:cNvGrpSpPr>
              <p:nvPr/>
            </p:nvGrpSpPr>
            <p:grpSpPr bwMode="auto">
              <a:xfrm>
                <a:off x="2201" y="3046"/>
                <a:ext cx="212" cy="84"/>
                <a:chOff x="2201" y="3046"/>
                <a:chExt cx="212" cy="84"/>
              </a:xfrm>
            </p:grpSpPr>
            <p:sp>
              <p:nvSpPr>
                <p:cNvPr id="61" name="Freeform 12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2" name="Freeform 12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3" name="Freeform 12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Freeform 13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Freeform 13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6" name="Freeform 13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Freeform 13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13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52" name="Group 135"/>
              <p:cNvGrpSpPr>
                <a:grpSpLocks/>
              </p:cNvGrpSpPr>
              <p:nvPr/>
            </p:nvGrpSpPr>
            <p:grpSpPr bwMode="auto">
              <a:xfrm>
                <a:off x="2203" y="3048"/>
                <a:ext cx="212" cy="84"/>
                <a:chOff x="2203" y="3048"/>
                <a:chExt cx="212" cy="84"/>
              </a:xfrm>
            </p:grpSpPr>
            <p:sp>
              <p:nvSpPr>
                <p:cNvPr id="53" name="Freeform 13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4" name="Freeform 13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5" name="Freeform 13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6" name="Freeform 13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7" name="Freeform 14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8" name="Freeform 14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9" name="Freeform 14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0" name="Freeform 14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49" name="Line 14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0" name="Line 14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69" name="Rectangle 254"/>
          <p:cNvSpPr>
            <a:spLocks noChangeArrowheads="1"/>
          </p:cNvSpPr>
          <p:nvPr/>
        </p:nvSpPr>
        <p:spPr bwMode="auto">
          <a:xfrm>
            <a:off x="2513605" y="2185663"/>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0" name="Rectangle 255"/>
          <p:cNvSpPr>
            <a:spLocks noChangeArrowheads="1"/>
          </p:cNvSpPr>
          <p:nvPr/>
        </p:nvSpPr>
        <p:spPr bwMode="auto">
          <a:xfrm>
            <a:off x="2773384" y="234970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校园网</a:t>
            </a:r>
          </a:p>
        </p:txBody>
      </p:sp>
      <p:sp>
        <p:nvSpPr>
          <p:cNvPr id="71" name="Rectangle 279"/>
          <p:cNvSpPr>
            <a:spLocks noChangeArrowheads="1"/>
          </p:cNvSpPr>
          <p:nvPr/>
        </p:nvSpPr>
        <p:spPr bwMode="auto">
          <a:xfrm>
            <a:off x="6490111" y="1885671"/>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源点服务器</a:t>
            </a:r>
          </a:p>
        </p:txBody>
      </p:sp>
      <p:sp>
        <p:nvSpPr>
          <p:cNvPr id="72" name="Rectangle 280"/>
          <p:cNvSpPr>
            <a:spLocks noChangeArrowheads="1"/>
          </p:cNvSpPr>
          <p:nvPr/>
        </p:nvSpPr>
        <p:spPr bwMode="auto">
          <a:xfrm>
            <a:off x="4055293" y="2667234"/>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3" name="Rectangle 281"/>
          <p:cNvSpPr>
            <a:spLocks noChangeArrowheads="1"/>
          </p:cNvSpPr>
          <p:nvPr/>
        </p:nvSpPr>
        <p:spPr bwMode="auto">
          <a:xfrm>
            <a:off x="4374843" y="2721275"/>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itchFamily="34" charset="-122"/>
                <a:ea typeface="微软雅黑" pitchFamily="34" charset="-122"/>
              </a:rPr>
              <a:t>2 Mbit/s</a:t>
            </a:r>
          </a:p>
        </p:txBody>
      </p:sp>
      <p:grpSp>
        <p:nvGrpSpPr>
          <p:cNvPr id="74" name="Group 282"/>
          <p:cNvGrpSpPr>
            <a:grpSpLocks/>
          </p:cNvGrpSpPr>
          <p:nvPr/>
        </p:nvGrpSpPr>
        <p:grpSpPr bwMode="auto">
          <a:xfrm>
            <a:off x="5669839" y="2828159"/>
            <a:ext cx="477468" cy="309839"/>
            <a:chOff x="3202" y="3033"/>
            <a:chExt cx="309" cy="192"/>
          </a:xfrm>
        </p:grpSpPr>
        <p:sp>
          <p:nvSpPr>
            <p:cNvPr id="75" name="Oval 283"/>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6"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7"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8" name="Oval 286"/>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79" name="Group 287"/>
            <p:cNvGrpSpPr>
              <a:grpSpLocks/>
            </p:cNvGrpSpPr>
            <p:nvPr/>
          </p:nvGrpSpPr>
          <p:grpSpPr bwMode="auto">
            <a:xfrm>
              <a:off x="3249" y="3046"/>
              <a:ext cx="214" cy="86"/>
              <a:chOff x="3249" y="3046"/>
              <a:chExt cx="214" cy="86"/>
            </a:xfrm>
          </p:grpSpPr>
          <p:grpSp>
            <p:nvGrpSpPr>
              <p:cNvPr id="82" name="Group 288"/>
              <p:cNvGrpSpPr>
                <a:grpSpLocks/>
              </p:cNvGrpSpPr>
              <p:nvPr/>
            </p:nvGrpSpPr>
            <p:grpSpPr bwMode="auto">
              <a:xfrm>
                <a:off x="3249" y="3046"/>
                <a:ext cx="212" cy="84"/>
                <a:chOff x="3249" y="3046"/>
                <a:chExt cx="212" cy="84"/>
              </a:xfrm>
            </p:grpSpPr>
            <p:sp>
              <p:nvSpPr>
                <p:cNvPr id="92" name="Freeform 289"/>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3" name="Freeform 290"/>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4" name="Freeform 291"/>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5" name="Freeform 292"/>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6" name="Freeform 293"/>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Freeform 294"/>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8" name="Freeform 295"/>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Freeform 296"/>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83" name="Group 297"/>
              <p:cNvGrpSpPr>
                <a:grpSpLocks/>
              </p:cNvGrpSpPr>
              <p:nvPr/>
            </p:nvGrpSpPr>
            <p:grpSpPr bwMode="auto">
              <a:xfrm>
                <a:off x="3251" y="3048"/>
                <a:ext cx="212" cy="84"/>
                <a:chOff x="3251" y="3048"/>
                <a:chExt cx="212" cy="84"/>
              </a:xfrm>
            </p:grpSpPr>
            <p:sp>
              <p:nvSpPr>
                <p:cNvPr id="84" name="Freeform 298"/>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5" name="Freeform 299"/>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6" name="Freeform 300"/>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7" name="Freeform 301"/>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8" name="Freeform 302"/>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9" name="Freeform 303"/>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0" name="Freeform 304"/>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1" name="Freeform 305"/>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80" name="Line 306"/>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1" name="Line 307"/>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100" name="Rectangle 308"/>
          <p:cNvSpPr>
            <a:spLocks noChangeArrowheads="1"/>
          </p:cNvSpPr>
          <p:nvPr/>
        </p:nvSpPr>
        <p:spPr bwMode="auto">
          <a:xfrm>
            <a:off x="6156415" y="2477488"/>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1" name="Rectangle 309"/>
          <p:cNvSpPr>
            <a:spLocks noChangeArrowheads="1"/>
          </p:cNvSpPr>
          <p:nvPr/>
        </p:nvSpPr>
        <p:spPr bwMode="auto">
          <a:xfrm>
            <a:off x="6538749" y="2918228"/>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itchFamily="34" charset="-122"/>
                <a:ea typeface="微软雅黑" pitchFamily="34" charset="-122"/>
              </a:rPr>
              <a:t>互联网</a:t>
            </a:r>
          </a:p>
        </p:txBody>
      </p:sp>
      <p:sp>
        <p:nvSpPr>
          <p:cNvPr id="102" name="Rectangle 310"/>
          <p:cNvSpPr>
            <a:spLocks noChangeArrowheads="1"/>
          </p:cNvSpPr>
          <p:nvPr/>
        </p:nvSpPr>
        <p:spPr bwMode="auto">
          <a:xfrm>
            <a:off x="3635069" y="2550744"/>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3" name="Rectangle 311"/>
          <p:cNvSpPr>
            <a:spLocks noChangeArrowheads="1"/>
          </p:cNvSpPr>
          <p:nvPr/>
        </p:nvSpPr>
        <p:spPr bwMode="auto">
          <a:xfrm>
            <a:off x="2933828" y="3134394"/>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4" name="Rectangle 312"/>
          <p:cNvSpPr>
            <a:spLocks noChangeArrowheads="1"/>
          </p:cNvSpPr>
          <p:nvPr/>
        </p:nvSpPr>
        <p:spPr bwMode="auto">
          <a:xfrm>
            <a:off x="1947668" y="2842569"/>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5" name="Rectangle 313"/>
          <p:cNvSpPr>
            <a:spLocks noChangeArrowheads="1"/>
          </p:cNvSpPr>
          <p:nvPr/>
        </p:nvSpPr>
        <p:spPr bwMode="auto">
          <a:xfrm>
            <a:off x="965070" y="2717192"/>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浏览器</a:t>
            </a:r>
          </a:p>
        </p:txBody>
      </p:sp>
      <p:sp>
        <p:nvSpPr>
          <p:cNvPr id="106" name="Rectangle 314"/>
          <p:cNvSpPr>
            <a:spLocks noChangeArrowheads="1"/>
          </p:cNvSpPr>
          <p:nvPr/>
        </p:nvSpPr>
        <p:spPr bwMode="auto">
          <a:xfrm>
            <a:off x="3631167" y="25711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1</a:t>
            </a:r>
          </a:p>
        </p:txBody>
      </p:sp>
      <p:sp>
        <p:nvSpPr>
          <p:cNvPr id="107" name="Rectangle 315"/>
          <p:cNvSpPr>
            <a:spLocks noChangeArrowheads="1"/>
          </p:cNvSpPr>
          <p:nvPr/>
        </p:nvSpPr>
        <p:spPr bwMode="auto">
          <a:xfrm>
            <a:off x="5779123" y="25723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2</a:t>
            </a:r>
          </a:p>
        </p:txBody>
      </p:sp>
      <p:pic>
        <p:nvPicPr>
          <p:cNvPr id="112" name="图片 1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1619849"/>
            <a:ext cx="441076" cy="617506"/>
          </a:xfrm>
          <a:prstGeom prst="rect">
            <a:avLst/>
          </a:prstGeom>
        </p:spPr>
      </p:pic>
      <p:pic>
        <p:nvPicPr>
          <p:cNvPr id="113"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1855731"/>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9835" y="2432164"/>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3432925"/>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0256" y="2930408"/>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7" name="图片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2282336"/>
            <a:ext cx="441076" cy="617506"/>
          </a:xfrm>
          <a:prstGeom prst="rect">
            <a:avLst/>
          </a:prstGeom>
        </p:spPr>
      </p:pic>
      <p:pic>
        <p:nvPicPr>
          <p:cNvPr id="118" name="图片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3002416"/>
            <a:ext cx="441076" cy="617506"/>
          </a:xfrm>
          <a:prstGeom prst="rect">
            <a:avLst/>
          </a:prstGeom>
        </p:spPr>
      </p:pic>
      <p:pic>
        <p:nvPicPr>
          <p:cNvPr id="119" name="图片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3578480"/>
            <a:ext cx="441076" cy="617506"/>
          </a:xfrm>
          <a:prstGeom prst="rect">
            <a:avLst/>
          </a:prstGeom>
        </p:spPr>
      </p:pic>
      <p:pic>
        <p:nvPicPr>
          <p:cNvPr id="128" name="图片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9810" y="3558948"/>
            <a:ext cx="441076" cy="617506"/>
          </a:xfrm>
          <a:prstGeom prst="rect">
            <a:avLst/>
          </a:prstGeom>
        </p:spPr>
      </p:pic>
      <p:cxnSp>
        <p:nvCxnSpPr>
          <p:cNvPr id="3" name="直接箭头连接符 2"/>
          <p:cNvCxnSpPr/>
          <p:nvPr/>
        </p:nvCxnSpPr>
        <p:spPr>
          <a:xfrm>
            <a:off x="1825374" y="2070337"/>
            <a:ext cx="1034974" cy="1620917"/>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p:nvPr/>
        </p:nvCxnSpPr>
        <p:spPr>
          <a:xfrm>
            <a:off x="1825374" y="2667234"/>
            <a:ext cx="881176" cy="1024020"/>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p:nvPr/>
        </p:nvCxnSpPr>
        <p:spPr>
          <a:xfrm>
            <a:off x="1290296" y="3074424"/>
            <a:ext cx="1483088" cy="740362"/>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1775935" y="3679990"/>
            <a:ext cx="952317" cy="269593"/>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矩形 141"/>
          <p:cNvSpPr/>
          <p:nvPr/>
        </p:nvSpPr>
        <p:spPr>
          <a:xfrm>
            <a:off x="3030430" y="1298535"/>
            <a:ext cx="3324300" cy="766074"/>
          </a:xfrm>
          <a:prstGeom prst="rect">
            <a:avLst/>
          </a:prstGeom>
          <a:solidFill>
            <a:srgbClr val="66FF66"/>
          </a:solidFill>
          <a:ln>
            <a:solidFill>
              <a:schemeClr val="tx1"/>
            </a:solidFill>
          </a:ln>
        </p:spPr>
        <p:txBody>
          <a:bodyPr wrap="square">
            <a:spAutoFit/>
          </a:bodyPr>
          <a:lstStyle/>
          <a:p>
            <a:r>
              <a:rPr kumimoji="1" lang="en-US" altLang="zh-CN" sz="1400" b="1" dirty="0">
                <a:latin typeface="微软雅黑" pitchFamily="34" charset="-122"/>
                <a:ea typeface="微软雅黑" pitchFamily="34" charset="-122"/>
              </a:rPr>
              <a:t>(1) </a:t>
            </a:r>
            <a:r>
              <a:rPr kumimoji="1" lang="zh-CN" altLang="en-US" sz="1400" b="1" dirty="0">
                <a:latin typeface="微软雅黑" pitchFamily="34" charset="-122"/>
                <a:ea typeface="微软雅黑" pitchFamily="34" charset="-122"/>
              </a:rPr>
              <a:t>浏览器访问互联网的服务器时，要先与校园网的高速缓存建立 </a:t>
            </a:r>
            <a:r>
              <a:rPr kumimoji="1" lang="en-US" altLang="zh-CN" sz="1400" b="1" dirty="0">
                <a:latin typeface="微软雅黑" pitchFamily="34" charset="-122"/>
                <a:ea typeface="微软雅黑" pitchFamily="34" charset="-122"/>
              </a:rPr>
              <a:t>TCP </a:t>
            </a:r>
            <a:r>
              <a:rPr kumimoji="1" lang="zh-CN" altLang="en-US" sz="1400" b="1" dirty="0">
                <a:latin typeface="微软雅黑" pitchFamily="34" charset="-122"/>
                <a:ea typeface="微软雅黑" pitchFamily="34" charset="-122"/>
              </a:rPr>
              <a:t>连接，并向高速缓存发出 </a:t>
            </a:r>
            <a:r>
              <a:rPr kumimoji="1" lang="en-US" altLang="zh-CN" sz="1400" b="1" dirty="0">
                <a:latin typeface="微软雅黑" pitchFamily="34" charset="-122"/>
                <a:ea typeface="微软雅黑" pitchFamily="34" charset="-122"/>
              </a:rPr>
              <a:t>HTTP </a:t>
            </a:r>
            <a:r>
              <a:rPr kumimoji="1" lang="zh-CN" altLang="en-US" sz="1400" b="1" dirty="0">
                <a:latin typeface="微软雅黑" pitchFamily="34" charset="-122"/>
                <a:ea typeface="微软雅黑" pitchFamily="34" charset="-122"/>
              </a:rPr>
              <a:t>请求报文。</a:t>
            </a:r>
          </a:p>
        </p:txBody>
      </p:sp>
      <p:sp>
        <p:nvSpPr>
          <p:cNvPr id="143" name="Text Box 328"/>
          <p:cNvSpPr txBox="1">
            <a:spLocks noChangeArrowheads="1"/>
          </p:cNvSpPr>
          <p:nvPr/>
        </p:nvSpPr>
        <p:spPr bwMode="auto">
          <a:xfrm>
            <a:off x="3761576" y="3655151"/>
            <a:ext cx="1621051" cy="52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lang="zh-CN" altLang="en-US" sz="1400" b="1" dirty="0">
                <a:solidFill>
                  <a:srgbClr val="000099"/>
                </a:solidFill>
                <a:latin typeface="微软雅黑" pitchFamily="34" charset="-122"/>
                <a:ea typeface="微软雅黑" pitchFamily="34" charset="-122"/>
              </a:rPr>
              <a:t>校园网的高速缓存</a:t>
            </a:r>
          </a:p>
          <a:p>
            <a:pPr algn="ctr"/>
            <a:r>
              <a:rPr lang="zh-CN" altLang="en-US" sz="1400" b="1" dirty="0">
                <a:solidFill>
                  <a:srgbClr val="000099"/>
                </a:solidFill>
                <a:latin typeface="微软雅黑" pitchFamily="34" charset="-122"/>
                <a:ea typeface="微软雅黑" pitchFamily="34" charset="-122"/>
              </a:rPr>
              <a:t>（代理服务器）</a:t>
            </a:r>
          </a:p>
        </p:txBody>
      </p:sp>
      <p:cxnSp>
        <p:nvCxnSpPr>
          <p:cNvPr id="147" name="直接箭头连接符 146"/>
          <p:cNvCxnSpPr/>
          <p:nvPr/>
        </p:nvCxnSpPr>
        <p:spPr>
          <a:xfrm flipH="1">
            <a:off x="2977610" y="3814786"/>
            <a:ext cx="821385" cy="134797"/>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639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up)">
                                      <p:cBhvr>
                                        <p:cTn id="11" dur="2000"/>
                                        <p:tgtEl>
                                          <p:spTgt spid="129"/>
                                        </p:tgtEl>
                                      </p:cBhvr>
                                    </p:animEffect>
                                  </p:childTnLst>
                                </p:cTn>
                              </p:par>
                            </p:childTnLst>
                          </p:cTn>
                        </p:par>
                        <p:par>
                          <p:cTn id="12" fill="hold">
                            <p:stCondLst>
                              <p:cond delay="4000"/>
                            </p:stCondLst>
                            <p:childTnLst>
                              <p:par>
                                <p:cTn id="13" presetID="22" presetClass="entr" presetSubtype="1" fill="hold" nodeType="afterEffect">
                                  <p:stCondLst>
                                    <p:cond delay="0"/>
                                  </p:stCondLst>
                                  <p:childTnLst>
                                    <p:set>
                                      <p:cBhvr>
                                        <p:cTn id="14" dur="1" fill="hold">
                                          <p:stCondLst>
                                            <p:cond delay="0"/>
                                          </p:stCondLst>
                                        </p:cTn>
                                        <p:tgtEl>
                                          <p:spTgt spid="130"/>
                                        </p:tgtEl>
                                        <p:attrNameLst>
                                          <p:attrName>style.visibility</p:attrName>
                                        </p:attrNameLst>
                                      </p:cBhvr>
                                      <p:to>
                                        <p:strVal val="visible"/>
                                      </p:to>
                                    </p:set>
                                    <p:animEffect transition="in" filter="wipe(up)">
                                      <p:cBhvr>
                                        <p:cTn id="15" dur="2000"/>
                                        <p:tgtEl>
                                          <p:spTgt spid="130"/>
                                        </p:tgtEl>
                                      </p:cBhvr>
                                    </p:animEffect>
                                  </p:childTnLst>
                                </p:cTn>
                              </p:par>
                            </p:childTnLst>
                          </p:cTn>
                        </p:par>
                        <p:par>
                          <p:cTn id="16" fill="hold">
                            <p:stCondLst>
                              <p:cond delay="6000"/>
                            </p:stCondLst>
                            <p:childTnLst>
                              <p:par>
                                <p:cTn id="17" presetID="22" presetClass="entr" presetSubtype="1" fill="hold" nodeType="afterEffect">
                                  <p:stCondLst>
                                    <p:cond delay="0"/>
                                  </p:stCondLst>
                                  <p:childTnLst>
                                    <p:set>
                                      <p:cBhvr>
                                        <p:cTn id="18" dur="1" fill="hold">
                                          <p:stCondLst>
                                            <p:cond delay="0"/>
                                          </p:stCondLst>
                                        </p:cTn>
                                        <p:tgtEl>
                                          <p:spTgt spid="135"/>
                                        </p:tgtEl>
                                        <p:attrNameLst>
                                          <p:attrName>style.visibility</p:attrName>
                                        </p:attrNameLst>
                                      </p:cBhvr>
                                      <p:to>
                                        <p:strVal val="visible"/>
                                      </p:to>
                                    </p:set>
                                    <p:animEffect transition="in" filter="wipe(up)">
                                      <p:cBhvr>
                                        <p:cTn id="19" dur="2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圆角矩形 114"/>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9" name="Group 24"/>
          <p:cNvGrpSpPr>
            <a:grpSpLocks/>
          </p:cNvGrpSpPr>
          <p:nvPr/>
        </p:nvGrpSpPr>
        <p:grpSpPr bwMode="auto">
          <a:xfrm>
            <a:off x="703908" y="1921459"/>
            <a:ext cx="2948074" cy="2120836"/>
            <a:chOff x="912" y="768"/>
            <a:chExt cx="2400" cy="1584"/>
          </a:xfrm>
          <a:solidFill>
            <a:srgbClr val="0066FF"/>
          </a:solidFill>
        </p:grpSpPr>
        <p:sp>
          <p:nvSpPr>
            <p:cNvPr id="170" name="Oval 25"/>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1" name="Oval 26"/>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2" name="Oval 27"/>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3" name="Oval 28"/>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4" name="Oval 29"/>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5" name="Oval 30"/>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6" name="Oval 31"/>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7" name="Oval 32"/>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8" name="Oval 33"/>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179" name="Group 34"/>
            <p:cNvGrpSpPr>
              <a:grpSpLocks/>
            </p:cNvGrpSpPr>
            <p:nvPr/>
          </p:nvGrpSpPr>
          <p:grpSpPr bwMode="auto">
            <a:xfrm>
              <a:off x="912" y="768"/>
              <a:ext cx="2386" cy="1553"/>
              <a:chOff x="912" y="768"/>
              <a:chExt cx="2386" cy="1553"/>
            </a:xfrm>
            <a:grpFill/>
          </p:grpSpPr>
          <p:sp>
            <p:nvSpPr>
              <p:cNvPr id="180" name="Oval 35"/>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1" name="Oval 36"/>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2" name="Oval 37"/>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3" name="Oval 38"/>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4" name="Oval 39"/>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5" name="Oval 40"/>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6" name="Oval 41"/>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7" name="Oval 42"/>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8" name="Oval 43"/>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grpSp>
      <p:sp>
        <p:nvSpPr>
          <p:cNvPr id="189" name="Line 119"/>
          <p:cNvSpPr>
            <a:spLocks noChangeShapeType="1"/>
          </p:cNvSpPr>
          <p:nvPr/>
        </p:nvSpPr>
        <p:spPr bwMode="auto">
          <a:xfrm flipV="1">
            <a:off x="2977610" y="3076825"/>
            <a:ext cx="513818" cy="650825"/>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0"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1" name="矩形 190"/>
          <p:cNvSpPr/>
          <p:nvPr/>
        </p:nvSpPr>
        <p:spPr>
          <a:xfrm>
            <a:off x="645268" y="614298"/>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使用高速缓存的情况</a:t>
            </a:r>
          </a:p>
        </p:txBody>
      </p:sp>
      <p:graphicFrame>
        <p:nvGraphicFramePr>
          <p:cNvPr id="192" name="Object 44"/>
          <p:cNvGraphicFramePr>
            <a:graphicFrameLocks noChangeAspect="1"/>
          </p:cNvGraphicFramePr>
          <p:nvPr>
            <p:extLst>
              <p:ext uri="{D42A27DB-BD31-4B8C-83A1-F6EECF244321}">
                <p14:modId xmlns:p14="http://schemas.microsoft.com/office/powerpoint/2010/main" val="2988462669"/>
              </p:ext>
            </p:extLst>
          </p:nvPr>
        </p:nvGraphicFramePr>
        <p:xfrm>
          <a:off x="6071848" y="2530328"/>
          <a:ext cx="1509164" cy="951134"/>
        </p:xfrm>
        <a:graphic>
          <a:graphicData uri="http://schemas.openxmlformats.org/presentationml/2006/ole">
            <mc:AlternateContent xmlns:mc="http://schemas.openxmlformats.org/markup-compatibility/2006">
              <mc:Choice xmlns:v="urn:schemas-microsoft-com:vml" Requires="v">
                <p:oleObj spid="_x0000_s13484" name="VISIO" r:id="rId3" imgW="1687068" imgH="964692" progId="">
                  <p:embed/>
                </p:oleObj>
              </mc:Choice>
              <mc:Fallback>
                <p:oleObj name="VISIO" r:id="rId3" imgW="1687068" imgH="964692" progId="">
                  <p:embed/>
                  <p:pic>
                    <p:nvPicPr>
                      <p:cNvPr id="0" name="Picture 1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848" y="2530328"/>
                        <a:ext cx="1509164" cy="951134"/>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93" name="Line 45"/>
          <p:cNvSpPr>
            <a:spLocks noChangeShapeType="1"/>
          </p:cNvSpPr>
          <p:nvPr/>
        </p:nvSpPr>
        <p:spPr bwMode="auto">
          <a:xfrm>
            <a:off x="3676701" y="2995086"/>
            <a:ext cx="2154462"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4" name="Line 46"/>
          <p:cNvSpPr>
            <a:spLocks noChangeShapeType="1"/>
          </p:cNvSpPr>
          <p:nvPr/>
        </p:nvSpPr>
        <p:spPr bwMode="auto">
          <a:xfrm>
            <a:off x="7005969" y="3416612"/>
            <a:ext cx="554227" cy="449146"/>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5" name="Line 47"/>
          <p:cNvSpPr>
            <a:spLocks noChangeShapeType="1"/>
          </p:cNvSpPr>
          <p:nvPr/>
        </p:nvSpPr>
        <p:spPr bwMode="auto">
          <a:xfrm>
            <a:off x="7326016" y="3186034"/>
            <a:ext cx="444943" cy="94873"/>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6" name="Line 48"/>
          <p:cNvSpPr>
            <a:spLocks noChangeShapeType="1"/>
          </p:cNvSpPr>
          <p:nvPr/>
        </p:nvSpPr>
        <p:spPr bwMode="auto">
          <a:xfrm flipV="1">
            <a:off x="7350735" y="2622800"/>
            <a:ext cx="420224" cy="127298"/>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7" name="Line 49"/>
          <p:cNvSpPr>
            <a:spLocks noChangeShapeType="1"/>
          </p:cNvSpPr>
          <p:nvPr/>
        </p:nvSpPr>
        <p:spPr bwMode="auto">
          <a:xfrm flipV="1">
            <a:off x="6979949" y="2111205"/>
            <a:ext cx="580248" cy="49238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8" name="Rectangle 114"/>
          <p:cNvSpPr>
            <a:spLocks noChangeArrowheads="1"/>
          </p:cNvSpPr>
          <p:nvPr/>
        </p:nvSpPr>
        <p:spPr bwMode="auto">
          <a:xfrm>
            <a:off x="2289832" y="1893837"/>
            <a:ext cx="27321" cy="2146055"/>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99" name="Line 115"/>
          <p:cNvSpPr>
            <a:spLocks noChangeShapeType="1"/>
          </p:cNvSpPr>
          <p:nvPr/>
        </p:nvSpPr>
        <p:spPr bwMode="auto">
          <a:xfrm>
            <a:off x="1615912" y="2214485"/>
            <a:ext cx="701240"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0" name="Line 116"/>
          <p:cNvSpPr>
            <a:spLocks noChangeShapeType="1"/>
          </p:cNvSpPr>
          <p:nvPr/>
        </p:nvSpPr>
        <p:spPr bwMode="auto">
          <a:xfrm>
            <a:off x="1825374" y="2800536"/>
            <a:ext cx="491779" cy="12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1" name="Line 117"/>
          <p:cNvSpPr>
            <a:spLocks noChangeShapeType="1"/>
          </p:cNvSpPr>
          <p:nvPr/>
        </p:nvSpPr>
        <p:spPr bwMode="auto">
          <a:xfrm>
            <a:off x="1249029" y="3207650"/>
            <a:ext cx="1053813" cy="36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2" name="Line 118"/>
          <p:cNvSpPr>
            <a:spLocks noChangeShapeType="1"/>
          </p:cNvSpPr>
          <p:nvPr/>
        </p:nvSpPr>
        <p:spPr bwMode="auto">
          <a:xfrm>
            <a:off x="1686167" y="3750470"/>
            <a:ext cx="632288"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3" name="Line 119"/>
          <p:cNvSpPr>
            <a:spLocks noChangeShapeType="1"/>
          </p:cNvSpPr>
          <p:nvPr/>
        </p:nvSpPr>
        <p:spPr bwMode="auto">
          <a:xfrm>
            <a:off x="2302842" y="2989083"/>
            <a:ext cx="1193020" cy="2402"/>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204" name="Group 120"/>
          <p:cNvGrpSpPr>
            <a:grpSpLocks/>
          </p:cNvGrpSpPr>
          <p:nvPr/>
        </p:nvGrpSpPr>
        <p:grpSpPr bwMode="auto">
          <a:xfrm>
            <a:off x="3321527" y="2860466"/>
            <a:ext cx="477468" cy="309839"/>
            <a:chOff x="2154" y="3033"/>
            <a:chExt cx="309" cy="192"/>
          </a:xfrm>
        </p:grpSpPr>
        <p:sp>
          <p:nvSpPr>
            <p:cNvPr id="205" name="Oval 12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06"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07"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08" name="Oval 12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209" name="Group 125"/>
            <p:cNvGrpSpPr>
              <a:grpSpLocks/>
            </p:cNvGrpSpPr>
            <p:nvPr/>
          </p:nvGrpSpPr>
          <p:grpSpPr bwMode="auto">
            <a:xfrm>
              <a:off x="2201" y="3046"/>
              <a:ext cx="214" cy="86"/>
              <a:chOff x="2201" y="3046"/>
              <a:chExt cx="214" cy="86"/>
            </a:xfrm>
          </p:grpSpPr>
          <p:grpSp>
            <p:nvGrpSpPr>
              <p:cNvPr id="212" name="Group 126"/>
              <p:cNvGrpSpPr>
                <a:grpSpLocks/>
              </p:cNvGrpSpPr>
              <p:nvPr/>
            </p:nvGrpSpPr>
            <p:grpSpPr bwMode="auto">
              <a:xfrm>
                <a:off x="2201" y="3046"/>
                <a:ext cx="212" cy="84"/>
                <a:chOff x="2201" y="3046"/>
                <a:chExt cx="212" cy="84"/>
              </a:xfrm>
            </p:grpSpPr>
            <p:sp>
              <p:nvSpPr>
                <p:cNvPr id="222" name="Freeform 12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3" name="Freeform 12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4" name="Freeform 12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5" name="Freeform 13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6" name="Freeform 13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7" name="Freeform 13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8" name="Freeform 13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9" name="Freeform 13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213" name="Group 135"/>
              <p:cNvGrpSpPr>
                <a:grpSpLocks/>
              </p:cNvGrpSpPr>
              <p:nvPr/>
            </p:nvGrpSpPr>
            <p:grpSpPr bwMode="auto">
              <a:xfrm>
                <a:off x="2203" y="3048"/>
                <a:ext cx="212" cy="84"/>
                <a:chOff x="2203" y="3048"/>
                <a:chExt cx="212" cy="84"/>
              </a:xfrm>
            </p:grpSpPr>
            <p:sp>
              <p:nvSpPr>
                <p:cNvPr id="214" name="Freeform 13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5" name="Freeform 13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6" name="Freeform 13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7" name="Freeform 13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8" name="Freeform 14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9" name="Freeform 14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0" name="Freeform 14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1" name="Freeform 14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210" name="Line 14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1" name="Line 14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230" name="Rectangle 254"/>
          <p:cNvSpPr>
            <a:spLocks noChangeArrowheads="1"/>
          </p:cNvSpPr>
          <p:nvPr/>
        </p:nvSpPr>
        <p:spPr bwMode="auto">
          <a:xfrm>
            <a:off x="2513605" y="2185663"/>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1" name="Rectangle 255"/>
          <p:cNvSpPr>
            <a:spLocks noChangeArrowheads="1"/>
          </p:cNvSpPr>
          <p:nvPr/>
        </p:nvSpPr>
        <p:spPr bwMode="auto">
          <a:xfrm>
            <a:off x="2773384" y="234970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校园网</a:t>
            </a:r>
          </a:p>
        </p:txBody>
      </p:sp>
      <p:sp>
        <p:nvSpPr>
          <p:cNvPr id="232" name="Rectangle 279"/>
          <p:cNvSpPr>
            <a:spLocks noChangeArrowheads="1"/>
          </p:cNvSpPr>
          <p:nvPr/>
        </p:nvSpPr>
        <p:spPr bwMode="auto">
          <a:xfrm>
            <a:off x="6490111" y="1885671"/>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源点服务器</a:t>
            </a:r>
          </a:p>
        </p:txBody>
      </p:sp>
      <p:sp>
        <p:nvSpPr>
          <p:cNvPr id="233" name="Rectangle 280"/>
          <p:cNvSpPr>
            <a:spLocks noChangeArrowheads="1"/>
          </p:cNvSpPr>
          <p:nvPr/>
        </p:nvSpPr>
        <p:spPr bwMode="auto">
          <a:xfrm>
            <a:off x="4055293" y="2667234"/>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4" name="Rectangle 281"/>
          <p:cNvSpPr>
            <a:spLocks noChangeArrowheads="1"/>
          </p:cNvSpPr>
          <p:nvPr/>
        </p:nvSpPr>
        <p:spPr bwMode="auto">
          <a:xfrm>
            <a:off x="4374843" y="2721275"/>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itchFamily="34" charset="-122"/>
                <a:ea typeface="微软雅黑" pitchFamily="34" charset="-122"/>
              </a:rPr>
              <a:t>2 Mbit/s</a:t>
            </a:r>
          </a:p>
        </p:txBody>
      </p:sp>
      <p:grpSp>
        <p:nvGrpSpPr>
          <p:cNvPr id="235" name="Group 282"/>
          <p:cNvGrpSpPr>
            <a:grpSpLocks/>
          </p:cNvGrpSpPr>
          <p:nvPr/>
        </p:nvGrpSpPr>
        <p:grpSpPr bwMode="auto">
          <a:xfrm>
            <a:off x="5669839" y="2828159"/>
            <a:ext cx="477468" cy="309839"/>
            <a:chOff x="3202" y="3033"/>
            <a:chExt cx="309" cy="192"/>
          </a:xfrm>
        </p:grpSpPr>
        <p:sp>
          <p:nvSpPr>
            <p:cNvPr id="236" name="Oval 283"/>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7"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8"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9" name="Oval 286"/>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240" name="Group 287"/>
            <p:cNvGrpSpPr>
              <a:grpSpLocks/>
            </p:cNvGrpSpPr>
            <p:nvPr/>
          </p:nvGrpSpPr>
          <p:grpSpPr bwMode="auto">
            <a:xfrm>
              <a:off x="3249" y="3046"/>
              <a:ext cx="214" cy="86"/>
              <a:chOff x="3249" y="3046"/>
              <a:chExt cx="214" cy="86"/>
            </a:xfrm>
          </p:grpSpPr>
          <p:grpSp>
            <p:nvGrpSpPr>
              <p:cNvPr id="243" name="Group 288"/>
              <p:cNvGrpSpPr>
                <a:grpSpLocks/>
              </p:cNvGrpSpPr>
              <p:nvPr/>
            </p:nvGrpSpPr>
            <p:grpSpPr bwMode="auto">
              <a:xfrm>
                <a:off x="3249" y="3046"/>
                <a:ext cx="212" cy="84"/>
                <a:chOff x="3249" y="3046"/>
                <a:chExt cx="212" cy="84"/>
              </a:xfrm>
            </p:grpSpPr>
            <p:sp>
              <p:nvSpPr>
                <p:cNvPr id="253" name="Freeform 289"/>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4" name="Freeform 290"/>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5" name="Freeform 291"/>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6" name="Freeform 292"/>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7" name="Freeform 293"/>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8" name="Freeform 294"/>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9" name="Freeform 295"/>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60" name="Freeform 296"/>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244" name="Group 297"/>
              <p:cNvGrpSpPr>
                <a:grpSpLocks/>
              </p:cNvGrpSpPr>
              <p:nvPr/>
            </p:nvGrpSpPr>
            <p:grpSpPr bwMode="auto">
              <a:xfrm>
                <a:off x="3251" y="3048"/>
                <a:ext cx="212" cy="84"/>
                <a:chOff x="3251" y="3048"/>
                <a:chExt cx="212" cy="84"/>
              </a:xfrm>
            </p:grpSpPr>
            <p:sp>
              <p:nvSpPr>
                <p:cNvPr id="245" name="Freeform 298"/>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6" name="Freeform 299"/>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7" name="Freeform 300"/>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8" name="Freeform 301"/>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9" name="Freeform 302"/>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0" name="Freeform 303"/>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1" name="Freeform 304"/>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2" name="Freeform 305"/>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241" name="Line 306"/>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2" name="Line 307"/>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261" name="Rectangle 308"/>
          <p:cNvSpPr>
            <a:spLocks noChangeArrowheads="1"/>
          </p:cNvSpPr>
          <p:nvPr/>
        </p:nvSpPr>
        <p:spPr bwMode="auto">
          <a:xfrm>
            <a:off x="6156415" y="2477488"/>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2" name="Rectangle 309"/>
          <p:cNvSpPr>
            <a:spLocks noChangeArrowheads="1"/>
          </p:cNvSpPr>
          <p:nvPr/>
        </p:nvSpPr>
        <p:spPr bwMode="auto">
          <a:xfrm>
            <a:off x="6538749" y="2918228"/>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itchFamily="34" charset="-122"/>
                <a:ea typeface="微软雅黑" pitchFamily="34" charset="-122"/>
              </a:rPr>
              <a:t>互联网</a:t>
            </a:r>
          </a:p>
        </p:txBody>
      </p:sp>
      <p:sp>
        <p:nvSpPr>
          <p:cNvPr id="263" name="Rectangle 310"/>
          <p:cNvSpPr>
            <a:spLocks noChangeArrowheads="1"/>
          </p:cNvSpPr>
          <p:nvPr/>
        </p:nvSpPr>
        <p:spPr bwMode="auto">
          <a:xfrm>
            <a:off x="3635069" y="2550744"/>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4" name="Rectangle 311"/>
          <p:cNvSpPr>
            <a:spLocks noChangeArrowheads="1"/>
          </p:cNvSpPr>
          <p:nvPr/>
        </p:nvSpPr>
        <p:spPr bwMode="auto">
          <a:xfrm>
            <a:off x="2933828" y="3134394"/>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5" name="Rectangle 312"/>
          <p:cNvSpPr>
            <a:spLocks noChangeArrowheads="1"/>
          </p:cNvSpPr>
          <p:nvPr/>
        </p:nvSpPr>
        <p:spPr bwMode="auto">
          <a:xfrm>
            <a:off x="1947668" y="2842569"/>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6" name="Rectangle 313"/>
          <p:cNvSpPr>
            <a:spLocks noChangeArrowheads="1"/>
          </p:cNvSpPr>
          <p:nvPr/>
        </p:nvSpPr>
        <p:spPr bwMode="auto">
          <a:xfrm>
            <a:off x="965070" y="2717192"/>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浏览器</a:t>
            </a:r>
          </a:p>
        </p:txBody>
      </p:sp>
      <p:sp>
        <p:nvSpPr>
          <p:cNvPr id="267" name="Rectangle 314"/>
          <p:cNvSpPr>
            <a:spLocks noChangeArrowheads="1"/>
          </p:cNvSpPr>
          <p:nvPr/>
        </p:nvSpPr>
        <p:spPr bwMode="auto">
          <a:xfrm>
            <a:off x="3631167" y="25711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1</a:t>
            </a:r>
          </a:p>
        </p:txBody>
      </p:sp>
      <p:sp>
        <p:nvSpPr>
          <p:cNvPr id="268" name="Rectangle 315"/>
          <p:cNvSpPr>
            <a:spLocks noChangeArrowheads="1"/>
          </p:cNvSpPr>
          <p:nvPr/>
        </p:nvSpPr>
        <p:spPr bwMode="auto">
          <a:xfrm>
            <a:off x="5779123" y="25723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2</a:t>
            </a:r>
          </a:p>
        </p:txBody>
      </p:sp>
      <p:pic>
        <p:nvPicPr>
          <p:cNvPr id="269" name="图片 2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1619849"/>
            <a:ext cx="441076" cy="617506"/>
          </a:xfrm>
          <a:prstGeom prst="rect">
            <a:avLst/>
          </a:prstGeom>
        </p:spPr>
      </p:pic>
      <p:pic>
        <p:nvPicPr>
          <p:cNvPr id="270"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1855731"/>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9835" y="2432164"/>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3432925"/>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0256" y="2930408"/>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274" name="图片 2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2282336"/>
            <a:ext cx="441076" cy="617506"/>
          </a:xfrm>
          <a:prstGeom prst="rect">
            <a:avLst/>
          </a:prstGeom>
        </p:spPr>
      </p:pic>
      <p:pic>
        <p:nvPicPr>
          <p:cNvPr id="275" name="图片 2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3002416"/>
            <a:ext cx="441076" cy="617506"/>
          </a:xfrm>
          <a:prstGeom prst="rect">
            <a:avLst/>
          </a:prstGeom>
        </p:spPr>
      </p:pic>
      <p:pic>
        <p:nvPicPr>
          <p:cNvPr id="276" name="图片 2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3578480"/>
            <a:ext cx="441076" cy="617506"/>
          </a:xfrm>
          <a:prstGeom prst="rect">
            <a:avLst/>
          </a:prstGeom>
        </p:spPr>
      </p:pic>
      <p:pic>
        <p:nvPicPr>
          <p:cNvPr id="277" name="图片 2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9810" y="3558948"/>
            <a:ext cx="441076" cy="617506"/>
          </a:xfrm>
          <a:prstGeom prst="rect">
            <a:avLst/>
          </a:prstGeom>
        </p:spPr>
      </p:pic>
      <p:cxnSp>
        <p:nvCxnSpPr>
          <p:cNvPr id="278" name="直接箭头连接符 277"/>
          <p:cNvCxnSpPr/>
          <p:nvPr/>
        </p:nvCxnSpPr>
        <p:spPr>
          <a:xfrm>
            <a:off x="1825374" y="2070337"/>
            <a:ext cx="1034974" cy="1620917"/>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9" name="直接箭头连接符 278"/>
          <p:cNvCxnSpPr/>
          <p:nvPr/>
        </p:nvCxnSpPr>
        <p:spPr>
          <a:xfrm>
            <a:off x="1825374" y="2667234"/>
            <a:ext cx="881176" cy="1024020"/>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a:off x="1290296" y="3074424"/>
            <a:ext cx="1483088" cy="740362"/>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1" name="直接箭头连接符 280"/>
          <p:cNvCxnSpPr/>
          <p:nvPr/>
        </p:nvCxnSpPr>
        <p:spPr>
          <a:xfrm>
            <a:off x="1775935" y="3679990"/>
            <a:ext cx="952317" cy="269593"/>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a:xfrm>
            <a:off x="3030430" y="1298535"/>
            <a:ext cx="3324300" cy="766074"/>
          </a:xfrm>
          <a:prstGeom prst="rect">
            <a:avLst/>
          </a:prstGeom>
          <a:solidFill>
            <a:srgbClr val="66FF66"/>
          </a:solidFill>
          <a:ln>
            <a:solidFill>
              <a:schemeClr val="tx1"/>
            </a:solidFill>
          </a:ln>
        </p:spPr>
        <p:txBody>
          <a:bodyPr wrap="square">
            <a:spAutoFit/>
          </a:bodyPr>
          <a:lstStyle/>
          <a:p>
            <a:r>
              <a:rPr kumimoji="1" lang="en-US" altLang="zh-CN" sz="1400" b="1" dirty="0">
                <a:latin typeface="微软雅黑" pitchFamily="34" charset="-122"/>
                <a:ea typeface="微软雅黑" pitchFamily="34" charset="-122"/>
              </a:rPr>
              <a:t>(2) </a:t>
            </a:r>
            <a:r>
              <a:rPr kumimoji="1" lang="zh-CN" altLang="en-US" sz="1400" b="1" dirty="0">
                <a:latin typeface="微软雅黑" pitchFamily="34" charset="-122"/>
                <a:ea typeface="微软雅黑" pitchFamily="34" charset="-122"/>
              </a:rPr>
              <a:t>若高速缓存已经存放了所请求的对象，则将此对象放入 </a:t>
            </a:r>
            <a:r>
              <a:rPr kumimoji="1" lang="en-US" altLang="zh-CN" sz="1400" b="1" dirty="0">
                <a:latin typeface="微软雅黑" pitchFamily="34" charset="-122"/>
                <a:ea typeface="微软雅黑" pitchFamily="34" charset="-122"/>
              </a:rPr>
              <a:t>HTTP </a:t>
            </a:r>
            <a:r>
              <a:rPr kumimoji="1" lang="zh-CN" altLang="en-US" sz="1400" b="1" dirty="0">
                <a:latin typeface="微软雅黑" pitchFamily="34" charset="-122"/>
                <a:ea typeface="微软雅黑" pitchFamily="34" charset="-122"/>
              </a:rPr>
              <a:t>响应报文中返回给浏览器。</a:t>
            </a:r>
          </a:p>
        </p:txBody>
      </p:sp>
      <p:sp>
        <p:nvSpPr>
          <p:cNvPr id="283" name="Text Box 328"/>
          <p:cNvSpPr txBox="1">
            <a:spLocks noChangeArrowheads="1"/>
          </p:cNvSpPr>
          <p:nvPr/>
        </p:nvSpPr>
        <p:spPr bwMode="auto">
          <a:xfrm>
            <a:off x="3761576" y="3655151"/>
            <a:ext cx="1621051" cy="52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lang="zh-CN" altLang="en-US" sz="1400" b="1" dirty="0">
                <a:solidFill>
                  <a:srgbClr val="000099"/>
                </a:solidFill>
                <a:latin typeface="微软雅黑" pitchFamily="34" charset="-122"/>
                <a:ea typeface="微软雅黑" pitchFamily="34" charset="-122"/>
              </a:rPr>
              <a:t>校园网的高速缓存</a:t>
            </a:r>
          </a:p>
          <a:p>
            <a:pPr algn="ctr"/>
            <a:r>
              <a:rPr lang="zh-CN" altLang="en-US" sz="1400" b="1" dirty="0">
                <a:solidFill>
                  <a:srgbClr val="000099"/>
                </a:solidFill>
                <a:latin typeface="微软雅黑" pitchFamily="34" charset="-122"/>
                <a:ea typeface="微软雅黑" pitchFamily="34" charset="-122"/>
              </a:rPr>
              <a:t>（代理服务器）</a:t>
            </a:r>
          </a:p>
        </p:txBody>
      </p:sp>
      <p:cxnSp>
        <p:nvCxnSpPr>
          <p:cNvPr id="284" name="直接箭头连接符 283"/>
          <p:cNvCxnSpPr/>
          <p:nvPr/>
        </p:nvCxnSpPr>
        <p:spPr>
          <a:xfrm flipH="1">
            <a:off x="2977610" y="3814786"/>
            <a:ext cx="821385" cy="134797"/>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047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wipe(down)">
                                      <p:cBhvr>
                                        <p:cTn id="7" dur="2000"/>
                                        <p:tgtEl>
                                          <p:spTgt spid="278"/>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279"/>
                                        </p:tgtEl>
                                        <p:attrNameLst>
                                          <p:attrName>style.visibility</p:attrName>
                                        </p:attrNameLst>
                                      </p:cBhvr>
                                      <p:to>
                                        <p:strVal val="visible"/>
                                      </p:to>
                                    </p:set>
                                    <p:animEffect transition="in" filter="wipe(down)">
                                      <p:cBhvr>
                                        <p:cTn id="11" dur="2000"/>
                                        <p:tgtEl>
                                          <p:spTgt spid="279"/>
                                        </p:tgtEl>
                                      </p:cBhvr>
                                    </p:animEffect>
                                  </p:childTnLst>
                                </p:cTn>
                              </p:par>
                            </p:childTnLst>
                          </p:cTn>
                        </p:par>
                        <p:par>
                          <p:cTn id="12" fill="hold">
                            <p:stCondLst>
                              <p:cond delay="4000"/>
                            </p:stCondLst>
                            <p:childTnLst>
                              <p:par>
                                <p:cTn id="13" presetID="22" presetClass="entr" presetSubtype="4" fill="hold" nodeType="afterEffect">
                                  <p:stCondLst>
                                    <p:cond delay="0"/>
                                  </p:stCondLst>
                                  <p:childTnLst>
                                    <p:set>
                                      <p:cBhvr>
                                        <p:cTn id="14" dur="1" fill="hold">
                                          <p:stCondLst>
                                            <p:cond delay="0"/>
                                          </p:stCondLst>
                                        </p:cTn>
                                        <p:tgtEl>
                                          <p:spTgt spid="280"/>
                                        </p:tgtEl>
                                        <p:attrNameLst>
                                          <p:attrName>style.visibility</p:attrName>
                                        </p:attrNameLst>
                                      </p:cBhvr>
                                      <p:to>
                                        <p:strVal val="visible"/>
                                      </p:to>
                                    </p:set>
                                    <p:animEffect transition="in" filter="wipe(down)">
                                      <p:cBhvr>
                                        <p:cTn id="15" dur="2000"/>
                                        <p:tgtEl>
                                          <p:spTgt spid="280"/>
                                        </p:tgtEl>
                                      </p:cBhvr>
                                    </p:animEffect>
                                  </p:childTnLst>
                                </p:cTn>
                              </p:par>
                            </p:childTnLst>
                          </p:cTn>
                        </p:par>
                        <p:par>
                          <p:cTn id="16" fill="hold">
                            <p:stCondLst>
                              <p:cond delay="6000"/>
                            </p:stCondLst>
                            <p:childTnLst>
                              <p:par>
                                <p:cTn id="17" presetID="22" presetClass="entr" presetSubtype="4" fill="hold" nodeType="afterEffect">
                                  <p:stCondLst>
                                    <p:cond delay="0"/>
                                  </p:stCondLst>
                                  <p:childTnLst>
                                    <p:set>
                                      <p:cBhvr>
                                        <p:cTn id="18" dur="1" fill="hold">
                                          <p:stCondLst>
                                            <p:cond delay="0"/>
                                          </p:stCondLst>
                                        </p:cTn>
                                        <p:tgtEl>
                                          <p:spTgt spid="281"/>
                                        </p:tgtEl>
                                        <p:attrNameLst>
                                          <p:attrName>style.visibility</p:attrName>
                                        </p:attrNameLst>
                                      </p:cBhvr>
                                      <p:to>
                                        <p:strVal val="visible"/>
                                      </p:to>
                                    </p:set>
                                    <p:animEffect transition="in" filter="wipe(down)">
                                      <p:cBhvr>
                                        <p:cTn id="19" dur="20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126754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396716" y="1234334"/>
            <a:ext cx="43692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顶级域名 </a:t>
            </a:r>
            <a:r>
              <a:rPr lang="en-US" altLang="zh-CN" sz="2000" b="1" dirty="0">
                <a:solidFill>
                  <a:schemeClr val="bg1"/>
                </a:solidFill>
                <a:latin typeface="微软雅黑" pitchFamily="34" charset="-122"/>
                <a:ea typeface="微软雅黑" pitchFamily="34" charset="-122"/>
              </a:rPr>
              <a:t>TLD (Top Level Domain)</a:t>
            </a:r>
            <a:endParaRPr lang="zh-CN" altLang="en-US" sz="2000" b="1" dirty="0">
              <a:solidFill>
                <a:schemeClr val="bg1"/>
              </a:solidFill>
              <a:latin typeface="微软雅黑" pitchFamily="34" charset="-122"/>
              <a:ea typeface="微软雅黑" pitchFamily="34" charset="-122"/>
            </a:endParaRPr>
          </a:p>
        </p:txBody>
      </p:sp>
      <p:sp>
        <p:nvSpPr>
          <p:cNvPr id="8" name="Rectangle 68"/>
          <p:cNvSpPr>
            <a:spLocks noChangeArrowheads="1"/>
          </p:cNvSpPr>
          <p:nvPr/>
        </p:nvSpPr>
        <p:spPr bwMode="auto">
          <a:xfrm>
            <a:off x="490073" y="1712940"/>
            <a:ext cx="8245143"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国家顶级域名 </a:t>
            </a:r>
            <a:r>
              <a:rPr lang="en-US" altLang="zh-CN" sz="2000" b="1" dirty="0" err="1">
                <a:latin typeface="微软雅黑" pitchFamily="34" charset="-122"/>
                <a:ea typeface="微软雅黑" pitchFamily="34" charset="-122"/>
              </a:rPr>
              <a:t>nTLD</a:t>
            </a:r>
            <a:r>
              <a:rPr lang="zh-CN" altLang="en-US" sz="2000" b="1" dirty="0">
                <a:latin typeface="微软雅黑" pitchFamily="34" charset="-122"/>
                <a:ea typeface="微软雅黑" pitchFamily="34" charset="-122"/>
              </a:rPr>
              <a:t>，例如：</a:t>
            </a:r>
            <a:endParaRPr lang="en-US" altLang="zh-CN" sz="2000" b="1" dirty="0">
              <a:latin typeface="微软雅黑" pitchFamily="34" charset="-122"/>
              <a:ea typeface="微软雅黑" pitchFamily="34" charset="-122"/>
            </a:endParaRPr>
          </a:p>
          <a:p>
            <a:pPr marL="633413" indent="-342900" eaLnBrk="0" hangingPunct="0">
              <a:lnSpc>
                <a:spcPts val="3300"/>
              </a:lnSpc>
              <a:buClr>
                <a:srgbClr val="7030A0"/>
              </a:buClr>
              <a:buFont typeface="+mj-lt"/>
              <a:buAutoNum type="arabicPeriod"/>
            </a:pP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cn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表示中国，</a:t>
            </a:r>
          </a:p>
          <a:p>
            <a:pPr marL="633413" indent="-342900" eaLnBrk="0" hangingPunct="0">
              <a:lnSpc>
                <a:spcPts val="3300"/>
              </a:lnSpc>
              <a:buClr>
                <a:srgbClr val="7030A0"/>
              </a:buClr>
              <a:buFont typeface="+mj-lt"/>
              <a:buAutoNum type="arabicPeriod"/>
            </a:pPr>
            <a:r>
              <a:rPr lang="en-US" altLang="zh-CN" sz="2000" b="1" dirty="0">
                <a:latin typeface="微软雅黑" pitchFamily="34" charset="-122"/>
                <a:ea typeface="微软雅黑" pitchFamily="34" charset="-122"/>
              </a:rPr>
              <a:t>.us </a:t>
            </a:r>
            <a:r>
              <a:rPr lang="zh-CN" altLang="en-US" sz="2000" b="1" dirty="0">
                <a:latin typeface="微软雅黑" pitchFamily="34" charset="-122"/>
                <a:ea typeface="微软雅黑" pitchFamily="34" charset="-122"/>
              </a:rPr>
              <a:t>表示美国，</a:t>
            </a:r>
          </a:p>
          <a:p>
            <a:pPr marL="633413" indent="-342900" eaLnBrk="0" hangingPunct="0">
              <a:lnSpc>
                <a:spcPts val="3300"/>
              </a:lnSpc>
              <a:buClr>
                <a:srgbClr val="7030A0"/>
              </a:buClr>
              <a:buFont typeface="+mj-lt"/>
              <a:buAutoNum type="arabicPeriod"/>
            </a:pP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uk</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表示英国，等等。</a:t>
            </a:r>
          </a:p>
        </p:txBody>
      </p:sp>
    </p:spTree>
    <p:extLst>
      <p:ext uri="{BB962C8B-B14F-4D97-AF65-F5344CB8AC3E}">
        <p14:creationId xmlns:p14="http://schemas.microsoft.com/office/powerpoint/2010/main" val="729164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圆角矩形 115"/>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8" name="矩形 117"/>
          <p:cNvSpPr/>
          <p:nvPr/>
        </p:nvSpPr>
        <p:spPr>
          <a:xfrm>
            <a:off x="645268" y="614298"/>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使用高速缓存的情况</a:t>
            </a:r>
          </a:p>
        </p:txBody>
      </p:sp>
      <p:grpSp>
        <p:nvGrpSpPr>
          <p:cNvPr id="18" name="Group 24"/>
          <p:cNvGrpSpPr>
            <a:grpSpLocks/>
          </p:cNvGrpSpPr>
          <p:nvPr/>
        </p:nvGrpSpPr>
        <p:grpSpPr bwMode="auto">
          <a:xfrm>
            <a:off x="703908" y="1921459"/>
            <a:ext cx="2948074" cy="2120836"/>
            <a:chOff x="912" y="768"/>
            <a:chExt cx="2400" cy="1584"/>
          </a:xfrm>
          <a:solidFill>
            <a:srgbClr val="0066FF"/>
          </a:solidFill>
        </p:grpSpPr>
        <p:sp>
          <p:nvSpPr>
            <p:cNvPr id="19" name="Oval 25"/>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0" name="Oval 26"/>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1" name="Oval 27"/>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2" name="Oval 28"/>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 name="Oval 29"/>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4" name="Oval 30"/>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5" name="Oval 31"/>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 name="Oval 32"/>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7" name="Oval 33"/>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28" name="Group 34"/>
            <p:cNvGrpSpPr>
              <a:grpSpLocks/>
            </p:cNvGrpSpPr>
            <p:nvPr/>
          </p:nvGrpSpPr>
          <p:grpSpPr bwMode="auto">
            <a:xfrm>
              <a:off x="912" y="768"/>
              <a:ext cx="2386" cy="1553"/>
              <a:chOff x="912" y="768"/>
              <a:chExt cx="2386" cy="1553"/>
            </a:xfrm>
            <a:grpFill/>
          </p:grpSpPr>
          <p:sp>
            <p:nvSpPr>
              <p:cNvPr id="29" name="Oval 35"/>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0" name="Oval 36"/>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1" name="Oval 37"/>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2" name="Oval 38"/>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3" name="Oval 39"/>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4" name="Oval 40"/>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5" name="Oval 41"/>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6" name="Oval 42"/>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7" name="Oval 43"/>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grpSp>
      <p:sp>
        <p:nvSpPr>
          <p:cNvPr id="38" name="Line 119"/>
          <p:cNvSpPr>
            <a:spLocks noChangeShapeType="1"/>
          </p:cNvSpPr>
          <p:nvPr/>
        </p:nvSpPr>
        <p:spPr bwMode="auto">
          <a:xfrm flipV="1">
            <a:off x="2977610" y="3076825"/>
            <a:ext cx="513818" cy="650825"/>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aphicFrame>
        <p:nvGraphicFramePr>
          <p:cNvPr id="41" name="Object 44"/>
          <p:cNvGraphicFramePr>
            <a:graphicFrameLocks noChangeAspect="1"/>
          </p:cNvGraphicFramePr>
          <p:nvPr>
            <p:extLst>
              <p:ext uri="{D42A27DB-BD31-4B8C-83A1-F6EECF244321}">
                <p14:modId xmlns:p14="http://schemas.microsoft.com/office/powerpoint/2010/main" val="1351795969"/>
              </p:ext>
            </p:extLst>
          </p:nvPr>
        </p:nvGraphicFramePr>
        <p:xfrm>
          <a:off x="6071848" y="2530328"/>
          <a:ext cx="1509164" cy="951134"/>
        </p:xfrm>
        <a:graphic>
          <a:graphicData uri="http://schemas.openxmlformats.org/presentationml/2006/ole">
            <mc:AlternateContent xmlns:mc="http://schemas.openxmlformats.org/markup-compatibility/2006">
              <mc:Choice xmlns:v="urn:schemas-microsoft-com:vml" Requires="v">
                <p:oleObj spid="_x0000_s14507" name="VISIO" r:id="rId3" imgW="1687068" imgH="964692" progId="">
                  <p:embed/>
                </p:oleObj>
              </mc:Choice>
              <mc:Fallback>
                <p:oleObj name="VISIO" r:id="rId3" imgW="1687068" imgH="964692" progId="">
                  <p:embed/>
                  <p:pic>
                    <p:nvPicPr>
                      <p:cNvPr id="0" name="Picture 1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848" y="2530328"/>
                        <a:ext cx="1509164" cy="951134"/>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2" name="Line 45"/>
          <p:cNvSpPr>
            <a:spLocks noChangeShapeType="1"/>
          </p:cNvSpPr>
          <p:nvPr/>
        </p:nvSpPr>
        <p:spPr bwMode="auto">
          <a:xfrm>
            <a:off x="3676701" y="2995086"/>
            <a:ext cx="2154462"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3" name="Line 46"/>
          <p:cNvSpPr>
            <a:spLocks noChangeShapeType="1"/>
          </p:cNvSpPr>
          <p:nvPr/>
        </p:nvSpPr>
        <p:spPr bwMode="auto">
          <a:xfrm>
            <a:off x="7005969" y="3416612"/>
            <a:ext cx="554227" cy="449146"/>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4" name="Line 47"/>
          <p:cNvSpPr>
            <a:spLocks noChangeShapeType="1"/>
          </p:cNvSpPr>
          <p:nvPr/>
        </p:nvSpPr>
        <p:spPr bwMode="auto">
          <a:xfrm>
            <a:off x="7326016" y="3186034"/>
            <a:ext cx="444943" cy="94873"/>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5" name="Line 48"/>
          <p:cNvSpPr>
            <a:spLocks noChangeShapeType="1"/>
          </p:cNvSpPr>
          <p:nvPr/>
        </p:nvSpPr>
        <p:spPr bwMode="auto">
          <a:xfrm flipV="1">
            <a:off x="7350735" y="2622800"/>
            <a:ext cx="420224" cy="127298"/>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6" name="Line 49"/>
          <p:cNvSpPr>
            <a:spLocks noChangeShapeType="1"/>
          </p:cNvSpPr>
          <p:nvPr/>
        </p:nvSpPr>
        <p:spPr bwMode="auto">
          <a:xfrm flipV="1">
            <a:off x="6979949" y="2111205"/>
            <a:ext cx="580248" cy="49238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7" name="Rectangle 114"/>
          <p:cNvSpPr>
            <a:spLocks noChangeArrowheads="1"/>
          </p:cNvSpPr>
          <p:nvPr/>
        </p:nvSpPr>
        <p:spPr bwMode="auto">
          <a:xfrm>
            <a:off x="2289832" y="1893837"/>
            <a:ext cx="27321" cy="2146055"/>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8" name="Line 115"/>
          <p:cNvSpPr>
            <a:spLocks noChangeShapeType="1"/>
          </p:cNvSpPr>
          <p:nvPr/>
        </p:nvSpPr>
        <p:spPr bwMode="auto">
          <a:xfrm>
            <a:off x="1615912" y="2214485"/>
            <a:ext cx="701240"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9" name="Line 116"/>
          <p:cNvSpPr>
            <a:spLocks noChangeShapeType="1"/>
          </p:cNvSpPr>
          <p:nvPr/>
        </p:nvSpPr>
        <p:spPr bwMode="auto">
          <a:xfrm>
            <a:off x="1825374" y="2800536"/>
            <a:ext cx="491779" cy="12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0" name="Line 117"/>
          <p:cNvSpPr>
            <a:spLocks noChangeShapeType="1"/>
          </p:cNvSpPr>
          <p:nvPr/>
        </p:nvSpPr>
        <p:spPr bwMode="auto">
          <a:xfrm>
            <a:off x="1249029" y="3207650"/>
            <a:ext cx="1053813" cy="36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1" name="Line 118"/>
          <p:cNvSpPr>
            <a:spLocks noChangeShapeType="1"/>
          </p:cNvSpPr>
          <p:nvPr/>
        </p:nvSpPr>
        <p:spPr bwMode="auto">
          <a:xfrm>
            <a:off x="1686167" y="3750470"/>
            <a:ext cx="632288"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2" name="Line 119"/>
          <p:cNvSpPr>
            <a:spLocks noChangeShapeType="1"/>
          </p:cNvSpPr>
          <p:nvPr/>
        </p:nvSpPr>
        <p:spPr bwMode="auto">
          <a:xfrm>
            <a:off x="2302842" y="2989083"/>
            <a:ext cx="1193020" cy="2402"/>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53" name="Group 120"/>
          <p:cNvGrpSpPr>
            <a:grpSpLocks/>
          </p:cNvGrpSpPr>
          <p:nvPr/>
        </p:nvGrpSpPr>
        <p:grpSpPr bwMode="auto">
          <a:xfrm>
            <a:off x="3321527" y="2860466"/>
            <a:ext cx="477468" cy="309839"/>
            <a:chOff x="2154" y="3033"/>
            <a:chExt cx="309" cy="192"/>
          </a:xfrm>
        </p:grpSpPr>
        <p:sp>
          <p:nvSpPr>
            <p:cNvPr id="54" name="Oval 12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55"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56"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57" name="Oval 12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58" name="Group 125"/>
            <p:cNvGrpSpPr>
              <a:grpSpLocks/>
            </p:cNvGrpSpPr>
            <p:nvPr/>
          </p:nvGrpSpPr>
          <p:grpSpPr bwMode="auto">
            <a:xfrm>
              <a:off x="2201" y="3046"/>
              <a:ext cx="214" cy="86"/>
              <a:chOff x="2201" y="3046"/>
              <a:chExt cx="214" cy="86"/>
            </a:xfrm>
          </p:grpSpPr>
          <p:grpSp>
            <p:nvGrpSpPr>
              <p:cNvPr id="61" name="Group 126"/>
              <p:cNvGrpSpPr>
                <a:grpSpLocks/>
              </p:cNvGrpSpPr>
              <p:nvPr/>
            </p:nvGrpSpPr>
            <p:grpSpPr bwMode="auto">
              <a:xfrm>
                <a:off x="2201" y="3046"/>
                <a:ext cx="212" cy="84"/>
                <a:chOff x="2201" y="3046"/>
                <a:chExt cx="212" cy="84"/>
              </a:xfrm>
            </p:grpSpPr>
            <p:sp>
              <p:nvSpPr>
                <p:cNvPr id="71" name="Freeform 12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2" name="Freeform 12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3" name="Freeform 12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4" name="Freeform 13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5" name="Freeform 13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6" name="Freeform 13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7" name="Freeform 13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8" name="Freeform 13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62" name="Group 135"/>
              <p:cNvGrpSpPr>
                <a:grpSpLocks/>
              </p:cNvGrpSpPr>
              <p:nvPr/>
            </p:nvGrpSpPr>
            <p:grpSpPr bwMode="auto">
              <a:xfrm>
                <a:off x="2203" y="3048"/>
                <a:ext cx="212" cy="84"/>
                <a:chOff x="2203" y="3048"/>
                <a:chExt cx="212" cy="84"/>
              </a:xfrm>
            </p:grpSpPr>
            <p:sp>
              <p:nvSpPr>
                <p:cNvPr id="63" name="Freeform 13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Freeform 13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Freeform 13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6" name="Freeform 13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Freeform 14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14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14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0" name="Freeform 14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59" name="Line 14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0" name="Line 14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79" name="Rectangle 254"/>
          <p:cNvSpPr>
            <a:spLocks noChangeArrowheads="1"/>
          </p:cNvSpPr>
          <p:nvPr/>
        </p:nvSpPr>
        <p:spPr bwMode="auto">
          <a:xfrm>
            <a:off x="2513605" y="2185663"/>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81" name="Rectangle 279"/>
          <p:cNvSpPr>
            <a:spLocks noChangeArrowheads="1"/>
          </p:cNvSpPr>
          <p:nvPr/>
        </p:nvSpPr>
        <p:spPr bwMode="auto">
          <a:xfrm>
            <a:off x="6490111" y="1885671"/>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源点服务器</a:t>
            </a:r>
          </a:p>
        </p:txBody>
      </p:sp>
      <p:sp>
        <p:nvSpPr>
          <p:cNvPr id="82" name="Rectangle 280"/>
          <p:cNvSpPr>
            <a:spLocks noChangeArrowheads="1"/>
          </p:cNvSpPr>
          <p:nvPr/>
        </p:nvSpPr>
        <p:spPr bwMode="auto">
          <a:xfrm>
            <a:off x="4055293" y="2667234"/>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83" name="Rectangle 281"/>
          <p:cNvSpPr>
            <a:spLocks noChangeArrowheads="1"/>
          </p:cNvSpPr>
          <p:nvPr/>
        </p:nvSpPr>
        <p:spPr bwMode="auto">
          <a:xfrm>
            <a:off x="4374843" y="2721275"/>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itchFamily="34" charset="-122"/>
                <a:ea typeface="微软雅黑" pitchFamily="34" charset="-122"/>
              </a:rPr>
              <a:t>2 Mbit/s</a:t>
            </a:r>
          </a:p>
        </p:txBody>
      </p:sp>
      <p:grpSp>
        <p:nvGrpSpPr>
          <p:cNvPr id="84" name="Group 282"/>
          <p:cNvGrpSpPr>
            <a:grpSpLocks/>
          </p:cNvGrpSpPr>
          <p:nvPr/>
        </p:nvGrpSpPr>
        <p:grpSpPr bwMode="auto">
          <a:xfrm>
            <a:off x="5669839" y="2828159"/>
            <a:ext cx="477468" cy="309839"/>
            <a:chOff x="3202" y="3033"/>
            <a:chExt cx="309" cy="192"/>
          </a:xfrm>
        </p:grpSpPr>
        <p:sp>
          <p:nvSpPr>
            <p:cNvPr id="85" name="Oval 283"/>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86"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87"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88" name="Oval 286"/>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89" name="Group 287"/>
            <p:cNvGrpSpPr>
              <a:grpSpLocks/>
            </p:cNvGrpSpPr>
            <p:nvPr/>
          </p:nvGrpSpPr>
          <p:grpSpPr bwMode="auto">
            <a:xfrm>
              <a:off x="3249" y="3046"/>
              <a:ext cx="214" cy="86"/>
              <a:chOff x="3249" y="3046"/>
              <a:chExt cx="214" cy="86"/>
            </a:xfrm>
          </p:grpSpPr>
          <p:grpSp>
            <p:nvGrpSpPr>
              <p:cNvPr id="92" name="Group 288"/>
              <p:cNvGrpSpPr>
                <a:grpSpLocks/>
              </p:cNvGrpSpPr>
              <p:nvPr/>
            </p:nvGrpSpPr>
            <p:grpSpPr bwMode="auto">
              <a:xfrm>
                <a:off x="3249" y="3046"/>
                <a:ext cx="212" cy="84"/>
                <a:chOff x="3249" y="3046"/>
                <a:chExt cx="212" cy="84"/>
              </a:xfrm>
            </p:grpSpPr>
            <p:sp>
              <p:nvSpPr>
                <p:cNvPr id="102" name="Freeform 289"/>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3" name="Freeform 290"/>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4" name="Freeform 291"/>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5" name="Freeform 292"/>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6" name="Freeform 293"/>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7" name="Freeform 294"/>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8" name="Freeform 295"/>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9" name="Freeform 296"/>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93" name="Group 297"/>
              <p:cNvGrpSpPr>
                <a:grpSpLocks/>
              </p:cNvGrpSpPr>
              <p:nvPr/>
            </p:nvGrpSpPr>
            <p:grpSpPr bwMode="auto">
              <a:xfrm>
                <a:off x="3251" y="3048"/>
                <a:ext cx="212" cy="84"/>
                <a:chOff x="3251" y="3048"/>
                <a:chExt cx="212" cy="84"/>
              </a:xfrm>
            </p:grpSpPr>
            <p:sp>
              <p:nvSpPr>
                <p:cNvPr id="94" name="Freeform 298"/>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5" name="Freeform 299"/>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6" name="Freeform 300"/>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Freeform 301"/>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8" name="Freeform 302"/>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Freeform 303"/>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0" name="Freeform 304"/>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1" name="Freeform 305"/>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90" name="Line 306"/>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1" name="Line 307"/>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110" name="Rectangle 308"/>
          <p:cNvSpPr>
            <a:spLocks noChangeArrowheads="1"/>
          </p:cNvSpPr>
          <p:nvPr/>
        </p:nvSpPr>
        <p:spPr bwMode="auto">
          <a:xfrm>
            <a:off x="6156415" y="2477488"/>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11" name="Rectangle 309"/>
          <p:cNvSpPr>
            <a:spLocks noChangeArrowheads="1"/>
          </p:cNvSpPr>
          <p:nvPr/>
        </p:nvSpPr>
        <p:spPr bwMode="auto">
          <a:xfrm>
            <a:off x="6538749" y="2918228"/>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itchFamily="34" charset="-122"/>
                <a:ea typeface="微软雅黑" pitchFamily="34" charset="-122"/>
              </a:rPr>
              <a:t>互联网</a:t>
            </a:r>
          </a:p>
        </p:txBody>
      </p:sp>
      <p:sp>
        <p:nvSpPr>
          <p:cNvPr id="121" name="Rectangle 310"/>
          <p:cNvSpPr>
            <a:spLocks noChangeArrowheads="1"/>
          </p:cNvSpPr>
          <p:nvPr/>
        </p:nvSpPr>
        <p:spPr bwMode="auto">
          <a:xfrm>
            <a:off x="3635069" y="2550744"/>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23" name="Rectangle 311"/>
          <p:cNvSpPr>
            <a:spLocks noChangeArrowheads="1"/>
          </p:cNvSpPr>
          <p:nvPr/>
        </p:nvSpPr>
        <p:spPr bwMode="auto">
          <a:xfrm>
            <a:off x="2933828" y="3134394"/>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24" name="Rectangle 312"/>
          <p:cNvSpPr>
            <a:spLocks noChangeArrowheads="1"/>
          </p:cNvSpPr>
          <p:nvPr/>
        </p:nvSpPr>
        <p:spPr bwMode="auto">
          <a:xfrm>
            <a:off x="1947668" y="2842569"/>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26" name="Rectangle 314"/>
          <p:cNvSpPr>
            <a:spLocks noChangeArrowheads="1"/>
          </p:cNvSpPr>
          <p:nvPr/>
        </p:nvSpPr>
        <p:spPr bwMode="auto">
          <a:xfrm>
            <a:off x="3631167" y="25711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1</a:t>
            </a:r>
          </a:p>
        </p:txBody>
      </p:sp>
      <p:sp>
        <p:nvSpPr>
          <p:cNvPr id="127" name="Rectangle 315"/>
          <p:cNvSpPr>
            <a:spLocks noChangeArrowheads="1"/>
          </p:cNvSpPr>
          <p:nvPr/>
        </p:nvSpPr>
        <p:spPr bwMode="auto">
          <a:xfrm>
            <a:off x="5779123" y="25723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2</a:t>
            </a:r>
          </a:p>
        </p:txBody>
      </p:sp>
      <p:pic>
        <p:nvPicPr>
          <p:cNvPr id="128" name="图片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1619849"/>
            <a:ext cx="441076" cy="617506"/>
          </a:xfrm>
          <a:prstGeom prst="rect">
            <a:avLst/>
          </a:prstGeom>
        </p:spPr>
      </p:pic>
      <p:pic>
        <p:nvPicPr>
          <p:cNvPr id="129"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1855731"/>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9835" y="2432164"/>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3432925"/>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0256" y="2930408"/>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33" name="图片 1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2282336"/>
            <a:ext cx="441076" cy="617506"/>
          </a:xfrm>
          <a:prstGeom prst="rect">
            <a:avLst/>
          </a:prstGeom>
        </p:spPr>
      </p:pic>
      <p:pic>
        <p:nvPicPr>
          <p:cNvPr id="134" name="图片 1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3002416"/>
            <a:ext cx="441076" cy="617506"/>
          </a:xfrm>
          <a:prstGeom prst="rect">
            <a:avLst/>
          </a:prstGeom>
        </p:spPr>
      </p:pic>
      <p:pic>
        <p:nvPicPr>
          <p:cNvPr id="135" name="图片 1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3578480"/>
            <a:ext cx="441076" cy="617506"/>
          </a:xfrm>
          <a:prstGeom prst="rect">
            <a:avLst/>
          </a:prstGeom>
        </p:spPr>
      </p:pic>
      <p:pic>
        <p:nvPicPr>
          <p:cNvPr id="136" name="图片 1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9810" y="3558948"/>
            <a:ext cx="441076" cy="617506"/>
          </a:xfrm>
          <a:prstGeom prst="rect">
            <a:avLst/>
          </a:prstGeom>
        </p:spPr>
      </p:pic>
      <p:sp>
        <p:nvSpPr>
          <p:cNvPr id="141" name="矩形 140"/>
          <p:cNvSpPr/>
          <p:nvPr/>
        </p:nvSpPr>
        <p:spPr>
          <a:xfrm>
            <a:off x="3030429" y="1298535"/>
            <a:ext cx="3409281" cy="738664"/>
          </a:xfrm>
          <a:prstGeom prst="rect">
            <a:avLst/>
          </a:prstGeom>
          <a:solidFill>
            <a:srgbClr val="66FF66"/>
          </a:solidFill>
          <a:ln>
            <a:solidFill>
              <a:schemeClr val="tx1"/>
            </a:solidFill>
          </a:ln>
        </p:spPr>
        <p:txBody>
          <a:bodyPr wrap="square">
            <a:spAutoFit/>
          </a:bodyPr>
          <a:lstStyle/>
          <a:p>
            <a:r>
              <a:rPr kumimoji="1" lang="en-US" altLang="zh-CN" sz="1400" b="1" dirty="0">
                <a:latin typeface="微软雅黑" pitchFamily="34" charset="-122"/>
                <a:ea typeface="微软雅黑" pitchFamily="34" charset="-122"/>
              </a:rPr>
              <a:t>(3) </a:t>
            </a:r>
            <a:r>
              <a:rPr kumimoji="1" lang="zh-CN" altLang="en-US" sz="1400" b="1" dirty="0">
                <a:latin typeface="微软雅黑" pitchFamily="34" charset="-122"/>
                <a:ea typeface="微软雅黑" pitchFamily="34" charset="-122"/>
              </a:rPr>
              <a:t>否则，高速缓存就代表发出请求的用户浏览器，与互联网上的源点服务器建立 </a:t>
            </a:r>
            <a:r>
              <a:rPr kumimoji="1" lang="en-US" altLang="zh-CN" sz="1400" b="1" dirty="0">
                <a:latin typeface="微软雅黑" pitchFamily="34" charset="-122"/>
                <a:ea typeface="微软雅黑" pitchFamily="34" charset="-122"/>
              </a:rPr>
              <a:t>TCP </a:t>
            </a:r>
            <a:r>
              <a:rPr kumimoji="1" lang="zh-CN" altLang="en-US" sz="1400" b="1" dirty="0">
                <a:latin typeface="微软雅黑" pitchFamily="34" charset="-122"/>
                <a:ea typeface="微软雅黑" pitchFamily="34" charset="-122"/>
              </a:rPr>
              <a:t>连接，并发送 </a:t>
            </a:r>
            <a:r>
              <a:rPr kumimoji="1" lang="en-US" altLang="zh-CN" sz="1400" b="1" dirty="0">
                <a:latin typeface="微软雅黑" pitchFamily="34" charset="-122"/>
                <a:ea typeface="微软雅黑" pitchFamily="34" charset="-122"/>
              </a:rPr>
              <a:t>HTTP </a:t>
            </a:r>
            <a:r>
              <a:rPr kumimoji="1" lang="zh-CN" altLang="en-US" sz="1400" b="1" dirty="0">
                <a:latin typeface="微软雅黑" pitchFamily="34" charset="-122"/>
                <a:ea typeface="微软雅黑" pitchFamily="34" charset="-122"/>
              </a:rPr>
              <a:t>请求报文。</a:t>
            </a:r>
          </a:p>
        </p:txBody>
      </p:sp>
      <p:sp>
        <p:nvSpPr>
          <p:cNvPr id="142" name="Text Box 328"/>
          <p:cNvSpPr txBox="1">
            <a:spLocks noChangeArrowheads="1"/>
          </p:cNvSpPr>
          <p:nvPr/>
        </p:nvSpPr>
        <p:spPr bwMode="auto">
          <a:xfrm>
            <a:off x="3761576" y="3655151"/>
            <a:ext cx="1621051" cy="52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lang="zh-CN" altLang="en-US" sz="1400" b="1" dirty="0">
                <a:solidFill>
                  <a:srgbClr val="000099"/>
                </a:solidFill>
                <a:latin typeface="微软雅黑" pitchFamily="34" charset="-122"/>
                <a:ea typeface="微软雅黑" pitchFamily="34" charset="-122"/>
              </a:rPr>
              <a:t>校园网的高速缓存</a:t>
            </a:r>
          </a:p>
          <a:p>
            <a:pPr algn="ctr"/>
            <a:r>
              <a:rPr lang="zh-CN" altLang="en-US" sz="1400" b="1" dirty="0">
                <a:solidFill>
                  <a:srgbClr val="000099"/>
                </a:solidFill>
                <a:latin typeface="微软雅黑" pitchFamily="34" charset="-122"/>
                <a:ea typeface="微软雅黑" pitchFamily="34" charset="-122"/>
              </a:rPr>
              <a:t>（代理服务器）</a:t>
            </a:r>
          </a:p>
        </p:txBody>
      </p:sp>
      <p:cxnSp>
        <p:nvCxnSpPr>
          <p:cNvPr id="143" name="直接箭头连接符 142"/>
          <p:cNvCxnSpPr/>
          <p:nvPr/>
        </p:nvCxnSpPr>
        <p:spPr>
          <a:xfrm flipH="1">
            <a:off x="2977610" y="3814786"/>
            <a:ext cx="821385" cy="134797"/>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4" name="Freeform 325"/>
          <p:cNvSpPr>
            <a:spLocks/>
          </p:cNvSpPr>
          <p:nvPr/>
        </p:nvSpPr>
        <p:spPr bwMode="auto">
          <a:xfrm>
            <a:off x="2860347" y="2037199"/>
            <a:ext cx="4838661" cy="1597317"/>
          </a:xfrm>
          <a:custGeom>
            <a:avLst/>
            <a:gdLst>
              <a:gd name="T0" fmla="*/ 0 w 3356"/>
              <a:gd name="T1" fmla="*/ 2147483646 h 1179"/>
              <a:gd name="T2" fmla="*/ 2147483646 w 3356"/>
              <a:gd name="T3" fmla="*/ 2147483646 h 1179"/>
              <a:gd name="T4" fmla="*/ 2147483646 w 3356"/>
              <a:gd name="T5" fmla="*/ 2147483646 h 1179"/>
              <a:gd name="T6" fmla="*/ 2147483646 w 3356"/>
              <a:gd name="T7" fmla="*/ 2147483646 h 1179"/>
              <a:gd name="T8" fmla="*/ 2147483646 w 3356"/>
              <a:gd name="T9" fmla="*/ 2147483646 h 1179"/>
              <a:gd name="T10" fmla="*/ 2147483646 w 3356"/>
              <a:gd name="T11" fmla="*/ 2147483646 h 1179"/>
              <a:gd name="T12" fmla="*/ 2147483646 w 3356"/>
              <a:gd name="T13" fmla="*/ 2147483646 h 1179"/>
              <a:gd name="T14" fmla="*/ 2147483646 w 3356"/>
              <a:gd name="T15" fmla="*/ 2147483646 h 1179"/>
              <a:gd name="T16" fmla="*/ 2147483646 w 3356"/>
              <a:gd name="T17" fmla="*/ 0 h 11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56" h="1179">
                <a:moveTo>
                  <a:pt x="0" y="1179"/>
                </a:moveTo>
                <a:cubicBezTo>
                  <a:pt x="64" y="1127"/>
                  <a:pt x="263" y="937"/>
                  <a:pt x="385" y="867"/>
                </a:cubicBezTo>
                <a:cubicBezTo>
                  <a:pt x="507" y="797"/>
                  <a:pt x="552" y="778"/>
                  <a:pt x="732" y="758"/>
                </a:cubicBezTo>
                <a:cubicBezTo>
                  <a:pt x="912" y="738"/>
                  <a:pt x="1271" y="752"/>
                  <a:pt x="1464" y="749"/>
                </a:cubicBezTo>
                <a:cubicBezTo>
                  <a:pt x="1657" y="746"/>
                  <a:pt x="1767" y="750"/>
                  <a:pt x="1893" y="739"/>
                </a:cubicBezTo>
                <a:cubicBezTo>
                  <a:pt x="2019" y="728"/>
                  <a:pt x="2099" y="720"/>
                  <a:pt x="2222" y="680"/>
                </a:cubicBezTo>
                <a:cubicBezTo>
                  <a:pt x="2345" y="640"/>
                  <a:pt x="2503" y="567"/>
                  <a:pt x="2631" y="499"/>
                </a:cubicBezTo>
                <a:cubicBezTo>
                  <a:pt x="2759" y="431"/>
                  <a:pt x="2872" y="355"/>
                  <a:pt x="2993" y="272"/>
                </a:cubicBezTo>
                <a:cubicBezTo>
                  <a:pt x="3114" y="189"/>
                  <a:pt x="3295" y="53"/>
                  <a:pt x="3356" y="0"/>
                </a:cubicBezTo>
              </a:path>
            </a:pathLst>
          </a:custGeom>
          <a:noFill/>
          <a:ln w="57150" cmpd="sng">
            <a:solidFill>
              <a:srgbClr val="CC00CC"/>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119" name="Rectangle 255"/>
          <p:cNvSpPr>
            <a:spLocks noChangeArrowheads="1"/>
          </p:cNvSpPr>
          <p:nvPr/>
        </p:nvSpPr>
        <p:spPr bwMode="auto">
          <a:xfrm>
            <a:off x="2773384" y="234970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校园网</a:t>
            </a:r>
          </a:p>
        </p:txBody>
      </p:sp>
      <p:sp>
        <p:nvSpPr>
          <p:cNvPr id="120" name="Rectangle 313"/>
          <p:cNvSpPr>
            <a:spLocks noChangeArrowheads="1"/>
          </p:cNvSpPr>
          <p:nvPr/>
        </p:nvSpPr>
        <p:spPr bwMode="auto">
          <a:xfrm>
            <a:off x="965070" y="2717192"/>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浏览器</a:t>
            </a:r>
          </a:p>
        </p:txBody>
      </p:sp>
    </p:spTree>
    <p:extLst>
      <p:ext uri="{BB962C8B-B14F-4D97-AF65-F5344CB8AC3E}">
        <p14:creationId xmlns:p14="http://schemas.microsoft.com/office/powerpoint/2010/main" val="3946320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left)">
                                      <p:cBhvr>
                                        <p:cTn id="7" dur="2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圆角矩形 121"/>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4" name="矩形 123"/>
          <p:cNvSpPr/>
          <p:nvPr/>
        </p:nvSpPr>
        <p:spPr>
          <a:xfrm>
            <a:off x="645268" y="614298"/>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使用高速缓存的情况</a:t>
            </a:r>
          </a:p>
        </p:txBody>
      </p:sp>
      <p:grpSp>
        <p:nvGrpSpPr>
          <p:cNvPr id="6" name="Group 24"/>
          <p:cNvGrpSpPr>
            <a:grpSpLocks/>
          </p:cNvGrpSpPr>
          <p:nvPr/>
        </p:nvGrpSpPr>
        <p:grpSpPr bwMode="auto">
          <a:xfrm>
            <a:off x="703908" y="1921459"/>
            <a:ext cx="2948074" cy="2120836"/>
            <a:chOff x="912" y="768"/>
            <a:chExt cx="2400" cy="1584"/>
          </a:xfrm>
          <a:solidFill>
            <a:srgbClr val="0066FF"/>
          </a:solidFill>
        </p:grpSpPr>
        <p:sp>
          <p:nvSpPr>
            <p:cNvPr id="10" name="Oval 25"/>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1" name="Oval 26"/>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2" name="Oval 27"/>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3" name="Oval 28"/>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4" name="Oval 29"/>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5" name="Oval 30"/>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6" name="Oval 31"/>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 name="Oval 32"/>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 name="Oval 33"/>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19" name="Group 34"/>
            <p:cNvGrpSpPr>
              <a:grpSpLocks/>
            </p:cNvGrpSpPr>
            <p:nvPr/>
          </p:nvGrpSpPr>
          <p:grpSpPr bwMode="auto">
            <a:xfrm>
              <a:off x="912" y="768"/>
              <a:ext cx="2386" cy="1553"/>
              <a:chOff x="912" y="768"/>
              <a:chExt cx="2386" cy="1553"/>
            </a:xfrm>
            <a:grpFill/>
          </p:grpSpPr>
          <p:sp>
            <p:nvSpPr>
              <p:cNvPr id="20" name="Oval 35"/>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1" name="Oval 36"/>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2" name="Oval 37"/>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 name="Oval 38"/>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4" name="Oval 39"/>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5" name="Oval 40"/>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 name="Oval 41"/>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7" name="Oval 42"/>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8" name="Oval 43"/>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grpSp>
      <p:sp>
        <p:nvSpPr>
          <p:cNvPr id="29" name="Line 119"/>
          <p:cNvSpPr>
            <a:spLocks noChangeShapeType="1"/>
          </p:cNvSpPr>
          <p:nvPr/>
        </p:nvSpPr>
        <p:spPr bwMode="auto">
          <a:xfrm flipV="1">
            <a:off x="2977610" y="3076825"/>
            <a:ext cx="513818" cy="650825"/>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aphicFrame>
        <p:nvGraphicFramePr>
          <p:cNvPr id="32" name="Object 44"/>
          <p:cNvGraphicFramePr>
            <a:graphicFrameLocks noChangeAspect="1"/>
          </p:cNvGraphicFramePr>
          <p:nvPr>
            <p:extLst>
              <p:ext uri="{D42A27DB-BD31-4B8C-83A1-F6EECF244321}">
                <p14:modId xmlns:p14="http://schemas.microsoft.com/office/powerpoint/2010/main" val="2738898366"/>
              </p:ext>
            </p:extLst>
          </p:nvPr>
        </p:nvGraphicFramePr>
        <p:xfrm>
          <a:off x="6071848" y="2530328"/>
          <a:ext cx="1509164" cy="951134"/>
        </p:xfrm>
        <a:graphic>
          <a:graphicData uri="http://schemas.openxmlformats.org/presentationml/2006/ole">
            <mc:AlternateContent xmlns:mc="http://schemas.openxmlformats.org/markup-compatibility/2006">
              <mc:Choice xmlns:v="urn:schemas-microsoft-com:vml" Requires="v">
                <p:oleObj spid="_x0000_s15530" name="VISIO" r:id="rId3" imgW="1687068" imgH="964692" progId="">
                  <p:embed/>
                </p:oleObj>
              </mc:Choice>
              <mc:Fallback>
                <p:oleObj name="VISIO" r:id="rId3" imgW="1687068" imgH="964692" progId="">
                  <p:embed/>
                  <p:pic>
                    <p:nvPicPr>
                      <p:cNvPr id="0" name="Picture 1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848" y="2530328"/>
                        <a:ext cx="1509164" cy="951134"/>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3" name="Line 45"/>
          <p:cNvSpPr>
            <a:spLocks noChangeShapeType="1"/>
          </p:cNvSpPr>
          <p:nvPr/>
        </p:nvSpPr>
        <p:spPr bwMode="auto">
          <a:xfrm>
            <a:off x="3676701" y="2995086"/>
            <a:ext cx="2154462"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4" name="Line 46"/>
          <p:cNvSpPr>
            <a:spLocks noChangeShapeType="1"/>
          </p:cNvSpPr>
          <p:nvPr/>
        </p:nvSpPr>
        <p:spPr bwMode="auto">
          <a:xfrm>
            <a:off x="7005969" y="3416612"/>
            <a:ext cx="554227" cy="449146"/>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Line 47"/>
          <p:cNvSpPr>
            <a:spLocks noChangeShapeType="1"/>
          </p:cNvSpPr>
          <p:nvPr/>
        </p:nvSpPr>
        <p:spPr bwMode="auto">
          <a:xfrm>
            <a:off x="7326016" y="3186034"/>
            <a:ext cx="444943" cy="94873"/>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6" name="Line 48"/>
          <p:cNvSpPr>
            <a:spLocks noChangeShapeType="1"/>
          </p:cNvSpPr>
          <p:nvPr/>
        </p:nvSpPr>
        <p:spPr bwMode="auto">
          <a:xfrm flipV="1">
            <a:off x="7350735" y="2622800"/>
            <a:ext cx="420224" cy="127298"/>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7" name="Line 49"/>
          <p:cNvSpPr>
            <a:spLocks noChangeShapeType="1"/>
          </p:cNvSpPr>
          <p:nvPr/>
        </p:nvSpPr>
        <p:spPr bwMode="auto">
          <a:xfrm flipV="1">
            <a:off x="6979949" y="2111205"/>
            <a:ext cx="580248" cy="49238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8" name="Rectangle 114"/>
          <p:cNvSpPr>
            <a:spLocks noChangeArrowheads="1"/>
          </p:cNvSpPr>
          <p:nvPr/>
        </p:nvSpPr>
        <p:spPr bwMode="auto">
          <a:xfrm>
            <a:off x="2289832" y="1893837"/>
            <a:ext cx="27321" cy="2146055"/>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9" name="Line 115"/>
          <p:cNvSpPr>
            <a:spLocks noChangeShapeType="1"/>
          </p:cNvSpPr>
          <p:nvPr/>
        </p:nvSpPr>
        <p:spPr bwMode="auto">
          <a:xfrm>
            <a:off x="1615912" y="2214485"/>
            <a:ext cx="701240"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0" name="Line 116"/>
          <p:cNvSpPr>
            <a:spLocks noChangeShapeType="1"/>
          </p:cNvSpPr>
          <p:nvPr/>
        </p:nvSpPr>
        <p:spPr bwMode="auto">
          <a:xfrm>
            <a:off x="1825374" y="2800536"/>
            <a:ext cx="491779" cy="12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1" name="Line 117"/>
          <p:cNvSpPr>
            <a:spLocks noChangeShapeType="1"/>
          </p:cNvSpPr>
          <p:nvPr/>
        </p:nvSpPr>
        <p:spPr bwMode="auto">
          <a:xfrm>
            <a:off x="1249029" y="3207650"/>
            <a:ext cx="1053813" cy="36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2" name="Line 118"/>
          <p:cNvSpPr>
            <a:spLocks noChangeShapeType="1"/>
          </p:cNvSpPr>
          <p:nvPr/>
        </p:nvSpPr>
        <p:spPr bwMode="auto">
          <a:xfrm>
            <a:off x="1686167" y="3750470"/>
            <a:ext cx="632288"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3" name="Line 119"/>
          <p:cNvSpPr>
            <a:spLocks noChangeShapeType="1"/>
          </p:cNvSpPr>
          <p:nvPr/>
        </p:nvSpPr>
        <p:spPr bwMode="auto">
          <a:xfrm>
            <a:off x="2302842" y="2989083"/>
            <a:ext cx="1193020" cy="2402"/>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44" name="Group 120"/>
          <p:cNvGrpSpPr>
            <a:grpSpLocks/>
          </p:cNvGrpSpPr>
          <p:nvPr/>
        </p:nvGrpSpPr>
        <p:grpSpPr bwMode="auto">
          <a:xfrm>
            <a:off x="3321527" y="2860466"/>
            <a:ext cx="477468" cy="309839"/>
            <a:chOff x="2154" y="3033"/>
            <a:chExt cx="309" cy="192"/>
          </a:xfrm>
        </p:grpSpPr>
        <p:sp>
          <p:nvSpPr>
            <p:cNvPr id="45" name="Oval 12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6"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7"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8" name="Oval 12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49" name="Group 125"/>
            <p:cNvGrpSpPr>
              <a:grpSpLocks/>
            </p:cNvGrpSpPr>
            <p:nvPr/>
          </p:nvGrpSpPr>
          <p:grpSpPr bwMode="auto">
            <a:xfrm>
              <a:off x="2201" y="3046"/>
              <a:ext cx="214" cy="86"/>
              <a:chOff x="2201" y="3046"/>
              <a:chExt cx="214" cy="86"/>
            </a:xfrm>
          </p:grpSpPr>
          <p:grpSp>
            <p:nvGrpSpPr>
              <p:cNvPr id="52" name="Group 126"/>
              <p:cNvGrpSpPr>
                <a:grpSpLocks/>
              </p:cNvGrpSpPr>
              <p:nvPr/>
            </p:nvGrpSpPr>
            <p:grpSpPr bwMode="auto">
              <a:xfrm>
                <a:off x="2201" y="3046"/>
                <a:ext cx="212" cy="84"/>
                <a:chOff x="2201" y="3046"/>
                <a:chExt cx="212" cy="84"/>
              </a:xfrm>
            </p:grpSpPr>
            <p:sp>
              <p:nvSpPr>
                <p:cNvPr id="62" name="Freeform 12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3" name="Freeform 12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Freeform 12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Freeform 13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6" name="Freeform 13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Freeform 13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13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13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53" name="Group 135"/>
              <p:cNvGrpSpPr>
                <a:grpSpLocks/>
              </p:cNvGrpSpPr>
              <p:nvPr/>
            </p:nvGrpSpPr>
            <p:grpSpPr bwMode="auto">
              <a:xfrm>
                <a:off x="2203" y="3048"/>
                <a:ext cx="212" cy="84"/>
                <a:chOff x="2203" y="3048"/>
                <a:chExt cx="212" cy="84"/>
              </a:xfrm>
            </p:grpSpPr>
            <p:sp>
              <p:nvSpPr>
                <p:cNvPr id="54" name="Freeform 13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5" name="Freeform 13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6" name="Freeform 13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7" name="Freeform 13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8" name="Freeform 14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9" name="Freeform 14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0" name="Freeform 14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1" name="Freeform 14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50" name="Line 14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1" name="Line 14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70" name="Rectangle 254"/>
          <p:cNvSpPr>
            <a:spLocks noChangeArrowheads="1"/>
          </p:cNvSpPr>
          <p:nvPr/>
        </p:nvSpPr>
        <p:spPr bwMode="auto">
          <a:xfrm>
            <a:off x="2513605" y="2185663"/>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2" name="Rectangle 279"/>
          <p:cNvSpPr>
            <a:spLocks noChangeArrowheads="1"/>
          </p:cNvSpPr>
          <p:nvPr/>
        </p:nvSpPr>
        <p:spPr bwMode="auto">
          <a:xfrm>
            <a:off x="6490111" y="1885671"/>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源点服务器</a:t>
            </a:r>
          </a:p>
        </p:txBody>
      </p:sp>
      <p:sp>
        <p:nvSpPr>
          <p:cNvPr id="73" name="Rectangle 280"/>
          <p:cNvSpPr>
            <a:spLocks noChangeArrowheads="1"/>
          </p:cNvSpPr>
          <p:nvPr/>
        </p:nvSpPr>
        <p:spPr bwMode="auto">
          <a:xfrm>
            <a:off x="4055293" y="2667234"/>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4" name="Rectangle 281"/>
          <p:cNvSpPr>
            <a:spLocks noChangeArrowheads="1"/>
          </p:cNvSpPr>
          <p:nvPr/>
        </p:nvSpPr>
        <p:spPr bwMode="auto">
          <a:xfrm>
            <a:off x="4374843" y="2721275"/>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itchFamily="34" charset="-122"/>
                <a:ea typeface="微软雅黑" pitchFamily="34" charset="-122"/>
              </a:rPr>
              <a:t>2 Mbit/s</a:t>
            </a:r>
          </a:p>
        </p:txBody>
      </p:sp>
      <p:grpSp>
        <p:nvGrpSpPr>
          <p:cNvPr id="75" name="Group 282"/>
          <p:cNvGrpSpPr>
            <a:grpSpLocks/>
          </p:cNvGrpSpPr>
          <p:nvPr/>
        </p:nvGrpSpPr>
        <p:grpSpPr bwMode="auto">
          <a:xfrm>
            <a:off x="5669839" y="2828159"/>
            <a:ext cx="477468" cy="309839"/>
            <a:chOff x="3202" y="3033"/>
            <a:chExt cx="309" cy="192"/>
          </a:xfrm>
        </p:grpSpPr>
        <p:sp>
          <p:nvSpPr>
            <p:cNvPr id="76" name="Oval 283"/>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7"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8"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9" name="Oval 286"/>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80" name="Group 287"/>
            <p:cNvGrpSpPr>
              <a:grpSpLocks/>
            </p:cNvGrpSpPr>
            <p:nvPr/>
          </p:nvGrpSpPr>
          <p:grpSpPr bwMode="auto">
            <a:xfrm>
              <a:off x="3249" y="3046"/>
              <a:ext cx="214" cy="86"/>
              <a:chOff x="3249" y="3046"/>
              <a:chExt cx="214" cy="86"/>
            </a:xfrm>
          </p:grpSpPr>
          <p:grpSp>
            <p:nvGrpSpPr>
              <p:cNvPr id="83" name="Group 288"/>
              <p:cNvGrpSpPr>
                <a:grpSpLocks/>
              </p:cNvGrpSpPr>
              <p:nvPr/>
            </p:nvGrpSpPr>
            <p:grpSpPr bwMode="auto">
              <a:xfrm>
                <a:off x="3249" y="3046"/>
                <a:ext cx="212" cy="84"/>
                <a:chOff x="3249" y="3046"/>
                <a:chExt cx="212" cy="84"/>
              </a:xfrm>
            </p:grpSpPr>
            <p:sp>
              <p:nvSpPr>
                <p:cNvPr id="93" name="Freeform 289"/>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4" name="Freeform 290"/>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5" name="Freeform 291"/>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6" name="Freeform 292"/>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Freeform 293"/>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8" name="Freeform 294"/>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Freeform 295"/>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0" name="Freeform 296"/>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84" name="Group 297"/>
              <p:cNvGrpSpPr>
                <a:grpSpLocks/>
              </p:cNvGrpSpPr>
              <p:nvPr/>
            </p:nvGrpSpPr>
            <p:grpSpPr bwMode="auto">
              <a:xfrm>
                <a:off x="3251" y="3048"/>
                <a:ext cx="212" cy="84"/>
                <a:chOff x="3251" y="3048"/>
                <a:chExt cx="212" cy="84"/>
              </a:xfrm>
            </p:grpSpPr>
            <p:sp>
              <p:nvSpPr>
                <p:cNvPr id="85" name="Freeform 298"/>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6" name="Freeform 299"/>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7" name="Freeform 300"/>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8" name="Freeform 301"/>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9" name="Freeform 302"/>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0" name="Freeform 303"/>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1" name="Freeform 304"/>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2" name="Freeform 305"/>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81" name="Line 306"/>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2" name="Line 307"/>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101" name="Rectangle 308"/>
          <p:cNvSpPr>
            <a:spLocks noChangeArrowheads="1"/>
          </p:cNvSpPr>
          <p:nvPr/>
        </p:nvSpPr>
        <p:spPr bwMode="auto">
          <a:xfrm>
            <a:off x="6156415" y="2477488"/>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2" name="Rectangle 309"/>
          <p:cNvSpPr>
            <a:spLocks noChangeArrowheads="1"/>
          </p:cNvSpPr>
          <p:nvPr/>
        </p:nvSpPr>
        <p:spPr bwMode="auto">
          <a:xfrm>
            <a:off x="6538749" y="2918228"/>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itchFamily="34" charset="-122"/>
                <a:ea typeface="微软雅黑" pitchFamily="34" charset="-122"/>
              </a:rPr>
              <a:t>互联网</a:t>
            </a:r>
          </a:p>
        </p:txBody>
      </p:sp>
      <p:sp>
        <p:nvSpPr>
          <p:cNvPr id="103" name="Rectangle 310"/>
          <p:cNvSpPr>
            <a:spLocks noChangeArrowheads="1"/>
          </p:cNvSpPr>
          <p:nvPr/>
        </p:nvSpPr>
        <p:spPr bwMode="auto">
          <a:xfrm>
            <a:off x="3635069" y="2550744"/>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4" name="Rectangle 311"/>
          <p:cNvSpPr>
            <a:spLocks noChangeArrowheads="1"/>
          </p:cNvSpPr>
          <p:nvPr/>
        </p:nvSpPr>
        <p:spPr bwMode="auto">
          <a:xfrm>
            <a:off x="2933828" y="3134394"/>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5" name="Rectangle 312"/>
          <p:cNvSpPr>
            <a:spLocks noChangeArrowheads="1"/>
          </p:cNvSpPr>
          <p:nvPr/>
        </p:nvSpPr>
        <p:spPr bwMode="auto">
          <a:xfrm>
            <a:off x="1947668" y="2842569"/>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7" name="Rectangle 314"/>
          <p:cNvSpPr>
            <a:spLocks noChangeArrowheads="1"/>
          </p:cNvSpPr>
          <p:nvPr/>
        </p:nvSpPr>
        <p:spPr bwMode="auto">
          <a:xfrm>
            <a:off x="3631167" y="25711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1</a:t>
            </a:r>
          </a:p>
        </p:txBody>
      </p:sp>
      <p:sp>
        <p:nvSpPr>
          <p:cNvPr id="108" name="Rectangle 315"/>
          <p:cNvSpPr>
            <a:spLocks noChangeArrowheads="1"/>
          </p:cNvSpPr>
          <p:nvPr/>
        </p:nvSpPr>
        <p:spPr bwMode="auto">
          <a:xfrm>
            <a:off x="5779123" y="25723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2</a:t>
            </a:r>
          </a:p>
        </p:txBody>
      </p:sp>
      <p:pic>
        <p:nvPicPr>
          <p:cNvPr id="109" name="图片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1619849"/>
            <a:ext cx="441076" cy="617506"/>
          </a:xfrm>
          <a:prstGeom prst="rect">
            <a:avLst/>
          </a:prstGeom>
        </p:spPr>
      </p:pic>
      <p:pic>
        <p:nvPicPr>
          <p:cNvPr id="110"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1855731"/>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9835" y="2432164"/>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3432925"/>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0256" y="2930408"/>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4" name="图片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2282336"/>
            <a:ext cx="441076" cy="617506"/>
          </a:xfrm>
          <a:prstGeom prst="rect">
            <a:avLst/>
          </a:prstGeom>
        </p:spPr>
      </p:pic>
      <p:pic>
        <p:nvPicPr>
          <p:cNvPr id="115" name="图片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3002416"/>
            <a:ext cx="441076" cy="617506"/>
          </a:xfrm>
          <a:prstGeom prst="rect">
            <a:avLst/>
          </a:prstGeom>
        </p:spPr>
      </p:pic>
      <p:pic>
        <p:nvPicPr>
          <p:cNvPr id="116" name="图片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3578480"/>
            <a:ext cx="441076" cy="617506"/>
          </a:xfrm>
          <a:prstGeom prst="rect">
            <a:avLst/>
          </a:prstGeom>
        </p:spPr>
      </p:pic>
      <p:pic>
        <p:nvPicPr>
          <p:cNvPr id="117" name="图片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9810" y="3558948"/>
            <a:ext cx="441076" cy="617506"/>
          </a:xfrm>
          <a:prstGeom prst="rect">
            <a:avLst/>
          </a:prstGeom>
        </p:spPr>
      </p:pic>
      <p:sp>
        <p:nvSpPr>
          <p:cNvPr id="118" name="矩形 117"/>
          <p:cNvSpPr/>
          <p:nvPr/>
        </p:nvSpPr>
        <p:spPr>
          <a:xfrm>
            <a:off x="3030430" y="1298535"/>
            <a:ext cx="3331460" cy="738664"/>
          </a:xfrm>
          <a:prstGeom prst="rect">
            <a:avLst/>
          </a:prstGeom>
          <a:solidFill>
            <a:srgbClr val="66FF66"/>
          </a:solidFill>
          <a:ln>
            <a:solidFill>
              <a:schemeClr val="tx1"/>
            </a:solidFill>
          </a:ln>
        </p:spPr>
        <p:txBody>
          <a:bodyPr wrap="square">
            <a:spAutoFit/>
          </a:bodyPr>
          <a:lstStyle/>
          <a:p>
            <a:r>
              <a:rPr kumimoji="1" lang="en-US" altLang="zh-CN" sz="1400" b="1" dirty="0">
                <a:latin typeface="微软雅黑" pitchFamily="34" charset="-122"/>
                <a:ea typeface="微软雅黑" pitchFamily="34" charset="-122"/>
              </a:rPr>
              <a:t>(4) </a:t>
            </a:r>
            <a:r>
              <a:rPr kumimoji="1" lang="zh-CN" altLang="en-US" sz="1400" b="1" dirty="0">
                <a:latin typeface="微软雅黑" pitchFamily="34" charset="-122"/>
                <a:ea typeface="微软雅黑" pitchFamily="34" charset="-122"/>
              </a:rPr>
              <a:t>源点服务器将所请求的对象放在 </a:t>
            </a:r>
            <a:r>
              <a:rPr kumimoji="1" lang="en-US" altLang="zh-CN" sz="1400" b="1" dirty="0">
                <a:latin typeface="微软雅黑" pitchFamily="34" charset="-122"/>
                <a:ea typeface="微软雅黑" pitchFamily="34" charset="-122"/>
              </a:rPr>
              <a:t>HTTP </a:t>
            </a:r>
            <a:r>
              <a:rPr kumimoji="1" lang="zh-CN" altLang="en-US" sz="1400" b="1" dirty="0">
                <a:latin typeface="微软雅黑" pitchFamily="34" charset="-122"/>
                <a:ea typeface="微软雅黑" pitchFamily="34" charset="-122"/>
              </a:rPr>
              <a:t>响应报文中返回给校园网的高速缓存。</a:t>
            </a:r>
          </a:p>
        </p:txBody>
      </p:sp>
      <p:sp>
        <p:nvSpPr>
          <p:cNvPr id="119" name="Text Box 328"/>
          <p:cNvSpPr txBox="1">
            <a:spLocks noChangeArrowheads="1"/>
          </p:cNvSpPr>
          <p:nvPr/>
        </p:nvSpPr>
        <p:spPr bwMode="auto">
          <a:xfrm>
            <a:off x="3761576" y="3655151"/>
            <a:ext cx="1621051" cy="52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lang="zh-CN" altLang="en-US" sz="1400" b="1" dirty="0">
                <a:solidFill>
                  <a:srgbClr val="000099"/>
                </a:solidFill>
                <a:latin typeface="微软雅黑" pitchFamily="34" charset="-122"/>
                <a:ea typeface="微软雅黑" pitchFamily="34" charset="-122"/>
              </a:rPr>
              <a:t>校园网的高速缓存</a:t>
            </a:r>
          </a:p>
          <a:p>
            <a:pPr algn="ctr"/>
            <a:r>
              <a:rPr lang="zh-CN" altLang="en-US" sz="1400" b="1" dirty="0">
                <a:solidFill>
                  <a:srgbClr val="000099"/>
                </a:solidFill>
                <a:latin typeface="微软雅黑" pitchFamily="34" charset="-122"/>
                <a:ea typeface="微软雅黑" pitchFamily="34" charset="-122"/>
              </a:rPr>
              <a:t>（代理服务器）</a:t>
            </a:r>
          </a:p>
        </p:txBody>
      </p:sp>
      <p:cxnSp>
        <p:nvCxnSpPr>
          <p:cNvPr id="120" name="直接箭头连接符 119"/>
          <p:cNvCxnSpPr/>
          <p:nvPr/>
        </p:nvCxnSpPr>
        <p:spPr>
          <a:xfrm flipH="1">
            <a:off x="2977610" y="3814786"/>
            <a:ext cx="821385" cy="134797"/>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1" name="Freeform 325"/>
          <p:cNvSpPr>
            <a:spLocks/>
          </p:cNvSpPr>
          <p:nvPr/>
        </p:nvSpPr>
        <p:spPr bwMode="auto">
          <a:xfrm>
            <a:off x="2860347" y="2037199"/>
            <a:ext cx="4838661" cy="1597317"/>
          </a:xfrm>
          <a:custGeom>
            <a:avLst/>
            <a:gdLst>
              <a:gd name="T0" fmla="*/ 0 w 3356"/>
              <a:gd name="T1" fmla="*/ 2147483646 h 1179"/>
              <a:gd name="T2" fmla="*/ 2147483646 w 3356"/>
              <a:gd name="T3" fmla="*/ 2147483646 h 1179"/>
              <a:gd name="T4" fmla="*/ 2147483646 w 3356"/>
              <a:gd name="T5" fmla="*/ 2147483646 h 1179"/>
              <a:gd name="T6" fmla="*/ 2147483646 w 3356"/>
              <a:gd name="T7" fmla="*/ 2147483646 h 1179"/>
              <a:gd name="T8" fmla="*/ 2147483646 w 3356"/>
              <a:gd name="T9" fmla="*/ 2147483646 h 1179"/>
              <a:gd name="T10" fmla="*/ 2147483646 w 3356"/>
              <a:gd name="T11" fmla="*/ 2147483646 h 1179"/>
              <a:gd name="T12" fmla="*/ 2147483646 w 3356"/>
              <a:gd name="T13" fmla="*/ 2147483646 h 1179"/>
              <a:gd name="T14" fmla="*/ 2147483646 w 3356"/>
              <a:gd name="T15" fmla="*/ 2147483646 h 1179"/>
              <a:gd name="T16" fmla="*/ 2147483646 w 3356"/>
              <a:gd name="T17" fmla="*/ 0 h 11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56" h="1179">
                <a:moveTo>
                  <a:pt x="0" y="1179"/>
                </a:moveTo>
                <a:cubicBezTo>
                  <a:pt x="64" y="1127"/>
                  <a:pt x="263" y="937"/>
                  <a:pt x="385" y="867"/>
                </a:cubicBezTo>
                <a:cubicBezTo>
                  <a:pt x="507" y="797"/>
                  <a:pt x="552" y="778"/>
                  <a:pt x="732" y="758"/>
                </a:cubicBezTo>
                <a:cubicBezTo>
                  <a:pt x="912" y="738"/>
                  <a:pt x="1271" y="752"/>
                  <a:pt x="1464" y="749"/>
                </a:cubicBezTo>
                <a:cubicBezTo>
                  <a:pt x="1657" y="746"/>
                  <a:pt x="1767" y="750"/>
                  <a:pt x="1893" y="739"/>
                </a:cubicBezTo>
                <a:cubicBezTo>
                  <a:pt x="2019" y="728"/>
                  <a:pt x="2099" y="720"/>
                  <a:pt x="2222" y="680"/>
                </a:cubicBezTo>
                <a:cubicBezTo>
                  <a:pt x="2345" y="640"/>
                  <a:pt x="2503" y="567"/>
                  <a:pt x="2631" y="499"/>
                </a:cubicBezTo>
                <a:cubicBezTo>
                  <a:pt x="2759" y="431"/>
                  <a:pt x="2872" y="355"/>
                  <a:pt x="2993" y="272"/>
                </a:cubicBezTo>
                <a:cubicBezTo>
                  <a:pt x="3114" y="189"/>
                  <a:pt x="3295" y="53"/>
                  <a:pt x="3356" y="0"/>
                </a:cubicBezTo>
              </a:path>
            </a:pathLst>
          </a:custGeom>
          <a:noFill/>
          <a:ln w="57150" cmpd="sng">
            <a:solidFill>
              <a:srgbClr val="CC00CC"/>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125" name="Rectangle 255"/>
          <p:cNvSpPr>
            <a:spLocks noChangeArrowheads="1"/>
          </p:cNvSpPr>
          <p:nvPr/>
        </p:nvSpPr>
        <p:spPr bwMode="auto">
          <a:xfrm>
            <a:off x="2773384" y="234970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校园网</a:t>
            </a:r>
          </a:p>
        </p:txBody>
      </p:sp>
      <p:sp>
        <p:nvSpPr>
          <p:cNvPr id="126" name="Rectangle 313"/>
          <p:cNvSpPr>
            <a:spLocks noChangeArrowheads="1"/>
          </p:cNvSpPr>
          <p:nvPr/>
        </p:nvSpPr>
        <p:spPr bwMode="auto">
          <a:xfrm>
            <a:off x="965070" y="2717192"/>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浏览器</a:t>
            </a:r>
          </a:p>
        </p:txBody>
      </p:sp>
    </p:spTree>
    <p:extLst>
      <p:ext uri="{BB962C8B-B14F-4D97-AF65-F5344CB8AC3E}">
        <p14:creationId xmlns:p14="http://schemas.microsoft.com/office/powerpoint/2010/main" val="1764896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right)">
                                      <p:cBhvr>
                                        <p:cTn id="7" dur="2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圆角矩形 124"/>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7" name="矩形 126"/>
          <p:cNvSpPr/>
          <p:nvPr/>
        </p:nvSpPr>
        <p:spPr>
          <a:xfrm>
            <a:off x="645268" y="614298"/>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使用高速缓存的情况</a:t>
            </a:r>
          </a:p>
        </p:txBody>
      </p:sp>
      <p:grpSp>
        <p:nvGrpSpPr>
          <p:cNvPr id="6" name="Group 24"/>
          <p:cNvGrpSpPr>
            <a:grpSpLocks/>
          </p:cNvGrpSpPr>
          <p:nvPr/>
        </p:nvGrpSpPr>
        <p:grpSpPr bwMode="auto">
          <a:xfrm>
            <a:off x="703908" y="1921459"/>
            <a:ext cx="2948074" cy="2120836"/>
            <a:chOff x="912" y="768"/>
            <a:chExt cx="2400" cy="1584"/>
          </a:xfrm>
          <a:solidFill>
            <a:srgbClr val="0066FF"/>
          </a:solidFill>
        </p:grpSpPr>
        <p:sp>
          <p:nvSpPr>
            <p:cNvPr id="10" name="Oval 25"/>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1" name="Oval 26"/>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2" name="Oval 27"/>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3" name="Oval 28"/>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4" name="Oval 29"/>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5" name="Oval 30"/>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6" name="Oval 31"/>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 name="Oval 32"/>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 name="Oval 33"/>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19" name="Group 34"/>
            <p:cNvGrpSpPr>
              <a:grpSpLocks/>
            </p:cNvGrpSpPr>
            <p:nvPr/>
          </p:nvGrpSpPr>
          <p:grpSpPr bwMode="auto">
            <a:xfrm>
              <a:off x="912" y="768"/>
              <a:ext cx="2386" cy="1553"/>
              <a:chOff x="912" y="768"/>
              <a:chExt cx="2386" cy="1553"/>
            </a:xfrm>
            <a:grpFill/>
          </p:grpSpPr>
          <p:sp>
            <p:nvSpPr>
              <p:cNvPr id="20" name="Oval 35"/>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1" name="Oval 36"/>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2" name="Oval 37"/>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 name="Oval 38"/>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4" name="Oval 39"/>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5" name="Oval 40"/>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 name="Oval 41"/>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7" name="Oval 42"/>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8" name="Oval 43"/>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grpSp>
      <p:sp>
        <p:nvSpPr>
          <p:cNvPr id="29" name="Line 119"/>
          <p:cNvSpPr>
            <a:spLocks noChangeShapeType="1"/>
          </p:cNvSpPr>
          <p:nvPr/>
        </p:nvSpPr>
        <p:spPr bwMode="auto">
          <a:xfrm flipV="1">
            <a:off x="2977610" y="3076825"/>
            <a:ext cx="513818" cy="650825"/>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aphicFrame>
        <p:nvGraphicFramePr>
          <p:cNvPr id="32" name="Object 44"/>
          <p:cNvGraphicFramePr>
            <a:graphicFrameLocks noChangeAspect="1"/>
          </p:cNvGraphicFramePr>
          <p:nvPr>
            <p:extLst>
              <p:ext uri="{D42A27DB-BD31-4B8C-83A1-F6EECF244321}">
                <p14:modId xmlns:p14="http://schemas.microsoft.com/office/powerpoint/2010/main" val="1325141672"/>
              </p:ext>
            </p:extLst>
          </p:nvPr>
        </p:nvGraphicFramePr>
        <p:xfrm>
          <a:off x="6071848" y="2530328"/>
          <a:ext cx="1509164" cy="951134"/>
        </p:xfrm>
        <a:graphic>
          <a:graphicData uri="http://schemas.openxmlformats.org/presentationml/2006/ole">
            <mc:AlternateContent xmlns:mc="http://schemas.openxmlformats.org/markup-compatibility/2006">
              <mc:Choice xmlns:v="urn:schemas-microsoft-com:vml" Requires="v">
                <p:oleObj spid="_x0000_s16553" name="VISIO" r:id="rId3" imgW="1687068" imgH="964692" progId="">
                  <p:embed/>
                </p:oleObj>
              </mc:Choice>
              <mc:Fallback>
                <p:oleObj name="VISIO" r:id="rId3" imgW="1687068" imgH="964692" progId="">
                  <p:embed/>
                  <p:pic>
                    <p:nvPicPr>
                      <p:cNvPr id="0" name="Picture 1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848" y="2530328"/>
                        <a:ext cx="1509164" cy="951134"/>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3" name="Line 45"/>
          <p:cNvSpPr>
            <a:spLocks noChangeShapeType="1"/>
          </p:cNvSpPr>
          <p:nvPr/>
        </p:nvSpPr>
        <p:spPr bwMode="auto">
          <a:xfrm>
            <a:off x="3676701" y="2995086"/>
            <a:ext cx="2154462"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4" name="Line 46"/>
          <p:cNvSpPr>
            <a:spLocks noChangeShapeType="1"/>
          </p:cNvSpPr>
          <p:nvPr/>
        </p:nvSpPr>
        <p:spPr bwMode="auto">
          <a:xfrm>
            <a:off x="7005969" y="3416612"/>
            <a:ext cx="554227" cy="449146"/>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Line 47"/>
          <p:cNvSpPr>
            <a:spLocks noChangeShapeType="1"/>
          </p:cNvSpPr>
          <p:nvPr/>
        </p:nvSpPr>
        <p:spPr bwMode="auto">
          <a:xfrm>
            <a:off x="7326016" y="3186034"/>
            <a:ext cx="444943" cy="94873"/>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6" name="Line 48"/>
          <p:cNvSpPr>
            <a:spLocks noChangeShapeType="1"/>
          </p:cNvSpPr>
          <p:nvPr/>
        </p:nvSpPr>
        <p:spPr bwMode="auto">
          <a:xfrm flipV="1">
            <a:off x="7350735" y="2622800"/>
            <a:ext cx="420224" cy="127298"/>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7" name="Line 49"/>
          <p:cNvSpPr>
            <a:spLocks noChangeShapeType="1"/>
          </p:cNvSpPr>
          <p:nvPr/>
        </p:nvSpPr>
        <p:spPr bwMode="auto">
          <a:xfrm flipV="1">
            <a:off x="6979949" y="2111205"/>
            <a:ext cx="580248" cy="49238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8" name="Rectangle 114"/>
          <p:cNvSpPr>
            <a:spLocks noChangeArrowheads="1"/>
          </p:cNvSpPr>
          <p:nvPr/>
        </p:nvSpPr>
        <p:spPr bwMode="auto">
          <a:xfrm>
            <a:off x="2289832" y="1893837"/>
            <a:ext cx="27321" cy="2146055"/>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9" name="Line 115"/>
          <p:cNvSpPr>
            <a:spLocks noChangeShapeType="1"/>
          </p:cNvSpPr>
          <p:nvPr/>
        </p:nvSpPr>
        <p:spPr bwMode="auto">
          <a:xfrm>
            <a:off x="1615912" y="2214485"/>
            <a:ext cx="701240"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0" name="Line 116"/>
          <p:cNvSpPr>
            <a:spLocks noChangeShapeType="1"/>
          </p:cNvSpPr>
          <p:nvPr/>
        </p:nvSpPr>
        <p:spPr bwMode="auto">
          <a:xfrm>
            <a:off x="1825374" y="2800536"/>
            <a:ext cx="491779" cy="12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1" name="Line 117"/>
          <p:cNvSpPr>
            <a:spLocks noChangeShapeType="1"/>
          </p:cNvSpPr>
          <p:nvPr/>
        </p:nvSpPr>
        <p:spPr bwMode="auto">
          <a:xfrm>
            <a:off x="1249029" y="3207650"/>
            <a:ext cx="1053813" cy="36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2" name="Line 118"/>
          <p:cNvSpPr>
            <a:spLocks noChangeShapeType="1"/>
          </p:cNvSpPr>
          <p:nvPr/>
        </p:nvSpPr>
        <p:spPr bwMode="auto">
          <a:xfrm>
            <a:off x="1686167" y="3750470"/>
            <a:ext cx="632288"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3" name="Line 119"/>
          <p:cNvSpPr>
            <a:spLocks noChangeShapeType="1"/>
          </p:cNvSpPr>
          <p:nvPr/>
        </p:nvSpPr>
        <p:spPr bwMode="auto">
          <a:xfrm>
            <a:off x="2302842" y="2989083"/>
            <a:ext cx="1193020" cy="2402"/>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44" name="Group 120"/>
          <p:cNvGrpSpPr>
            <a:grpSpLocks/>
          </p:cNvGrpSpPr>
          <p:nvPr/>
        </p:nvGrpSpPr>
        <p:grpSpPr bwMode="auto">
          <a:xfrm>
            <a:off x="3321527" y="2860466"/>
            <a:ext cx="477468" cy="309839"/>
            <a:chOff x="2154" y="3033"/>
            <a:chExt cx="309" cy="192"/>
          </a:xfrm>
        </p:grpSpPr>
        <p:sp>
          <p:nvSpPr>
            <p:cNvPr id="45" name="Oval 12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6"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7"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8" name="Oval 12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49" name="Group 125"/>
            <p:cNvGrpSpPr>
              <a:grpSpLocks/>
            </p:cNvGrpSpPr>
            <p:nvPr/>
          </p:nvGrpSpPr>
          <p:grpSpPr bwMode="auto">
            <a:xfrm>
              <a:off x="2201" y="3046"/>
              <a:ext cx="214" cy="86"/>
              <a:chOff x="2201" y="3046"/>
              <a:chExt cx="214" cy="86"/>
            </a:xfrm>
          </p:grpSpPr>
          <p:grpSp>
            <p:nvGrpSpPr>
              <p:cNvPr id="52" name="Group 126"/>
              <p:cNvGrpSpPr>
                <a:grpSpLocks/>
              </p:cNvGrpSpPr>
              <p:nvPr/>
            </p:nvGrpSpPr>
            <p:grpSpPr bwMode="auto">
              <a:xfrm>
                <a:off x="2201" y="3046"/>
                <a:ext cx="212" cy="84"/>
                <a:chOff x="2201" y="3046"/>
                <a:chExt cx="212" cy="84"/>
              </a:xfrm>
            </p:grpSpPr>
            <p:sp>
              <p:nvSpPr>
                <p:cNvPr id="62" name="Freeform 12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3" name="Freeform 12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Freeform 12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Freeform 13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6" name="Freeform 13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Freeform 13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13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13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53" name="Group 135"/>
              <p:cNvGrpSpPr>
                <a:grpSpLocks/>
              </p:cNvGrpSpPr>
              <p:nvPr/>
            </p:nvGrpSpPr>
            <p:grpSpPr bwMode="auto">
              <a:xfrm>
                <a:off x="2203" y="3048"/>
                <a:ext cx="212" cy="84"/>
                <a:chOff x="2203" y="3048"/>
                <a:chExt cx="212" cy="84"/>
              </a:xfrm>
            </p:grpSpPr>
            <p:sp>
              <p:nvSpPr>
                <p:cNvPr id="54" name="Freeform 13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5" name="Freeform 13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6" name="Freeform 13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7" name="Freeform 13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8" name="Freeform 14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9" name="Freeform 14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0" name="Freeform 14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1" name="Freeform 14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50" name="Line 14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1" name="Line 14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70" name="Rectangle 254"/>
          <p:cNvSpPr>
            <a:spLocks noChangeArrowheads="1"/>
          </p:cNvSpPr>
          <p:nvPr/>
        </p:nvSpPr>
        <p:spPr bwMode="auto">
          <a:xfrm>
            <a:off x="2513605" y="2185663"/>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2" name="Rectangle 279"/>
          <p:cNvSpPr>
            <a:spLocks noChangeArrowheads="1"/>
          </p:cNvSpPr>
          <p:nvPr/>
        </p:nvSpPr>
        <p:spPr bwMode="auto">
          <a:xfrm>
            <a:off x="6645751" y="1885671"/>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源点服务器</a:t>
            </a:r>
          </a:p>
        </p:txBody>
      </p:sp>
      <p:sp>
        <p:nvSpPr>
          <p:cNvPr id="73" name="Rectangle 280"/>
          <p:cNvSpPr>
            <a:spLocks noChangeArrowheads="1"/>
          </p:cNvSpPr>
          <p:nvPr/>
        </p:nvSpPr>
        <p:spPr bwMode="auto">
          <a:xfrm>
            <a:off x="4055293" y="2667234"/>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4" name="Rectangle 281"/>
          <p:cNvSpPr>
            <a:spLocks noChangeArrowheads="1"/>
          </p:cNvSpPr>
          <p:nvPr/>
        </p:nvSpPr>
        <p:spPr bwMode="auto">
          <a:xfrm>
            <a:off x="4374843" y="2721275"/>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itchFamily="34" charset="-122"/>
                <a:ea typeface="微软雅黑" pitchFamily="34" charset="-122"/>
              </a:rPr>
              <a:t>2 Mbit/s</a:t>
            </a:r>
          </a:p>
        </p:txBody>
      </p:sp>
      <p:grpSp>
        <p:nvGrpSpPr>
          <p:cNvPr id="75" name="Group 282"/>
          <p:cNvGrpSpPr>
            <a:grpSpLocks/>
          </p:cNvGrpSpPr>
          <p:nvPr/>
        </p:nvGrpSpPr>
        <p:grpSpPr bwMode="auto">
          <a:xfrm>
            <a:off x="5669839" y="2828159"/>
            <a:ext cx="477468" cy="309839"/>
            <a:chOff x="3202" y="3033"/>
            <a:chExt cx="309" cy="192"/>
          </a:xfrm>
        </p:grpSpPr>
        <p:sp>
          <p:nvSpPr>
            <p:cNvPr id="76" name="Oval 283"/>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7"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8"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9" name="Oval 286"/>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80" name="Group 287"/>
            <p:cNvGrpSpPr>
              <a:grpSpLocks/>
            </p:cNvGrpSpPr>
            <p:nvPr/>
          </p:nvGrpSpPr>
          <p:grpSpPr bwMode="auto">
            <a:xfrm>
              <a:off x="3249" y="3046"/>
              <a:ext cx="214" cy="86"/>
              <a:chOff x="3249" y="3046"/>
              <a:chExt cx="214" cy="86"/>
            </a:xfrm>
          </p:grpSpPr>
          <p:grpSp>
            <p:nvGrpSpPr>
              <p:cNvPr id="83" name="Group 288"/>
              <p:cNvGrpSpPr>
                <a:grpSpLocks/>
              </p:cNvGrpSpPr>
              <p:nvPr/>
            </p:nvGrpSpPr>
            <p:grpSpPr bwMode="auto">
              <a:xfrm>
                <a:off x="3249" y="3046"/>
                <a:ext cx="212" cy="84"/>
                <a:chOff x="3249" y="3046"/>
                <a:chExt cx="212" cy="84"/>
              </a:xfrm>
            </p:grpSpPr>
            <p:sp>
              <p:nvSpPr>
                <p:cNvPr id="93" name="Freeform 289"/>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4" name="Freeform 290"/>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5" name="Freeform 291"/>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6" name="Freeform 292"/>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Freeform 293"/>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8" name="Freeform 294"/>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Freeform 295"/>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0" name="Freeform 296"/>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84" name="Group 297"/>
              <p:cNvGrpSpPr>
                <a:grpSpLocks/>
              </p:cNvGrpSpPr>
              <p:nvPr/>
            </p:nvGrpSpPr>
            <p:grpSpPr bwMode="auto">
              <a:xfrm>
                <a:off x="3251" y="3048"/>
                <a:ext cx="212" cy="84"/>
                <a:chOff x="3251" y="3048"/>
                <a:chExt cx="212" cy="84"/>
              </a:xfrm>
            </p:grpSpPr>
            <p:sp>
              <p:nvSpPr>
                <p:cNvPr id="85" name="Freeform 298"/>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6" name="Freeform 299"/>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7" name="Freeform 300"/>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8" name="Freeform 301"/>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9" name="Freeform 302"/>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0" name="Freeform 303"/>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1" name="Freeform 304"/>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2" name="Freeform 305"/>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81" name="Line 306"/>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2" name="Line 307"/>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101" name="Rectangle 308"/>
          <p:cNvSpPr>
            <a:spLocks noChangeArrowheads="1"/>
          </p:cNvSpPr>
          <p:nvPr/>
        </p:nvSpPr>
        <p:spPr bwMode="auto">
          <a:xfrm>
            <a:off x="6156415" y="2477488"/>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2" name="Rectangle 309"/>
          <p:cNvSpPr>
            <a:spLocks noChangeArrowheads="1"/>
          </p:cNvSpPr>
          <p:nvPr/>
        </p:nvSpPr>
        <p:spPr bwMode="auto">
          <a:xfrm>
            <a:off x="6538749" y="2918228"/>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itchFamily="34" charset="-122"/>
                <a:ea typeface="微软雅黑" pitchFamily="34" charset="-122"/>
              </a:rPr>
              <a:t>互联网</a:t>
            </a:r>
          </a:p>
        </p:txBody>
      </p:sp>
      <p:sp>
        <p:nvSpPr>
          <p:cNvPr id="103" name="Rectangle 310"/>
          <p:cNvSpPr>
            <a:spLocks noChangeArrowheads="1"/>
          </p:cNvSpPr>
          <p:nvPr/>
        </p:nvSpPr>
        <p:spPr bwMode="auto">
          <a:xfrm>
            <a:off x="3635069" y="2550744"/>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4" name="Rectangle 311"/>
          <p:cNvSpPr>
            <a:spLocks noChangeArrowheads="1"/>
          </p:cNvSpPr>
          <p:nvPr/>
        </p:nvSpPr>
        <p:spPr bwMode="auto">
          <a:xfrm>
            <a:off x="2933828" y="3134394"/>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5" name="Rectangle 312"/>
          <p:cNvSpPr>
            <a:spLocks noChangeArrowheads="1"/>
          </p:cNvSpPr>
          <p:nvPr/>
        </p:nvSpPr>
        <p:spPr bwMode="auto">
          <a:xfrm>
            <a:off x="1947668" y="2842569"/>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7" name="Rectangle 314"/>
          <p:cNvSpPr>
            <a:spLocks noChangeArrowheads="1"/>
          </p:cNvSpPr>
          <p:nvPr/>
        </p:nvSpPr>
        <p:spPr bwMode="auto">
          <a:xfrm>
            <a:off x="3631167" y="25711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1</a:t>
            </a:r>
          </a:p>
        </p:txBody>
      </p:sp>
      <p:sp>
        <p:nvSpPr>
          <p:cNvPr id="108" name="Rectangle 315"/>
          <p:cNvSpPr>
            <a:spLocks noChangeArrowheads="1"/>
          </p:cNvSpPr>
          <p:nvPr/>
        </p:nvSpPr>
        <p:spPr bwMode="auto">
          <a:xfrm>
            <a:off x="5779123" y="25723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2</a:t>
            </a:r>
          </a:p>
        </p:txBody>
      </p:sp>
      <p:pic>
        <p:nvPicPr>
          <p:cNvPr id="109" name="图片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1619849"/>
            <a:ext cx="441076" cy="617506"/>
          </a:xfrm>
          <a:prstGeom prst="rect">
            <a:avLst/>
          </a:prstGeom>
        </p:spPr>
      </p:pic>
      <p:pic>
        <p:nvPicPr>
          <p:cNvPr id="110"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1855731"/>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9835" y="2432164"/>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3432925"/>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0256" y="2930408"/>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4" name="图片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2282336"/>
            <a:ext cx="441076" cy="617506"/>
          </a:xfrm>
          <a:prstGeom prst="rect">
            <a:avLst/>
          </a:prstGeom>
        </p:spPr>
      </p:pic>
      <p:pic>
        <p:nvPicPr>
          <p:cNvPr id="115" name="图片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3002416"/>
            <a:ext cx="441076" cy="617506"/>
          </a:xfrm>
          <a:prstGeom prst="rect">
            <a:avLst/>
          </a:prstGeom>
        </p:spPr>
      </p:pic>
      <p:pic>
        <p:nvPicPr>
          <p:cNvPr id="116" name="图片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3578480"/>
            <a:ext cx="441076" cy="617506"/>
          </a:xfrm>
          <a:prstGeom prst="rect">
            <a:avLst/>
          </a:prstGeom>
        </p:spPr>
      </p:pic>
      <p:pic>
        <p:nvPicPr>
          <p:cNvPr id="117" name="图片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9810" y="3558948"/>
            <a:ext cx="441076" cy="617506"/>
          </a:xfrm>
          <a:prstGeom prst="rect">
            <a:avLst/>
          </a:prstGeom>
        </p:spPr>
      </p:pic>
      <p:cxnSp>
        <p:nvCxnSpPr>
          <p:cNvPr id="118" name="直接箭头连接符 117"/>
          <p:cNvCxnSpPr/>
          <p:nvPr/>
        </p:nvCxnSpPr>
        <p:spPr>
          <a:xfrm>
            <a:off x="1825374" y="2070337"/>
            <a:ext cx="1034974" cy="1620917"/>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p:nvPr/>
        </p:nvCxnSpPr>
        <p:spPr>
          <a:xfrm>
            <a:off x="1825374" y="2667234"/>
            <a:ext cx="881176" cy="1024020"/>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a:off x="1290296" y="3074424"/>
            <a:ext cx="1483088" cy="740362"/>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a:off x="1775935" y="3679990"/>
            <a:ext cx="952317" cy="269593"/>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3030429" y="1250484"/>
            <a:ext cx="3508320" cy="954107"/>
          </a:xfrm>
          <a:prstGeom prst="rect">
            <a:avLst/>
          </a:prstGeom>
          <a:solidFill>
            <a:srgbClr val="66FF66"/>
          </a:solidFill>
          <a:ln>
            <a:solidFill>
              <a:schemeClr val="tx1"/>
            </a:solidFill>
          </a:ln>
        </p:spPr>
        <p:txBody>
          <a:bodyPr wrap="square">
            <a:spAutoFit/>
          </a:bodyPr>
          <a:lstStyle/>
          <a:p>
            <a:r>
              <a:rPr kumimoji="1" lang="en-US" altLang="zh-CN" sz="1400" b="1" dirty="0">
                <a:latin typeface="微软雅黑" pitchFamily="34" charset="-122"/>
                <a:ea typeface="微软雅黑" pitchFamily="34" charset="-122"/>
              </a:rPr>
              <a:t>(5) </a:t>
            </a:r>
            <a:r>
              <a:rPr kumimoji="1" lang="zh-CN" altLang="en-US" sz="1400" b="1" dirty="0">
                <a:latin typeface="微软雅黑" pitchFamily="34" charset="-122"/>
                <a:ea typeface="微软雅黑" pitchFamily="34" charset="-122"/>
              </a:rPr>
              <a:t>高速缓存收到此对象后，先复制在其本地存储器中（为今后使用），然后再将该对象放在 </a:t>
            </a:r>
            <a:r>
              <a:rPr kumimoji="1" lang="en-US" altLang="zh-CN" sz="1400" b="1" dirty="0">
                <a:latin typeface="微软雅黑" pitchFamily="34" charset="-122"/>
                <a:ea typeface="微软雅黑" pitchFamily="34" charset="-122"/>
              </a:rPr>
              <a:t>HTTP </a:t>
            </a:r>
            <a:r>
              <a:rPr kumimoji="1" lang="zh-CN" altLang="en-US" sz="1400" b="1" dirty="0">
                <a:latin typeface="微软雅黑" pitchFamily="34" charset="-122"/>
                <a:ea typeface="微软雅黑" pitchFamily="34" charset="-122"/>
              </a:rPr>
              <a:t>响应报文中，通过已建立的 </a:t>
            </a:r>
            <a:r>
              <a:rPr kumimoji="1" lang="en-US" altLang="zh-CN" sz="1400" b="1" dirty="0">
                <a:latin typeface="微软雅黑" pitchFamily="34" charset="-122"/>
                <a:ea typeface="微软雅黑" pitchFamily="34" charset="-122"/>
              </a:rPr>
              <a:t>TCP </a:t>
            </a:r>
            <a:r>
              <a:rPr kumimoji="1" lang="zh-CN" altLang="en-US" sz="1400" b="1" dirty="0">
                <a:latin typeface="微软雅黑" pitchFamily="34" charset="-122"/>
                <a:ea typeface="微软雅黑" pitchFamily="34" charset="-122"/>
              </a:rPr>
              <a:t>连接，返回给请求该对象的浏览器。</a:t>
            </a:r>
          </a:p>
        </p:txBody>
      </p:sp>
      <p:sp>
        <p:nvSpPr>
          <p:cNvPr id="123" name="Text Box 328"/>
          <p:cNvSpPr txBox="1">
            <a:spLocks noChangeArrowheads="1"/>
          </p:cNvSpPr>
          <p:nvPr/>
        </p:nvSpPr>
        <p:spPr bwMode="auto">
          <a:xfrm>
            <a:off x="3761576" y="3655151"/>
            <a:ext cx="1621051" cy="52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lang="zh-CN" altLang="en-US" sz="1400" b="1" dirty="0">
                <a:solidFill>
                  <a:srgbClr val="000099"/>
                </a:solidFill>
                <a:latin typeface="微软雅黑" pitchFamily="34" charset="-122"/>
                <a:ea typeface="微软雅黑" pitchFamily="34" charset="-122"/>
              </a:rPr>
              <a:t>校园网的高速缓存</a:t>
            </a:r>
          </a:p>
          <a:p>
            <a:pPr algn="ctr"/>
            <a:r>
              <a:rPr lang="zh-CN" altLang="en-US" sz="1400" b="1" dirty="0">
                <a:solidFill>
                  <a:srgbClr val="000099"/>
                </a:solidFill>
                <a:latin typeface="微软雅黑" pitchFamily="34" charset="-122"/>
                <a:ea typeface="微软雅黑" pitchFamily="34" charset="-122"/>
              </a:rPr>
              <a:t>（代理服务器）</a:t>
            </a:r>
          </a:p>
        </p:txBody>
      </p:sp>
      <p:cxnSp>
        <p:nvCxnSpPr>
          <p:cNvPr id="124" name="直接箭头连接符 123"/>
          <p:cNvCxnSpPr/>
          <p:nvPr/>
        </p:nvCxnSpPr>
        <p:spPr>
          <a:xfrm flipH="1">
            <a:off x="2977610" y="3814786"/>
            <a:ext cx="821385" cy="134797"/>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8" name="Rectangle 255"/>
          <p:cNvSpPr>
            <a:spLocks noChangeArrowheads="1"/>
          </p:cNvSpPr>
          <p:nvPr/>
        </p:nvSpPr>
        <p:spPr bwMode="auto">
          <a:xfrm>
            <a:off x="2773384" y="234970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校园网</a:t>
            </a:r>
          </a:p>
        </p:txBody>
      </p:sp>
      <p:sp>
        <p:nvSpPr>
          <p:cNvPr id="129" name="Rectangle 313"/>
          <p:cNvSpPr>
            <a:spLocks noChangeArrowheads="1"/>
          </p:cNvSpPr>
          <p:nvPr/>
        </p:nvSpPr>
        <p:spPr bwMode="auto">
          <a:xfrm>
            <a:off x="965070" y="2717192"/>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浏览器</a:t>
            </a:r>
          </a:p>
        </p:txBody>
      </p:sp>
    </p:spTree>
    <p:extLst>
      <p:ext uri="{BB962C8B-B14F-4D97-AF65-F5344CB8AC3E}">
        <p14:creationId xmlns:p14="http://schemas.microsoft.com/office/powerpoint/2010/main" val="3552262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down)">
                                      <p:cBhvr>
                                        <p:cTn id="7" dur="2000"/>
                                        <p:tgtEl>
                                          <p:spTgt spid="118"/>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19"/>
                                        </p:tgtEl>
                                        <p:attrNameLst>
                                          <p:attrName>style.visibility</p:attrName>
                                        </p:attrNameLst>
                                      </p:cBhvr>
                                      <p:to>
                                        <p:strVal val="visible"/>
                                      </p:to>
                                    </p:set>
                                    <p:animEffect transition="in" filter="wipe(down)">
                                      <p:cBhvr>
                                        <p:cTn id="11" dur="2000"/>
                                        <p:tgtEl>
                                          <p:spTgt spid="119"/>
                                        </p:tgtEl>
                                      </p:cBhvr>
                                    </p:animEffect>
                                  </p:childTnLst>
                                </p:cTn>
                              </p:par>
                            </p:childTnLst>
                          </p:cTn>
                        </p:par>
                        <p:par>
                          <p:cTn id="12" fill="hold">
                            <p:stCondLst>
                              <p:cond delay="4000"/>
                            </p:stCondLst>
                            <p:childTnLst>
                              <p:par>
                                <p:cTn id="13" presetID="22" presetClass="entr" presetSubtype="4"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wipe(down)">
                                      <p:cBhvr>
                                        <p:cTn id="15" dur="2000"/>
                                        <p:tgtEl>
                                          <p:spTgt spid="120"/>
                                        </p:tgtEl>
                                      </p:cBhvr>
                                    </p:animEffect>
                                  </p:childTnLst>
                                </p:cTn>
                              </p:par>
                            </p:childTnLst>
                          </p:cTn>
                        </p:par>
                        <p:par>
                          <p:cTn id="16" fill="hold">
                            <p:stCondLst>
                              <p:cond delay="6000"/>
                            </p:stCondLst>
                            <p:childTnLst>
                              <p:par>
                                <p:cTn id="17" presetID="22" presetClass="entr" presetSubtype="4" fill="hold" nodeType="after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wipe(down)">
                                      <p:cBhvr>
                                        <p:cTn id="19" dur="2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56963" y="116850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9" name="Rectangle 6"/>
          <p:cNvSpPr>
            <a:spLocks noChangeArrowheads="1"/>
          </p:cNvSpPr>
          <p:nvPr/>
        </p:nvSpPr>
        <p:spPr bwMode="auto">
          <a:xfrm>
            <a:off x="3264037" y="1135292"/>
            <a:ext cx="26346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HTTP </a:t>
            </a:r>
            <a:r>
              <a:rPr lang="zh-CN" altLang="en-US" sz="2000" b="1" dirty="0">
                <a:solidFill>
                  <a:schemeClr val="bg1"/>
                </a:solidFill>
                <a:latin typeface="微软雅黑" pitchFamily="34" charset="-122"/>
                <a:ea typeface="微软雅黑" pitchFamily="34" charset="-122"/>
              </a:rPr>
              <a:t>的报文结构</a:t>
            </a:r>
          </a:p>
        </p:txBody>
      </p:sp>
      <p:sp>
        <p:nvSpPr>
          <p:cNvPr id="10" name="Rectangle 68"/>
          <p:cNvSpPr>
            <a:spLocks noChangeArrowheads="1"/>
          </p:cNvSpPr>
          <p:nvPr/>
        </p:nvSpPr>
        <p:spPr bwMode="auto">
          <a:xfrm>
            <a:off x="556964" y="1529593"/>
            <a:ext cx="804877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有两类报文：</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请求报文</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从客户向服务器发送请求报文。</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响应报文</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从服务器到客户的回答。</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是面向正文的 </a:t>
            </a:r>
            <a:r>
              <a:rPr lang="en-US" altLang="zh-CN" sz="2000" b="1" dirty="0">
                <a:latin typeface="微软雅黑" pitchFamily="34" charset="-122"/>
                <a:ea typeface="微软雅黑" pitchFamily="34" charset="-122"/>
              </a:rPr>
              <a:t>(text-oriented)</a:t>
            </a:r>
            <a:r>
              <a:rPr lang="zh-CN" altLang="en-US" sz="2000" b="1" dirty="0">
                <a:latin typeface="微软雅黑" pitchFamily="34" charset="-122"/>
                <a:ea typeface="微软雅黑" pitchFamily="34" charset="-122"/>
              </a:rPr>
              <a:t>，因此在报文中的每一个字段都是一些 </a:t>
            </a:r>
            <a:r>
              <a:rPr lang="en-US" altLang="zh-CN" sz="2000" b="1" dirty="0">
                <a:solidFill>
                  <a:srgbClr val="0000FF"/>
                </a:solidFill>
                <a:latin typeface="微软雅黑" pitchFamily="34" charset="-122"/>
                <a:ea typeface="微软雅黑" pitchFamily="34" charset="-122"/>
              </a:rPr>
              <a:t>ASCII </a:t>
            </a:r>
            <a:r>
              <a:rPr lang="zh-CN" altLang="en-US" sz="2000" b="1" dirty="0">
                <a:solidFill>
                  <a:srgbClr val="0000FF"/>
                </a:solidFill>
                <a:latin typeface="微软雅黑" pitchFamily="34" charset="-122"/>
                <a:ea typeface="微软雅黑" pitchFamily="34" charset="-122"/>
              </a:rPr>
              <a:t>码串</a:t>
            </a:r>
            <a:r>
              <a:rPr lang="zh-CN" altLang="en-US" sz="2000" b="1" dirty="0">
                <a:latin typeface="微软雅黑" pitchFamily="34" charset="-122"/>
                <a:ea typeface="微软雅黑" pitchFamily="34" charset="-122"/>
              </a:rPr>
              <a:t>，因而每个字段的长度都是不确定的。</a:t>
            </a:r>
          </a:p>
        </p:txBody>
      </p:sp>
    </p:spTree>
    <p:extLst>
      <p:ext uri="{BB962C8B-B14F-4D97-AF65-F5344CB8AC3E}">
        <p14:creationId xmlns:p14="http://schemas.microsoft.com/office/powerpoint/2010/main" val="2580100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圆角矩形 104"/>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0" name="矩形 109"/>
          <p:cNvSpPr/>
          <p:nvPr/>
        </p:nvSpPr>
        <p:spPr>
          <a:xfrm>
            <a:off x="645268" y="614298"/>
            <a:ext cx="378719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的报文结构（请求报文）</a:t>
            </a:r>
          </a:p>
        </p:txBody>
      </p:sp>
      <p:sp>
        <p:nvSpPr>
          <p:cNvPr id="112" name="Rectangle 51"/>
          <p:cNvSpPr>
            <a:spLocks noChangeArrowheads="1"/>
          </p:cNvSpPr>
          <p:nvPr/>
        </p:nvSpPr>
        <p:spPr bwMode="auto">
          <a:xfrm>
            <a:off x="2707874" y="2318560"/>
            <a:ext cx="2220302" cy="266560"/>
          </a:xfrm>
          <a:prstGeom prst="rect">
            <a:avLst/>
          </a:prstGeom>
          <a:solidFill>
            <a:srgbClr val="0000FF"/>
          </a:solidFill>
          <a:ln w="9525">
            <a:solidFill>
              <a:schemeClr val="tx1"/>
            </a:solidFill>
            <a:miter lim="800000"/>
            <a:headEnd/>
            <a:tailEnd/>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19" name="Rectangle 43"/>
          <p:cNvSpPr>
            <a:spLocks noChangeArrowheads="1"/>
          </p:cNvSpPr>
          <p:nvPr/>
        </p:nvSpPr>
        <p:spPr bwMode="auto">
          <a:xfrm>
            <a:off x="2707874" y="1785438"/>
            <a:ext cx="2220302" cy="26656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42" name="Rectangle 34"/>
          <p:cNvSpPr>
            <a:spLocks noChangeArrowheads="1"/>
          </p:cNvSpPr>
          <p:nvPr/>
        </p:nvSpPr>
        <p:spPr bwMode="auto">
          <a:xfrm>
            <a:off x="2707874" y="1519914"/>
            <a:ext cx="3398995" cy="26552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51" name="Rectangle 23"/>
          <p:cNvSpPr>
            <a:spLocks noChangeArrowheads="1"/>
          </p:cNvSpPr>
          <p:nvPr/>
        </p:nvSpPr>
        <p:spPr bwMode="auto">
          <a:xfrm>
            <a:off x="4300064" y="2324783"/>
            <a:ext cx="628112" cy="254114"/>
          </a:xfrm>
          <a:prstGeom prst="rect">
            <a:avLst/>
          </a:prstGeom>
          <a:solidFill>
            <a:srgbClr val="00B0F0"/>
          </a:solidFill>
          <a:ln>
            <a:noFill/>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52" name="Rectangle 24"/>
          <p:cNvSpPr>
            <a:spLocks noChangeArrowheads="1"/>
          </p:cNvSpPr>
          <p:nvPr/>
        </p:nvSpPr>
        <p:spPr bwMode="auto">
          <a:xfrm>
            <a:off x="2712369" y="2597566"/>
            <a:ext cx="643842" cy="253077"/>
          </a:xfrm>
          <a:prstGeom prst="rect">
            <a:avLst/>
          </a:prstGeom>
          <a:solidFill>
            <a:srgbClr val="00B0F0"/>
          </a:solidFill>
          <a:ln>
            <a:noFill/>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53" name="Rectangle 25"/>
          <p:cNvSpPr>
            <a:spLocks noChangeArrowheads="1"/>
          </p:cNvSpPr>
          <p:nvPr/>
        </p:nvSpPr>
        <p:spPr bwMode="auto">
          <a:xfrm>
            <a:off x="4300064" y="1791661"/>
            <a:ext cx="628112" cy="260337"/>
          </a:xfrm>
          <a:prstGeom prst="rect">
            <a:avLst/>
          </a:prstGeom>
          <a:solidFill>
            <a:srgbClr val="00B0F0"/>
          </a:solidFill>
          <a:ln>
            <a:noFill/>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54" name="Rectangle 26"/>
          <p:cNvSpPr>
            <a:spLocks noChangeArrowheads="1"/>
          </p:cNvSpPr>
          <p:nvPr/>
        </p:nvSpPr>
        <p:spPr bwMode="auto">
          <a:xfrm>
            <a:off x="3906792" y="2324782"/>
            <a:ext cx="85396"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55" name="Rectangle 27"/>
          <p:cNvSpPr>
            <a:spLocks noChangeArrowheads="1"/>
          </p:cNvSpPr>
          <p:nvPr/>
        </p:nvSpPr>
        <p:spPr bwMode="auto">
          <a:xfrm>
            <a:off x="3906792" y="1791661"/>
            <a:ext cx="78654"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56" name="Line 28"/>
          <p:cNvSpPr>
            <a:spLocks noChangeShapeType="1"/>
          </p:cNvSpPr>
          <p:nvPr/>
        </p:nvSpPr>
        <p:spPr bwMode="auto">
          <a:xfrm>
            <a:off x="380903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7" name="Line 29"/>
          <p:cNvSpPr>
            <a:spLocks noChangeShapeType="1"/>
          </p:cNvSpPr>
          <p:nvPr/>
        </p:nvSpPr>
        <p:spPr bwMode="auto">
          <a:xfrm>
            <a:off x="4300064"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8" name="Line 30"/>
          <p:cNvSpPr>
            <a:spLocks noChangeShapeType="1"/>
          </p:cNvSpPr>
          <p:nvPr/>
        </p:nvSpPr>
        <p:spPr bwMode="auto">
          <a:xfrm>
            <a:off x="3906792"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9" name="Rectangle 31"/>
          <p:cNvSpPr>
            <a:spLocks noChangeArrowheads="1"/>
          </p:cNvSpPr>
          <p:nvPr/>
        </p:nvSpPr>
        <p:spPr bwMode="auto">
          <a:xfrm>
            <a:off x="5458532" y="1526138"/>
            <a:ext cx="648337" cy="259300"/>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60" name="Rectangle 32"/>
          <p:cNvSpPr>
            <a:spLocks noChangeArrowheads="1"/>
          </p:cNvSpPr>
          <p:nvPr/>
        </p:nvSpPr>
        <p:spPr bwMode="auto">
          <a:xfrm>
            <a:off x="4515802"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61" name="Rectangle 33"/>
          <p:cNvSpPr>
            <a:spLocks noChangeArrowheads="1"/>
          </p:cNvSpPr>
          <p:nvPr/>
        </p:nvSpPr>
        <p:spPr bwMode="auto">
          <a:xfrm>
            <a:off x="3573073"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62" name="Text Box 35"/>
          <p:cNvSpPr txBox="1">
            <a:spLocks noChangeArrowheads="1"/>
          </p:cNvSpPr>
          <p:nvPr/>
        </p:nvSpPr>
        <p:spPr bwMode="auto">
          <a:xfrm>
            <a:off x="282922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方   法</a:t>
            </a:r>
          </a:p>
        </p:txBody>
      </p:sp>
      <p:sp>
        <p:nvSpPr>
          <p:cNvPr id="163" name="Line 36"/>
          <p:cNvSpPr>
            <a:spLocks noChangeShapeType="1"/>
          </p:cNvSpPr>
          <p:nvPr/>
        </p:nvSpPr>
        <p:spPr bwMode="auto">
          <a:xfrm>
            <a:off x="3573073"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4" name="Line 37"/>
          <p:cNvSpPr>
            <a:spLocks noChangeShapeType="1"/>
          </p:cNvSpPr>
          <p:nvPr/>
        </p:nvSpPr>
        <p:spPr bwMode="auto">
          <a:xfrm>
            <a:off x="3651727"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5" name="Line 38"/>
          <p:cNvSpPr>
            <a:spLocks noChangeShapeType="1"/>
          </p:cNvSpPr>
          <p:nvPr/>
        </p:nvSpPr>
        <p:spPr bwMode="auto">
          <a:xfrm>
            <a:off x="451580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6" name="Line 39"/>
          <p:cNvSpPr>
            <a:spLocks noChangeShapeType="1"/>
          </p:cNvSpPr>
          <p:nvPr/>
        </p:nvSpPr>
        <p:spPr bwMode="auto">
          <a:xfrm>
            <a:off x="4594456"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7" name="Line 40"/>
          <p:cNvSpPr>
            <a:spLocks noChangeShapeType="1"/>
          </p:cNvSpPr>
          <p:nvPr/>
        </p:nvSpPr>
        <p:spPr bwMode="auto">
          <a:xfrm>
            <a:off x="545853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8" name="Text Box 41"/>
          <p:cNvSpPr txBox="1">
            <a:spLocks noChangeArrowheads="1"/>
          </p:cNvSpPr>
          <p:nvPr/>
        </p:nvSpPr>
        <p:spPr bwMode="auto">
          <a:xfrm>
            <a:off x="3802295" y="1512654"/>
            <a:ext cx="4972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URL</a:t>
            </a:r>
          </a:p>
        </p:txBody>
      </p:sp>
      <p:sp>
        <p:nvSpPr>
          <p:cNvPr id="169" name="Text Box 42"/>
          <p:cNvSpPr txBox="1">
            <a:spLocks noChangeArrowheads="1"/>
          </p:cNvSpPr>
          <p:nvPr/>
        </p:nvSpPr>
        <p:spPr bwMode="auto">
          <a:xfrm>
            <a:off x="468434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版   本</a:t>
            </a:r>
          </a:p>
        </p:txBody>
      </p:sp>
      <p:sp>
        <p:nvSpPr>
          <p:cNvPr id="170" name="Text Box 44"/>
          <p:cNvSpPr txBox="1">
            <a:spLocks noChangeArrowheads="1"/>
          </p:cNvSpPr>
          <p:nvPr/>
        </p:nvSpPr>
        <p:spPr bwMode="auto">
          <a:xfrm>
            <a:off x="2713492" y="1782326"/>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171" name="Line 45"/>
          <p:cNvSpPr>
            <a:spLocks noChangeShapeType="1"/>
          </p:cNvSpPr>
          <p:nvPr/>
        </p:nvSpPr>
        <p:spPr bwMode="auto">
          <a:xfrm>
            <a:off x="380903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2" name="Line 46"/>
          <p:cNvSpPr>
            <a:spLocks noChangeShapeType="1"/>
          </p:cNvSpPr>
          <p:nvPr/>
        </p:nvSpPr>
        <p:spPr bwMode="auto">
          <a:xfrm>
            <a:off x="4300064"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3" name="Text Box 47"/>
          <p:cNvSpPr txBox="1">
            <a:spLocks noChangeArrowheads="1"/>
          </p:cNvSpPr>
          <p:nvPr/>
        </p:nvSpPr>
        <p:spPr bwMode="auto">
          <a:xfrm>
            <a:off x="5091103" y="205407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首部行</a:t>
            </a:r>
          </a:p>
        </p:txBody>
      </p:sp>
      <p:sp>
        <p:nvSpPr>
          <p:cNvPr id="174" name="Line 48"/>
          <p:cNvSpPr>
            <a:spLocks noChangeShapeType="1"/>
          </p:cNvSpPr>
          <p:nvPr/>
        </p:nvSpPr>
        <p:spPr bwMode="auto">
          <a:xfrm>
            <a:off x="3906792"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5" name="Text Box 49"/>
          <p:cNvSpPr txBox="1">
            <a:spLocks noChangeArrowheads="1"/>
          </p:cNvSpPr>
          <p:nvPr/>
        </p:nvSpPr>
        <p:spPr bwMode="auto">
          <a:xfrm>
            <a:off x="3744379" y="1783364"/>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solidFill>
                  <a:schemeClr val="bg1"/>
                </a:solidFill>
                <a:latin typeface="微软雅黑" pitchFamily="34" charset="-122"/>
                <a:ea typeface="微软雅黑" pitchFamily="34" charset="-122"/>
              </a:rPr>
              <a:t>:</a:t>
            </a:r>
          </a:p>
        </p:txBody>
      </p:sp>
      <p:sp>
        <p:nvSpPr>
          <p:cNvPr id="176" name="Text Box 50"/>
          <p:cNvSpPr txBox="1">
            <a:spLocks noChangeArrowheads="1"/>
          </p:cNvSpPr>
          <p:nvPr/>
        </p:nvSpPr>
        <p:spPr bwMode="auto">
          <a:xfrm>
            <a:off x="3993312" y="1787513"/>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177" name="Text Box 52"/>
          <p:cNvSpPr txBox="1">
            <a:spLocks noChangeArrowheads="1"/>
          </p:cNvSpPr>
          <p:nvPr/>
        </p:nvSpPr>
        <p:spPr bwMode="auto">
          <a:xfrm>
            <a:off x="2710122" y="2310262"/>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178" name="Text Box 53"/>
          <p:cNvSpPr txBox="1">
            <a:spLocks noChangeArrowheads="1"/>
          </p:cNvSpPr>
          <p:nvPr/>
        </p:nvSpPr>
        <p:spPr bwMode="auto">
          <a:xfrm>
            <a:off x="4010166" y="2318560"/>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179" name="Text Box 54"/>
          <p:cNvSpPr txBox="1">
            <a:spLocks noChangeArrowheads="1"/>
          </p:cNvSpPr>
          <p:nvPr/>
        </p:nvSpPr>
        <p:spPr bwMode="auto">
          <a:xfrm>
            <a:off x="3730382" y="2723068"/>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180" name="Text Box 55"/>
          <p:cNvSpPr txBox="1">
            <a:spLocks noChangeArrowheads="1"/>
          </p:cNvSpPr>
          <p:nvPr/>
        </p:nvSpPr>
        <p:spPr bwMode="auto">
          <a:xfrm rot="16200000">
            <a:off x="3228345" y="2064411"/>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181" name="AutoShape 56"/>
          <p:cNvSpPr>
            <a:spLocks/>
          </p:cNvSpPr>
          <p:nvPr/>
        </p:nvSpPr>
        <p:spPr bwMode="auto">
          <a:xfrm>
            <a:off x="4977616" y="1819666"/>
            <a:ext cx="157309" cy="765455"/>
          </a:xfrm>
          <a:prstGeom prst="rightBrace">
            <a:avLst>
              <a:gd name="adj1" fmla="val 43929"/>
              <a:gd name="adj2" fmla="val 50000"/>
            </a:avLst>
          </a:prstGeom>
          <a:noFill/>
          <a:ln w="19050">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82" name="Rectangle 57"/>
          <p:cNvSpPr>
            <a:spLocks noChangeArrowheads="1"/>
          </p:cNvSpPr>
          <p:nvPr/>
        </p:nvSpPr>
        <p:spPr bwMode="auto">
          <a:xfrm>
            <a:off x="2707874" y="2850644"/>
            <a:ext cx="3537202" cy="599502"/>
          </a:xfrm>
          <a:prstGeom prst="rect">
            <a:avLst/>
          </a:prstGeom>
          <a:solidFill>
            <a:srgbClr val="0000FF"/>
          </a:solidFill>
          <a:ln w="9525">
            <a:solidFill>
              <a:schemeClr val="tx1"/>
            </a:solidFill>
            <a:miter lim="800000"/>
            <a:headEnd/>
            <a:tailEnd/>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83" name="Text Box 58"/>
          <p:cNvSpPr txBox="1">
            <a:spLocks noChangeArrowheads="1"/>
          </p:cNvSpPr>
          <p:nvPr/>
        </p:nvSpPr>
        <p:spPr bwMode="auto">
          <a:xfrm>
            <a:off x="3886521" y="291183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chemeClr val="bg1"/>
                </a:solidFill>
                <a:latin typeface="微软雅黑" pitchFamily="34" charset="-122"/>
                <a:ea typeface="微软雅黑" pitchFamily="34" charset="-122"/>
              </a:rPr>
              <a:t>实体主体</a:t>
            </a:r>
          </a:p>
          <a:p>
            <a:pPr algn="ctr" eaLnBrk="1" hangingPunct="1"/>
            <a:r>
              <a:rPr kumimoji="1" lang="zh-CN" altLang="en-US" sz="1200" b="1" dirty="0">
                <a:solidFill>
                  <a:schemeClr val="bg1"/>
                </a:solidFill>
                <a:latin typeface="微软雅黑" pitchFamily="34" charset="-122"/>
                <a:ea typeface="微软雅黑" pitchFamily="34" charset="-122"/>
              </a:rPr>
              <a:t>（通常不用）</a:t>
            </a:r>
          </a:p>
        </p:txBody>
      </p:sp>
      <p:sp>
        <p:nvSpPr>
          <p:cNvPr id="184" name="Text Box 59"/>
          <p:cNvSpPr txBox="1">
            <a:spLocks noChangeArrowheads="1"/>
          </p:cNvSpPr>
          <p:nvPr/>
        </p:nvSpPr>
        <p:spPr bwMode="auto">
          <a:xfrm>
            <a:off x="6081026"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请求行</a:t>
            </a:r>
          </a:p>
        </p:txBody>
      </p:sp>
      <p:sp>
        <p:nvSpPr>
          <p:cNvPr id="185" name="Line 60"/>
          <p:cNvSpPr>
            <a:spLocks noChangeShapeType="1"/>
          </p:cNvSpPr>
          <p:nvPr/>
        </p:nvSpPr>
        <p:spPr bwMode="auto">
          <a:xfrm>
            <a:off x="2707874"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6" name="Line 61"/>
          <p:cNvSpPr>
            <a:spLocks noChangeShapeType="1"/>
          </p:cNvSpPr>
          <p:nvPr/>
        </p:nvSpPr>
        <p:spPr bwMode="auto">
          <a:xfrm>
            <a:off x="2707874"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7" name="Line 62"/>
          <p:cNvSpPr>
            <a:spLocks noChangeShapeType="1"/>
          </p:cNvSpPr>
          <p:nvPr/>
        </p:nvSpPr>
        <p:spPr bwMode="auto">
          <a:xfrm>
            <a:off x="3356211"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8" name="Line 63"/>
          <p:cNvSpPr>
            <a:spLocks noChangeShapeType="1"/>
          </p:cNvSpPr>
          <p:nvPr/>
        </p:nvSpPr>
        <p:spPr bwMode="auto">
          <a:xfrm>
            <a:off x="4928176"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9" name="Text Box 64"/>
          <p:cNvSpPr txBox="1">
            <a:spLocks noChangeArrowheads="1"/>
          </p:cNvSpPr>
          <p:nvPr/>
        </p:nvSpPr>
        <p:spPr bwMode="auto">
          <a:xfrm>
            <a:off x="3815778" y="108843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空格</a:t>
            </a:r>
          </a:p>
        </p:txBody>
      </p:sp>
      <p:sp>
        <p:nvSpPr>
          <p:cNvPr id="190" name="Text Box 65"/>
          <p:cNvSpPr txBox="1">
            <a:spLocks noChangeArrowheads="1"/>
          </p:cNvSpPr>
          <p:nvPr/>
        </p:nvSpPr>
        <p:spPr bwMode="auto">
          <a:xfrm>
            <a:off x="5186612" y="108843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回车换行</a:t>
            </a:r>
          </a:p>
        </p:txBody>
      </p:sp>
      <p:sp>
        <p:nvSpPr>
          <p:cNvPr id="191" name="Line 66"/>
          <p:cNvSpPr>
            <a:spLocks noChangeShapeType="1"/>
          </p:cNvSpPr>
          <p:nvPr/>
        </p:nvSpPr>
        <p:spPr bwMode="auto">
          <a:xfrm>
            <a:off x="4247254" y="1319734"/>
            <a:ext cx="288774"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2" name="Line 67"/>
          <p:cNvSpPr>
            <a:spLocks noChangeShapeType="1"/>
          </p:cNvSpPr>
          <p:nvPr/>
        </p:nvSpPr>
        <p:spPr bwMode="auto">
          <a:xfrm flipH="1">
            <a:off x="3592174" y="1319734"/>
            <a:ext cx="314618"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3" name="Line 68"/>
          <p:cNvSpPr>
            <a:spLocks noChangeShapeType="1"/>
          </p:cNvSpPr>
          <p:nvPr/>
        </p:nvSpPr>
        <p:spPr bwMode="auto">
          <a:xfrm>
            <a:off x="5609099" y="1319734"/>
            <a:ext cx="157309"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4" name="Line 69"/>
          <p:cNvSpPr>
            <a:spLocks noChangeShapeType="1"/>
          </p:cNvSpPr>
          <p:nvPr/>
        </p:nvSpPr>
        <p:spPr bwMode="auto">
          <a:xfrm>
            <a:off x="398544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5" name="Line 70"/>
          <p:cNvSpPr>
            <a:spLocks noChangeShapeType="1"/>
          </p:cNvSpPr>
          <p:nvPr/>
        </p:nvSpPr>
        <p:spPr bwMode="auto">
          <a:xfrm>
            <a:off x="398544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6" name="Text Box 71"/>
          <p:cNvSpPr txBox="1">
            <a:spLocks noChangeArrowheads="1"/>
          </p:cNvSpPr>
          <p:nvPr/>
        </p:nvSpPr>
        <p:spPr bwMode="auto">
          <a:xfrm>
            <a:off x="3744379" y="2319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rPr>
              <a:t>:</a:t>
            </a:r>
          </a:p>
        </p:txBody>
      </p:sp>
      <p:sp>
        <p:nvSpPr>
          <p:cNvPr id="197" name="Text Box 72"/>
          <p:cNvSpPr txBox="1">
            <a:spLocks noChangeArrowheads="1"/>
          </p:cNvSpPr>
          <p:nvPr/>
        </p:nvSpPr>
        <p:spPr bwMode="auto">
          <a:xfrm>
            <a:off x="5429318" y="151265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200" name="Text Box 75"/>
          <p:cNvSpPr txBox="1">
            <a:spLocks noChangeArrowheads="1"/>
          </p:cNvSpPr>
          <p:nvPr/>
        </p:nvSpPr>
        <p:spPr bwMode="auto">
          <a:xfrm>
            <a:off x="2710121" y="257993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grpSp>
        <p:nvGrpSpPr>
          <p:cNvPr id="201" name="Group 134"/>
          <p:cNvGrpSpPr>
            <a:grpSpLocks/>
          </p:cNvGrpSpPr>
          <p:nvPr/>
        </p:nvGrpSpPr>
        <p:grpSpPr bwMode="auto">
          <a:xfrm>
            <a:off x="2016849" y="1484652"/>
            <a:ext cx="5192306" cy="328794"/>
            <a:chOff x="572" y="1045"/>
            <a:chExt cx="4621" cy="317"/>
          </a:xfrm>
        </p:grpSpPr>
        <p:sp>
          <p:nvSpPr>
            <p:cNvPr id="202" name="Rectangle 132"/>
            <p:cNvSpPr>
              <a:spLocks noChangeArrowheads="1"/>
            </p:cNvSpPr>
            <p:nvPr/>
          </p:nvSpPr>
          <p:spPr bwMode="auto">
            <a:xfrm>
              <a:off x="1111" y="1045"/>
              <a:ext cx="4082" cy="317"/>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203" name="Text Box 133"/>
            <p:cNvSpPr txBox="1">
              <a:spLocks noChangeArrowheads="1"/>
            </p:cNvSpPr>
            <p:nvPr/>
          </p:nvSpPr>
          <p:spPr bwMode="auto">
            <a:xfrm>
              <a:off x="572" y="1063"/>
              <a:ext cx="57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200" b="1" dirty="0">
                  <a:latin typeface="微软雅黑" pitchFamily="34" charset="-122"/>
                  <a:ea typeface="微软雅黑" pitchFamily="34" charset="-122"/>
                </a:rPr>
                <a:t>开始行</a:t>
              </a:r>
            </a:p>
          </p:txBody>
        </p:sp>
      </p:grpSp>
      <p:sp>
        <p:nvSpPr>
          <p:cNvPr id="204" name="Text Box 73"/>
          <p:cNvSpPr txBox="1">
            <a:spLocks noChangeArrowheads="1"/>
          </p:cNvSpPr>
          <p:nvPr/>
        </p:nvSpPr>
        <p:spPr bwMode="auto">
          <a:xfrm>
            <a:off x="4310177" y="2323745"/>
            <a:ext cx="601144"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205" name="Text Box 74"/>
          <p:cNvSpPr txBox="1">
            <a:spLocks noChangeArrowheads="1"/>
          </p:cNvSpPr>
          <p:nvPr/>
        </p:nvSpPr>
        <p:spPr bwMode="auto">
          <a:xfrm>
            <a:off x="4314671" y="1794773"/>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CRLF</a:t>
            </a:r>
          </a:p>
        </p:txBody>
      </p:sp>
      <p:sp>
        <p:nvSpPr>
          <p:cNvPr id="206" name="矩形 205"/>
          <p:cNvSpPr/>
          <p:nvPr/>
        </p:nvSpPr>
        <p:spPr>
          <a:xfrm>
            <a:off x="1346773" y="3649974"/>
            <a:ext cx="6636391" cy="523220"/>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itchFamily="34" charset="-122"/>
                <a:ea typeface="微软雅黑" pitchFamily="34" charset="-122"/>
              </a:rPr>
              <a:t>报文由三个部分组成，即开始行、首部行和实体主体。</a:t>
            </a:r>
          </a:p>
          <a:p>
            <a:r>
              <a:rPr kumimoji="1" lang="zh-CN" altLang="en-US" sz="1400" b="1" dirty="0">
                <a:latin typeface="微软雅黑" pitchFamily="34" charset="-122"/>
                <a:ea typeface="微软雅黑" pitchFamily="34" charset="-122"/>
              </a:rPr>
              <a:t>在请求报文中，开始行就是请求行。</a:t>
            </a:r>
          </a:p>
        </p:txBody>
      </p:sp>
    </p:spTree>
    <p:extLst>
      <p:ext uri="{BB962C8B-B14F-4D97-AF65-F5344CB8AC3E}">
        <p14:creationId xmlns:p14="http://schemas.microsoft.com/office/powerpoint/2010/main" val="1083077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1000" fill="hold"/>
                                        <p:tgtEl>
                                          <p:spTgt spid="2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矩形 63"/>
          <p:cNvSpPr/>
          <p:nvPr/>
        </p:nvSpPr>
        <p:spPr>
          <a:xfrm>
            <a:off x="645268" y="614298"/>
            <a:ext cx="378719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的报文结构（请求报文）</a:t>
            </a:r>
          </a:p>
        </p:txBody>
      </p:sp>
      <p:sp>
        <p:nvSpPr>
          <p:cNvPr id="5" name="Rectangle 51"/>
          <p:cNvSpPr>
            <a:spLocks noChangeArrowheads="1"/>
          </p:cNvSpPr>
          <p:nvPr/>
        </p:nvSpPr>
        <p:spPr bwMode="auto">
          <a:xfrm>
            <a:off x="2707874" y="2318560"/>
            <a:ext cx="2220302" cy="266560"/>
          </a:xfrm>
          <a:prstGeom prst="rect">
            <a:avLst/>
          </a:prstGeom>
          <a:solidFill>
            <a:srgbClr val="0000FF"/>
          </a:solidFill>
          <a:ln w="9525">
            <a:solidFill>
              <a:schemeClr val="tx1"/>
            </a:solidFill>
            <a:miter lim="800000"/>
            <a:headEnd/>
            <a:tailEnd/>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6" name="Rectangle 43"/>
          <p:cNvSpPr>
            <a:spLocks noChangeArrowheads="1"/>
          </p:cNvSpPr>
          <p:nvPr/>
        </p:nvSpPr>
        <p:spPr bwMode="auto">
          <a:xfrm>
            <a:off x="2707874" y="1785438"/>
            <a:ext cx="2220302" cy="26656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7" name="Rectangle 34"/>
          <p:cNvSpPr>
            <a:spLocks noChangeArrowheads="1"/>
          </p:cNvSpPr>
          <p:nvPr/>
        </p:nvSpPr>
        <p:spPr bwMode="auto">
          <a:xfrm>
            <a:off x="2707874" y="1519914"/>
            <a:ext cx="3398995" cy="26552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8" name="Rectangle 23"/>
          <p:cNvSpPr>
            <a:spLocks noChangeArrowheads="1"/>
          </p:cNvSpPr>
          <p:nvPr/>
        </p:nvSpPr>
        <p:spPr bwMode="auto">
          <a:xfrm>
            <a:off x="4300064" y="2324783"/>
            <a:ext cx="628112" cy="254114"/>
          </a:xfrm>
          <a:prstGeom prst="rect">
            <a:avLst/>
          </a:prstGeom>
          <a:solidFill>
            <a:srgbClr val="00B0F0"/>
          </a:solidFill>
          <a:ln>
            <a:noFill/>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9" name="Rectangle 24"/>
          <p:cNvSpPr>
            <a:spLocks noChangeArrowheads="1"/>
          </p:cNvSpPr>
          <p:nvPr/>
        </p:nvSpPr>
        <p:spPr bwMode="auto">
          <a:xfrm>
            <a:off x="2712369" y="2597566"/>
            <a:ext cx="643842" cy="253077"/>
          </a:xfrm>
          <a:prstGeom prst="rect">
            <a:avLst/>
          </a:prstGeom>
          <a:solidFill>
            <a:srgbClr val="00B0F0"/>
          </a:solidFill>
          <a:ln>
            <a:noFill/>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0" name="Rectangle 25"/>
          <p:cNvSpPr>
            <a:spLocks noChangeArrowheads="1"/>
          </p:cNvSpPr>
          <p:nvPr/>
        </p:nvSpPr>
        <p:spPr bwMode="auto">
          <a:xfrm>
            <a:off x="4300064" y="1791661"/>
            <a:ext cx="628112" cy="260337"/>
          </a:xfrm>
          <a:prstGeom prst="rect">
            <a:avLst/>
          </a:prstGeom>
          <a:solidFill>
            <a:srgbClr val="00B0F0"/>
          </a:solidFill>
          <a:ln>
            <a:noFill/>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1" name="Rectangle 26"/>
          <p:cNvSpPr>
            <a:spLocks noChangeArrowheads="1"/>
          </p:cNvSpPr>
          <p:nvPr/>
        </p:nvSpPr>
        <p:spPr bwMode="auto">
          <a:xfrm>
            <a:off x="3906792" y="2324782"/>
            <a:ext cx="85396"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2" name="Rectangle 27"/>
          <p:cNvSpPr>
            <a:spLocks noChangeArrowheads="1"/>
          </p:cNvSpPr>
          <p:nvPr/>
        </p:nvSpPr>
        <p:spPr bwMode="auto">
          <a:xfrm>
            <a:off x="3906792" y="1791661"/>
            <a:ext cx="78654"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3" name="Line 28"/>
          <p:cNvSpPr>
            <a:spLocks noChangeShapeType="1"/>
          </p:cNvSpPr>
          <p:nvPr/>
        </p:nvSpPr>
        <p:spPr bwMode="auto">
          <a:xfrm>
            <a:off x="380903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29"/>
          <p:cNvSpPr>
            <a:spLocks noChangeShapeType="1"/>
          </p:cNvSpPr>
          <p:nvPr/>
        </p:nvSpPr>
        <p:spPr bwMode="auto">
          <a:xfrm>
            <a:off x="4300064"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30"/>
          <p:cNvSpPr>
            <a:spLocks noChangeShapeType="1"/>
          </p:cNvSpPr>
          <p:nvPr/>
        </p:nvSpPr>
        <p:spPr bwMode="auto">
          <a:xfrm>
            <a:off x="3906792"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Rectangle 31"/>
          <p:cNvSpPr>
            <a:spLocks noChangeArrowheads="1"/>
          </p:cNvSpPr>
          <p:nvPr/>
        </p:nvSpPr>
        <p:spPr bwMode="auto">
          <a:xfrm>
            <a:off x="5458532" y="1526138"/>
            <a:ext cx="648337" cy="259300"/>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7" name="Rectangle 32"/>
          <p:cNvSpPr>
            <a:spLocks noChangeArrowheads="1"/>
          </p:cNvSpPr>
          <p:nvPr/>
        </p:nvSpPr>
        <p:spPr bwMode="auto">
          <a:xfrm>
            <a:off x="4515802"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8" name="Rectangle 33"/>
          <p:cNvSpPr>
            <a:spLocks noChangeArrowheads="1"/>
          </p:cNvSpPr>
          <p:nvPr/>
        </p:nvSpPr>
        <p:spPr bwMode="auto">
          <a:xfrm>
            <a:off x="3573073"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9" name="Text Box 35"/>
          <p:cNvSpPr txBox="1">
            <a:spLocks noChangeArrowheads="1"/>
          </p:cNvSpPr>
          <p:nvPr/>
        </p:nvSpPr>
        <p:spPr bwMode="auto">
          <a:xfrm>
            <a:off x="282922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方   法</a:t>
            </a:r>
          </a:p>
        </p:txBody>
      </p:sp>
      <p:sp>
        <p:nvSpPr>
          <p:cNvPr id="20" name="Line 36"/>
          <p:cNvSpPr>
            <a:spLocks noChangeShapeType="1"/>
          </p:cNvSpPr>
          <p:nvPr/>
        </p:nvSpPr>
        <p:spPr bwMode="auto">
          <a:xfrm>
            <a:off x="3573073"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1" name="Line 37"/>
          <p:cNvSpPr>
            <a:spLocks noChangeShapeType="1"/>
          </p:cNvSpPr>
          <p:nvPr/>
        </p:nvSpPr>
        <p:spPr bwMode="auto">
          <a:xfrm>
            <a:off x="3651727"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2" name="Line 38"/>
          <p:cNvSpPr>
            <a:spLocks noChangeShapeType="1"/>
          </p:cNvSpPr>
          <p:nvPr/>
        </p:nvSpPr>
        <p:spPr bwMode="auto">
          <a:xfrm>
            <a:off x="451580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3" name="Line 39"/>
          <p:cNvSpPr>
            <a:spLocks noChangeShapeType="1"/>
          </p:cNvSpPr>
          <p:nvPr/>
        </p:nvSpPr>
        <p:spPr bwMode="auto">
          <a:xfrm>
            <a:off x="4594456"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4" name="Line 40"/>
          <p:cNvSpPr>
            <a:spLocks noChangeShapeType="1"/>
          </p:cNvSpPr>
          <p:nvPr/>
        </p:nvSpPr>
        <p:spPr bwMode="auto">
          <a:xfrm>
            <a:off x="545853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Text Box 41"/>
          <p:cNvSpPr txBox="1">
            <a:spLocks noChangeArrowheads="1"/>
          </p:cNvSpPr>
          <p:nvPr/>
        </p:nvSpPr>
        <p:spPr bwMode="auto">
          <a:xfrm>
            <a:off x="3802295" y="1512654"/>
            <a:ext cx="4972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URL</a:t>
            </a:r>
          </a:p>
        </p:txBody>
      </p:sp>
      <p:sp>
        <p:nvSpPr>
          <p:cNvPr id="26" name="Text Box 42"/>
          <p:cNvSpPr txBox="1">
            <a:spLocks noChangeArrowheads="1"/>
          </p:cNvSpPr>
          <p:nvPr/>
        </p:nvSpPr>
        <p:spPr bwMode="auto">
          <a:xfrm>
            <a:off x="468434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版   本</a:t>
            </a:r>
          </a:p>
        </p:txBody>
      </p:sp>
      <p:sp>
        <p:nvSpPr>
          <p:cNvPr id="27" name="Text Box 44"/>
          <p:cNvSpPr txBox="1">
            <a:spLocks noChangeArrowheads="1"/>
          </p:cNvSpPr>
          <p:nvPr/>
        </p:nvSpPr>
        <p:spPr bwMode="auto">
          <a:xfrm>
            <a:off x="2713492" y="1782326"/>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28" name="Line 45"/>
          <p:cNvSpPr>
            <a:spLocks noChangeShapeType="1"/>
          </p:cNvSpPr>
          <p:nvPr/>
        </p:nvSpPr>
        <p:spPr bwMode="auto">
          <a:xfrm>
            <a:off x="380903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46"/>
          <p:cNvSpPr>
            <a:spLocks noChangeShapeType="1"/>
          </p:cNvSpPr>
          <p:nvPr/>
        </p:nvSpPr>
        <p:spPr bwMode="auto">
          <a:xfrm>
            <a:off x="4300064"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Text Box 47"/>
          <p:cNvSpPr txBox="1">
            <a:spLocks noChangeArrowheads="1"/>
          </p:cNvSpPr>
          <p:nvPr/>
        </p:nvSpPr>
        <p:spPr bwMode="auto">
          <a:xfrm>
            <a:off x="5091103" y="205407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首部行</a:t>
            </a:r>
          </a:p>
        </p:txBody>
      </p:sp>
      <p:sp>
        <p:nvSpPr>
          <p:cNvPr id="31" name="Line 48"/>
          <p:cNvSpPr>
            <a:spLocks noChangeShapeType="1"/>
          </p:cNvSpPr>
          <p:nvPr/>
        </p:nvSpPr>
        <p:spPr bwMode="auto">
          <a:xfrm>
            <a:off x="3906792"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Text Box 49"/>
          <p:cNvSpPr txBox="1">
            <a:spLocks noChangeArrowheads="1"/>
          </p:cNvSpPr>
          <p:nvPr/>
        </p:nvSpPr>
        <p:spPr bwMode="auto">
          <a:xfrm>
            <a:off x="3744379" y="1783364"/>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solidFill>
                  <a:schemeClr val="bg1"/>
                </a:solidFill>
                <a:latin typeface="微软雅黑" pitchFamily="34" charset="-122"/>
                <a:ea typeface="微软雅黑" pitchFamily="34" charset="-122"/>
              </a:rPr>
              <a:t>:</a:t>
            </a:r>
          </a:p>
        </p:txBody>
      </p:sp>
      <p:sp>
        <p:nvSpPr>
          <p:cNvPr id="33" name="Text Box 50"/>
          <p:cNvSpPr txBox="1">
            <a:spLocks noChangeArrowheads="1"/>
          </p:cNvSpPr>
          <p:nvPr/>
        </p:nvSpPr>
        <p:spPr bwMode="auto">
          <a:xfrm>
            <a:off x="3993312" y="1787513"/>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4" name="Text Box 52"/>
          <p:cNvSpPr txBox="1">
            <a:spLocks noChangeArrowheads="1"/>
          </p:cNvSpPr>
          <p:nvPr/>
        </p:nvSpPr>
        <p:spPr bwMode="auto">
          <a:xfrm>
            <a:off x="2710122" y="2310262"/>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35" name="Text Box 53"/>
          <p:cNvSpPr txBox="1">
            <a:spLocks noChangeArrowheads="1"/>
          </p:cNvSpPr>
          <p:nvPr/>
        </p:nvSpPr>
        <p:spPr bwMode="auto">
          <a:xfrm>
            <a:off x="4010166" y="2318560"/>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6" name="Text Box 54"/>
          <p:cNvSpPr txBox="1">
            <a:spLocks noChangeArrowheads="1"/>
          </p:cNvSpPr>
          <p:nvPr/>
        </p:nvSpPr>
        <p:spPr bwMode="auto">
          <a:xfrm>
            <a:off x="3730382" y="2723068"/>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7" name="Text Box 55"/>
          <p:cNvSpPr txBox="1">
            <a:spLocks noChangeArrowheads="1"/>
          </p:cNvSpPr>
          <p:nvPr/>
        </p:nvSpPr>
        <p:spPr bwMode="auto">
          <a:xfrm rot="16200000">
            <a:off x="3228345" y="2064411"/>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8" name="AutoShape 56"/>
          <p:cNvSpPr>
            <a:spLocks/>
          </p:cNvSpPr>
          <p:nvPr/>
        </p:nvSpPr>
        <p:spPr bwMode="auto">
          <a:xfrm>
            <a:off x="4977616" y="1819666"/>
            <a:ext cx="157309" cy="765455"/>
          </a:xfrm>
          <a:prstGeom prst="rightBrace">
            <a:avLst>
              <a:gd name="adj1" fmla="val 43929"/>
              <a:gd name="adj2" fmla="val 50000"/>
            </a:avLst>
          </a:prstGeom>
          <a:noFill/>
          <a:ln w="19050">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39" name="Rectangle 57"/>
          <p:cNvSpPr>
            <a:spLocks noChangeArrowheads="1"/>
          </p:cNvSpPr>
          <p:nvPr/>
        </p:nvSpPr>
        <p:spPr bwMode="auto">
          <a:xfrm>
            <a:off x="2707874" y="2850644"/>
            <a:ext cx="3537202" cy="599502"/>
          </a:xfrm>
          <a:prstGeom prst="rect">
            <a:avLst/>
          </a:prstGeom>
          <a:solidFill>
            <a:srgbClr val="0000FF"/>
          </a:solidFill>
          <a:ln w="9525">
            <a:solidFill>
              <a:schemeClr val="tx1"/>
            </a:solidFill>
            <a:miter lim="800000"/>
            <a:headEnd/>
            <a:tailEnd/>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40" name="Text Box 58"/>
          <p:cNvSpPr txBox="1">
            <a:spLocks noChangeArrowheads="1"/>
          </p:cNvSpPr>
          <p:nvPr/>
        </p:nvSpPr>
        <p:spPr bwMode="auto">
          <a:xfrm>
            <a:off x="3886521" y="291183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chemeClr val="bg1"/>
                </a:solidFill>
                <a:latin typeface="微软雅黑" pitchFamily="34" charset="-122"/>
                <a:ea typeface="微软雅黑" pitchFamily="34" charset="-122"/>
              </a:rPr>
              <a:t>实体主体</a:t>
            </a:r>
          </a:p>
          <a:p>
            <a:pPr algn="ctr" eaLnBrk="1" hangingPunct="1"/>
            <a:r>
              <a:rPr kumimoji="1" lang="zh-CN" altLang="en-US" sz="1200" b="1" dirty="0">
                <a:solidFill>
                  <a:schemeClr val="bg1"/>
                </a:solidFill>
                <a:latin typeface="微软雅黑" pitchFamily="34" charset="-122"/>
                <a:ea typeface="微软雅黑" pitchFamily="34" charset="-122"/>
              </a:rPr>
              <a:t>（通常不用）</a:t>
            </a:r>
          </a:p>
        </p:txBody>
      </p:sp>
      <p:sp>
        <p:nvSpPr>
          <p:cNvPr id="41" name="Text Box 59"/>
          <p:cNvSpPr txBox="1">
            <a:spLocks noChangeArrowheads="1"/>
          </p:cNvSpPr>
          <p:nvPr/>
        </p:nvSpPr>
        <p:spPr bwMode="auto">
          <a:xfrm>
            <a:off x="6081026"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请求行</a:t>
            </a:r>
          </a:p>
        </p:txBody>
      </p:sp>
      <p:sp>
        <p:nvSpPr>
          <p:cNvPr id="42" name="Line 60"/>
          <p:cNvSpPr>
            <a:spLocks noChangeShapeType="1"/>
          </p:cNvSpPr>
          <p:nvPr/>
        </p:nvSpPr>
        <p:spPr bwMode="auto">
          <a:xfrm>
            <a:off x="2707874"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Line 61"/>
          <p:cNvSpPr>
            <a:spLocks noChangeShapeType="1"/>
          </p:cNvSpPr>
          <p:nvPr/>
        </p:nvSpPr>
        <p:spPr bwMode="auto">
          <a:xfrm>
            <a:off x="2707874"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4" name="Line 62"/>
          <p:cNvSpPr>
            <a:spLocks noChangeShapeType="1"/>
          </p:cNvSpPr>
          <p:nvPr/>
        </p:nvSpPr>
        <p:spPr bwMode="auto">
          <a:xfrm>
            <a:off x="3356211"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5" name="Line 63"/>
          <p:cNvSpPr>
            <a:spLocks noChangeShapeType="1"/>
          </p:cNvSpPr>
          <p:nvPr/>
        </p:nvSpPr>
        <p:spPr bwMode="auto">
          <a:xfrm>
            <a:off x="4928176"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6" name="Text Box 64"/>
          <p:cNvSpPr txBox="1">
            <a:spLocks noChangeArrowheads="1"/>
          </p:cNvSpPr>
          <p:nvPr/>
        </p:nvSpPr>
        <p:spPr bwMode="auto">
          <a:xfrm>
            <a:off x="3815778" y="108843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空格</a:t>
            </a:r>
          </a:p>
        </p:txBody>
      </p:sp>
      <p:sp>
        <p:nvSpPr>
          <p:cNvPr id="47" name="Text Box 65"/>
          <p:cNvSpPr txBox="1">
            <a:spLocks noChangeArrowheads="1"/>
          </p:cNvSpPr>
          <p:nvPr/>
        </p:nvSpPr>
        <p:spPr bwMode="auto">
          <a:xfrm>
            <a:off x="5186612" y="108843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回车换行</a:t>
            </a:r>
          </a:p>
        </p:txBody>
      </p:sp>
      <p:sp>
        <p:nvSpPr>
          <p:cNvPr id="48" name="Line 66"/>
          <p:cNvSpPr>
            <a:spLocks noChangeShapeType="1"/>
          </p:cNvSpPr>
          <p:nvPr/>
        </p:nvSpPr>
        <p:spPr bwMode="auto">
          <a:xfrm>
            <a:off x="4247254" y="1319734"/>
            <a:ext cx="288774"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9" name="Line 67"/>
          <p:cNvSpPr>
            <a:spLocks noChangeShapeType="1"/>
          </p:cNvSpPr>
          <p:nvPr/>
        </p:nvSpPr>
        <p:spPr bwMode="auto">
          <a:xfrm flipH="1">
            <a:off x="3592174" y="1319734"/>
            <a:ext cx="314618"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0" name="Line 68"/>
          <p:cNvSpPr>
            <a:spLocks noChangeShapeType="1"/>
          </p:cNvSpPr>
          <p:nvPr/>
        </p:nvSpPr>
        <p:spPr bwMode="auto">
          <a:xfrm>
            <a:off x="5609099" y="1319734"/>
            <a:ext cx="157309"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1" name="Line 69"/>
          <p:cNvSpPr>
            <a:spLocks noChangeShapeType="1"/>
          </p:cNvSpPr>
          <p:nvPr/>
        </p:nvSpPr>
        <p:spPr bwMode="auto">
          <a:xfrm>
            <a:off x="398544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2" name="Line 70"/>
          <p:cNvSpPr>
            <a:spLocks noChangeShapeType="1"/>
          </p:cNvSpPr>
          <p:nvPr/>
        </p:nvSpPr>
        <p:spPr bwMode="auto">
          <a:xfrm>
            <a:off x="398544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3" name="Text Box 71"/>
          <p:cNvSpPr txBox="1">
            <a:spLocks noChangeArrowheads="1"/>
          </p:cNvSpPr>
          <p:nvPr/>
        </p:nvSpPr>
        <p:spPr bwMode="auto">
          <a:xfrm>
            <a:off x="3744379" y="2319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rPr>
              <a:t>:</a:t>
            </a:r>
          </a:p>
        </p:txBody>
      </p:sp>
      <p:sp>
        <p:nvSpPr>
          <p:cNvPr id="54" name="Text Box 72"/>
          <p:cNvSpPr txBox="1">
            <a:spLocks noChangeArrowheads="1"/>
          </p:cNvSpPr>
          <p:nvPr/>
        </p:nvSpPr>
        <p:spPr bwMode="auto">
          <a:xfrm>
            <a:off x="5429318" y="151265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55" name="Text Box 75"/>
          <p:cNvSpPr txBox="1">
            <a:spLocks noChangeArrowheads="1"/>
          </p:cNvSpPr>
          <p:nvPr/>
        </p:nvSpPr>
        <p:spPr bwMode="auto">
          <a:xfrm>
            <a:off x="2710121" y="257993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57" name="Rectangle 132"/>
          <p:cNvSpPr>
            <a:spLocks noChangeArrowheads="1"/>
          </p:cNvSpPr>
          <p:nvPr/>
        </p:nvSpPr>
        <p:spPr bwMode="auto">
          <a:xfrm>
            <a:off x="2622487" y="1484652"/>
            <a:ext cx="1029240" cy="328794"/>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59" name="Text Box 73"/>
          <p:cNvSpPr txBox="1">
            <a:spLocks noChangeArrowheads="1"/>
          </p:cNvSpPr>
          <p:nvPr/>
        </p:nvSpPr>
        <p:spPr bwMode="auto">
          <a:xfrm>
            <a:off x="4310177" y="2323745"/>
            <a:ext cx="601144"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60" name="Text Box 74"/>
          <p:cNvSpPr txBox="1">
            <a:spLocks noChangeArrowheads="1"/>
          </p:cNvSpPr>
          <p:nvPr/>
        </p:nvSpPr>
        <p:spPr bwMode="auto">
          <a:xfrm>
            <a:off x="4314671" y="1794773"/>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CRLF</a:t>
            </a:r>
          </a:p>
        </p:txBody>
      </p:sp>
      <p:sp>
        <p:nvSpPr>
          <p:cNvPr id="61" name="矩形 60"/>
          <p:cNvSpPr/>
          <p:nvPr/>
        </p:nvSpPr>
        <p:spPr>
          <a:xfrm>
            <a:off x="1346773" y="3539729"/>
            <a:ext cx="6636391" cy="738664"/>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itchFamily="34" charset="-122"/>
                <a:ea typeface="微软雅黑" pitchFamily="34" charset="-122"/>
              </a:rPr>
              <a:t>“方法”是面向对象技术中使用的专门名词。所谓“方法”就是对所请求的对象进行的操作，因此这些方法实际上也就是一些命令。因此，请求报文的类型是由它所采用的方法决定的。 </a:t>
            </a:r>
          </a:p>
        </p:txBody>
      </p:sp>
    </p:spTree>
    <p:extLst>
      <p:ext uri="{BB962C8B-B14F-4D97-AF65-F5344CB8AC3E}">
        <p14:creationId xmlns:p14="http://schemas.microsoft.com/office/powerpoint/2010/main" val="3256486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500"/>
                                  </p:st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矩形 2"/>
          <p:cNvSpPr/>
          <p:nvPr/>
        </p:nvSpPr>
        <p:spPr>
          <a:xfrm>
            <a:off x="645268" y="605154"/>
            <a:ext cx="327423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请求报文的一些方法</a:t>
            </a:r>
          </a:p>
        </p:txBody>
      </p:sp>
      <p:graphicFrame>
        <p:nvGraphicFramePr>
          <p:cNvPr id="7" name="图示 6"/>
          <p:cNvGraphicFramePr/>
          <p:nvPr>
            <p:extLst>
              <p:ext uri="{D42A27DB-BD31-4B8C-83A1-F6EECF244321}">
                <p14:modId xmlns:p14="http://schemas.microsoft.com/office/powerpoint/2010/main" val="3567208742"/>
              </p:ext>
            </p:extLst>
          </p:nvPr>
        </p:nvGraphicFramePr>
        <p:xfrm>
          <a:off x="556963" y="1070076"/>
          <a:ext cx="8048776" cy="32425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直接连接符 8"/>
          <p:cNvCxnSpPr/>
          <p:nvPr/>
        </p:nvCxnSpPr>
        <p:spPr>
          <a:xfrm>
            <a:off x="3664088" y="1024647"/>
            <a:ext cx="0" cy="338600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567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矩形 63"/>
          <p:cNvSpPr/>
          <p:nvPr/>
        </p:nvSpPr>
        <p:spPr>
          <a:xfrm>
            <a:off x="645268" y="614298"/>
            <a:ext cx="378719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的报文结构（请求报文）</a:t>
            </a:r>
          </a:p>
        </p:txBody>
      </p:sp>
      <p:sp>
        <p:nvSpPr>
          <p:cNvPr id="5" name="Rectangle 51"/>
          <p:cNvSpPr>
            <a:spLocks noChangeArrowheads="1"/>
          </p:cNvSpPr>
          <p:nvPr/>
        </p:nvSpPr>
        <p:spPr bwMode="auto">
          <a:xfrm>
            <a:off x="2707874" y="2318560"/>
            <a:ext cx="2220302" cy="266560"/>
          </a:xfrm>
          <a:prstGeom prst="rect">
            <a:avLst/>
          </a:prstGeom>
          <a:solidFill>
            <a:srgbClr val="0000FF"/>
          </a:solidFill>
          <a:ln w="9525">
            <a:solidFill>
              <a:schemeClr val="tx1"/>
            </a:solidFill>
            <a:miter lim="800000"/>
            <a:headEnd/>
            <a:tailEnd/>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6" name="Rectangle 43"/>
          <p:cNvSpPr>
            <a:spLocks noChangeArrowheads="1"/>
          </p:cNvSpPr>
          <p:nvPr/>
        </p:nvSpPr>
        <p:spPr bwMode="auto">
          <a:xfrm>
            <a:off x="2707874" y="1785438"/>
            <a:ext cx="2220302" cy="26656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7" name="Rectangle 34"/>
          <p:cNvSpPr>
            <a:spLocks noChangeArrowheads="1"/>
          </p:cNvSpPr>
          <p:nvPr/>
        </p:nvSpPr>
        <p:spPr bwMode="auto">
          <a:xfrm>
            <a:off x="2707874" y="1519914"/>
            <a:ext cx="3398995" cy="26552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8" name="Rectangle 23"/>
          <p:cNvSpPr>
            <a:spLocks noChangeArrowheads="1"/>
          </p:cNvSpPr>
          <p:nvPr/>
        </p:nvSpPr>
        <p:spPr bwMode="auto">
          <a:xfrm>
            <a:off x="4300064" y="2324783"/>
            <a:ext cx="628112" cy="254114"/>
          </a:xfrm>
          <a:prstGeom prst="rect">
            <a:avLst/>
          </a:prstGeom>
          <a:solidFill>
            <a:srgbClr val="00B0F0"/>
          </a:solidFill>
          <a:ln>
            <a:noFill/>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9" name="Rectangle 24"/>
          <p:cNvSpPr>
            <a:spLocks noChangeArrowheads="1"/>
          </p:cNvSpPr>
          <p:nvPr/>
        </p:nvSpPr>
        <p:spPr bwMode="auto">
          <a:xfrm>
            <a:off x="2712369" y="2597566"/>
            <a:ext cx="643842" cy="253077"/>
          </a:xfrm>
          <a:prstGeom prst="rect">
            <a:avLst/>
          </a:prstGeom>
          <a:solidFill>
            <a:srgbClr val="00B0F0"/>
          </a:solidFill>
          <a:ln>
            <a:noFill/>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0" name="Rectangle 25"/>
          <p:cNvSpPr>
            <a:spLocks noChangeArrowheads="1"/>
          </p:cNvSpPr>
          <p:nvPr/>
        </p:nvSpPr>
        <p:spPr bwMode="auto">
          <a:xfrm>
            <a:off x="4300064" y="1791661"/>
            <a:ext cx="628112" cy="260337"/>
          </a:xfrm>
          <a:prstGeom prst="rect">
            <a:avLst/>
          </a:prstGeom>
          <a:solidFill>
            <a:srgbClr val="00B0F0"/>
          </a:solidFill>
          <a:ln>
            <a:noFill/>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1" name="Rectangle 26"/>
          <p:cNvSpPr>
            <a:spLocks noChangeArrowheads="1"/>
          </p:cNvSpPr>
          <p:nvPr/>
        </p:nvSpPr>
        <p:spPr bwMode="auto">
          <a:xfrm>
            <a:off x="3906792" y="2324782"/>
            <a:ext cx="85396"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2" name="Rectangle 27"/>
          <p:cNvSpPr>
            <a:spLocks noChangeArrowheads="1"/>
          </p:cNvSpPr>
          <p:nvPr/>
        </p:nvSpPr>
        <p:spPr bwMode="auto">
          <a:xfrm>
            <a:off x="3906792" y="1791661"/>
            <a:ext cx="78654"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3" name="Line 28"/>
          <p:cNvSpPr>
            <a:spLocks noChangeShapeType="1"/>
          </p:cNvSpPr>
          <p:nvPr/>
        </p:nvSpPr>
        <p:spPr bwMode="auto">
          <a:xfrm>
            <a:off x="380903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29"/>
          <p:cNvSpPr>
            <a:spLocks noChangeShapeType="1"/>
          </p:cNvSpPr>
          <p:nvPr/>
        </p:nvSpPr>
        <p:spPr bwMode="auto">
          <a:xfrm>
            <a:off x="4300064"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30"/>
          <p:cNvSpPr>
            <a:spLocks noChangeShapeType="1"/>
          </p:cNvSpPr>
          <p:nvPr/>
        </p:nvSpPr>
        <p:spPr bwMode="auto">
          <a:xfrm>
            <a:off x="3906792"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Rectangle 31"/>
          <p:cNvSpPr>
            <a:spLocks noChangeArrowheads="1"/>
          </p:cNvSpPr>
          <p:nvPr/>
        </p:nvSpPr>
        <p:spPr bwMode="auto">
          <a:xfrm>
            <a:off x="5458532" y="1526138"/>
            <a:ext cx="648337" cy="259300"/>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7" name="Rectangle 32"/>
          <p:cNvSpPr>
            <a:spLocks noChangeArrowheads="1"/>
          </p:cNvSpPr>
          <p:nvPr/>
        </p:nvSpPr>
        <p:spPr bwMode="auto">
          <a:xfrm>
            <a:off x="4515802"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8" name="Rectangle 33"/>
          <p:cNvSpPr>
            <a:spLocks noChangeArrowheads="1"/>
          </p:cNvSpPr>
          <p:nvPr/>
        </p:nvSpPr>
        <p:spPr bwMode="auto">
          <a:xfrm>
            <a:off x="3573073"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9" name="Text Box 35"/>
          <p:cNvSpPr txBox="1">
            <a:spLocks noChangeArrowheads="1"/>
          </p:cNvSpPr>
          <p:nvPr/>
        </p:nvSpPr>
        <p:spPr bwMode="auto">
          <a:xfrm>
            <a:off x="282922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方   法</a:t>
            </a:r>
          </a:p>
        </p:txBody>
      </p:sp>
      <p:sp>
        <p:nvSpPr>
          <p:cNvPr id="20" name="Line 36"/>
          <p:cNvSpPr>
            <a:spLocks noChangeShapeType="1"/>
          </p:cNvSpPr>
          <p:nvPr/>
        </p:nvSpPr>
        <p:spPr bwMode="auto">
          <a:xfrm>
            <a:off x="3573073"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1" name="Line 37"/>
          <p:cNvSpPr>
            <a:spLocks noChangeShapeType="1"/>
          </p:cNvSpPr>
          <p:nvPr/>
        </p:nvSpPr>
        <p:spPr bwMode="auto">
          <a:xfrm>
            <a:off x="3651727"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2" name="Line 38"/>
          <p:cNvSpPr>
            <a:spLocks noChangeShapeType="1"/>
          </p:cNvSpPr>
          <p:nvPr/>
        </p:nvSpPr>
        <p:spPr bwMode="auto">
          <a:xfrm>
            <a:off x="451580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3" name="Line 39"/>
          <p:cNvSpPr>
            <a:spLocks noChangeShapeType="1"/>
          </p:cNvSpPr>
          <p:nvPr/>
        </p:nvSpPr>
        <p:spPr bwMode="auto">
          <a:xfrm>
            <a:off x="4594456"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4" name="Line 40"/>
          <p:cNvSpPr>
            <a:spLocks noChangeShapeType="1"/>
          </p:cNvSpPr>
          <p:nvPr/>
        </p:nvSpPr>
        <p:spPr bwMode="auto">
          <a:xfrm>
            <a:off x="545853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Text Box 41"/>
          <p:cNvSpPr txBox="1">
            <a:spLocks noChangeArrowheads="1"/>
          </p:cNvSpPr>
          <p:nvPr/>
        </p:nvSpPr>
        <p:spPr bwMode="auto">
          <a:xfrm>
            <a:off x="3802295" y="1512654"/>
            <a:ext cx="4972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URL</a:t>
            </a:r>
          </a:p>
        </p:txBody>
      </p:sp>
      <p:sp>
        <p:nvSpPr>
          <p:cNvPr id="26" name="Text Box 42"/>
          <p:cNvSpPr txBox="1">
            <a:spLocks noChangeArrowheads="1"/>
          </p:cNvSpPr>
          <p:nvPr/>
        </p:nvSpPr>
        <p:spPr bwMode="auto">
          <a:xfrm>
            <a:off x="468434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版   本</a:t>
            </a:r>
          </a:p>
        </p:txBody>
      </p:sp>
      <p:sp>
        <p:nvSpPr>
          <p:cNvPr id="27" name="Text Box 44"/>
          <p:cNvSpPr txBox="1">
            <a:spLocks noChangeArrowheads="1"/>
          </p:cNvSpPr>
          <p:nvPr/>
        </p:nvSpPr>
        <p:spPr bwMode="auto">
          <a:xfrm>
            <a:off x="2713492" y="1782326"/>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28" name="Line 45"/>
          <p:cNvSpPr>
            <a:spLocks noChangeShapeType="1"/>
          </p:cNvSpPr>
          <p:nvPr/>
        </p:nvSpPr>
        <p:spPr bwMode="auto">
          <a:xfrm>
            <a:off x="380903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46"/>
          <p:cNvSpPr>
            <a:spLocks noChangeShapeType="1"/>
          </p:cNvSpPr>
          <p:nvPr/>
        </p:nvSpPr>
        <p:spPr bwMode="auto">
          <a:xfrm>
            <a:off x="4300064"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Text Box 47"/>
          <p:cNvSpPr txBox="1">
            <a:spLocks noChangeArrowheads="1"/>
          </p:cNvSpPr>
          <p:nvPr/>
        </p:nvSpPr>
        <p:spPr bwMode="auto">
          <a:xfrm>
            <a:off x="5091103" y="205407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首部行</a:t>
            </a:r>
          </a:p>
        </p:txBody>
      </p:sp>
      <p:sp>
        <p:nvSpPr>
          <p:cNvPr id="31" name="Line 48"/>
          <p:cNvSpPr>
            <a:spLocks noChangeShapeType="1"/>
          </p:cNvSpPr>
          <p:nvPr/>
        </p:nvSpPr>
        <p:spPr bwMode="auto">
          <a:xfrm>
            <a:off x="3906792"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Text Box 49"/>
          <p:cNvSpPr txBox="1">
            <a:spLocks noChangeArrowheads="1"/>
          </p:cNvSpPr>
          <p:nvPr/>
        </p:nvSpPr>
        <p:spPr bwMode="auto">
          <a:xfrm>
            <a:off x="3744379" y="1783364"/>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solidFill>
                  <a:schemeClr val="bg1"/>
                </a:solidFill>
                <a:latin typeface="微软雅黑" pitchFamily="34" charset="-122"/>
                <a:ea typeface="微软雅黑" pitchFamily="34" charset="-122"/>
              </a:rPr>
              <a:t>:</a:t>
            </a:r>
          </a:p>
        </p:txBody>
      </p:sp>
      <p:sp>
        <p:nvSpPr>
          <p:cNvPr id="33" name="Text Box 50"/>
          <p:cNvSpPr txBox="1">
            <a:spLocks noChangeArrowheads="1"/>
          </p:cNvSpPr>
          <p:nvPr/>
        </p:nvSpPr>
        <p:spPr bwMode="auto">
          <a:xfrm>
            <a:off x="3993312" y="1787513"/>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4" name="Text Box 52"/>
          <p:cNvSpPr txBox="1">
            <a:spLocks noChangeArrowheads="1"/>
          </p:cNvSpPr>
          <p:nvPr/>
        </p:nvSpPr>
        <p:spPr bwMode="auto">
          <a:xfrm>
            <a:off x="2710122" y="2310262"/>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35" name="Text Box 53"/>
          <p:cNvSpPr txBox="1">
            <a:spLocks noChangeArrowheads="1"/>
          </p:cNvSpPr>
          <p:nvPr/>
        </p:nvSpPr>
        <p:spPr bwMode="auto">
          <a:xfrm>
            <a:off x="4010166" y="2318560"/>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6" name="Text Box 54"/>
          <p:cNvSpPr txBox="1">
            <a:spLocks noChangeArrowheads="1"/>
          </p:cNvSpPr>
          <p:nvPr/>
        </p:nvSpPr>
        <p:spPr bwMode="auto">
          <a:xfrm>
            <a:off x="3730382" y="2723068"/>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7" name="Text Box 55"/>
          <p:cNvSpPr txBox="1">
            <a:spLocks noChangeArrowheads="1"/>
          </p:cNvSpPr>
          <p:nvPr/>
        </p:nvSpPr>
        <p:spPr bwMode="auto">
          <a:xfrm rot="16200000">
            <a:off x="3228345" y="2064411"/>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8" name="AutoShape 56"/>
          <p:cNvSpPr>
            <a:spLocks/>
          </p:cNvSpPr>
          <p:nvPr/>
        </p:nvSpPr>
        <p:spPr bwMode="auto">
          <a:xfrm>
            <a:off x="4977616" y="1819666"/>
            <a:ext cx="157309" cy="765455"/>
          </a:xfrm>
          <a:prstGeom prst="rightBrace">
            <a:avLst>
              <a:gd name="adj1" fmla="val 43929"/>
              <a:gd name="adj2" fmla="val 50000"/>
            </a:avLst>
          </a:prstGeom>
          <a:noFill/>
          <a:ln w="19050">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39" name="Rectangle 57"/>
          <p:cNvSpPr>
            <a:spLocks noChangeArrowheads="1"/>
          </p:cNvSpPr>
          <p:nvPr/>
        </p:nvSpPr>
        <p:spPr bwMode="auto">
          <a:xfrm>
            <a:off x="2707874" y="2850644"/>
            <a:ext cx="3537202" cy="599502"/>
          </a:xfrm>
          <a:prstGeom prst="rect">
            <a:avLst/>
          </a:prstGeom>
          <a:solidFill>
            <a:srgbClr val="0000FF"/>
          </a:solidFill>
          <a:ln w="9525">
            <a:solidFill>
              <a:schemeClr val="tx1"/>
            </a:solidFill>
            <a:miter lim="800000"/>
            <a:headEnd/>
            <a:tailEnd/>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40" name="Text Box 58"/>
          <p:cNvSpPr txBox="1">
            <a:spLocks noChangeArrowheads="1"/>
          </p:cNvSpPr>
          <p:nvPr/>
        </p:nvSpPr>
        <p:spPr bwMode="auto">
          <a:xfrm>
            <a:off x="3886521" y="291183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chemeClr val="bg1"/>
                </a:solidFill>
                <a:latin typeface="微软雅黑" pitchFamily="34" charset="-122"/>
                <a:ea typeface="微软雅黑" pitchFamily="34" charset="-122"/>
              </a:rPr>
              <a:t>实体主体</a:t>
            </a:r>
          </a:p>
          <a:p>
            <a:pPr algn="ctr" eaLnBrk="1" hangingPunct="1"/>
            <a:r>
              <a:rPr kumimoji="1" lang="zh-CN" altLang="en-US" sz="1200" b="1" dirty="0">
                <a:solidFill>
                  <a:schemeClr val="bg1"/>
                </a:solidFill>
                <a:latin typeface="微软雅黑" pitchFamily="34" charset="-122"/>
                <a:ea typeface="微软雅黑" pitchFamily="34" charset="-122"/>
              </a:rPr>
              <a:t>（通常不用）</a:t>
            </a:r>
          </a:p>
        </p:txBody>
      </p:sp>
      <p:sp>
        <p:nvSpPr>
          <p:cNvPr id="41" name="Text Box 59"/>
          <p:cNvSpPr txBox="1">
            <a:spLocks noChangeArrowheads="1"/>
          </p:cNvSpPr>
          <p:nvPr/>
        </p:nvSpPr>
        <p:spPr bwMode="auto">
          <a:xfrm>
            <a:off x="6081026"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请求行</a:t>
            </a:r>
          </a:p>
        </p:txBody>
      </p:sp>
      <p:sp>
        <p:nvSpPr>
          <p:cNvPr id="42" name="Line 60"/>
          <p:cNvSpPr>
            <a:spLocks noChangeShapeType="1"/>
          </p:cNvSpPr>
          <p:nvPr/>
        </p:nvSpPr>
        <p:spPr bwMode="auto">
          <a:xfrm>
            <a:off x="2707874"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Line 61"/>
          <p:cNvSpPr>
            <a:spLocks noChangeShapeType="1"/>
          </p:cNvSpPr>
          <p:nvPr/>
        </p:nvSpPr>
        <p:spPr bwMode="auto">
          <a:xfrm>
            <a:off x="2707874"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4" name="Line 62"/>
          <p:cNvSpPr>
            <a:spLocks noChangeShapeType="1"/>
          </p:cNvSpPr>
          <p:nvPr/>
        </p:nvSpPr>
        <p:spPr bwMode="auto">
          <a:xfrm>
            <a:off x="3356211"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5" name="Line 63"/>
          <p:cNvSpPr>
            <a:spLocks noChangeShapeType="1"/>
          </p:cNvSpPr>
          <p:nvPr/>
        </p:nvSpPr>
        <p:spPr bwMode="auto">
          <a:xfrm>
            <a:off x="4928176"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6" name="Text Box 64"/>
          <p:cNvSpPr txBox="1">
            <a:spLocks noChangeArrowheads="1"/>
          </p:cNvSpPr>
          <p:nvPr/>
        </p:nvSpPr>
        <p:spPr bwMode="auto">
          <a:xfrm>
            <a:off x="3815778" y="108843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空格</a:t>
            </a:r>
          </a:p>
        </p:txBody>
      </p:sp>
      <p:sp>
        <p:nvSpPr>
          <p:cNvPr id="47" name="Text Box 65"/>
          <p:cNvSpPr txBox="1">
            <a:spLocks noChangeArrowheads="1"/>
          </p:cNvSpPr>
          <p:nvPr/>
        </p:nvSpPr>
        <p:spPr bwMode="auto">
          <a:xfrm>
            <a:off x="5186612" y="108843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回车换行</a:t>
            </a:r>
          </a:p>
        </p:txBody>
      </p:sp>
      <p:sp>
        <p:nvSpPr>
          <p:cNvPr id="48" name="Line 66"/>
          <p:cNvSpPr>
            <a:spLocks noChangeShapeType="1"/>
          </p:cNvSpPr>
          <p:nvPr/>
        </p:nvSpPr>
        <p:spPr bwMode="auto">
          <a:xfrm>
            <a:off x="4247254" y="1319734"/>
            <a:ext cx="288774"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9" name="Line 67"/>
          <p:cNvSpPr>
            <a:spLocks noChangeShapeType="1"/>
          </p:cNvSpPr>
          <p:nvPr/>
        </p:nvSpPr>
        <p:spPr bwMode="auto">
          <a:xfrm flipH="1">
            <a:off x="3592174" y="1319734"/>
            <a:ext cx="314618"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0" name="Line 68"/>
          <p:cNvSpPr>
            <a:spLocks noChangeShapeType="1"/>
          </p:cNvSpPr>
          <p:nvPr/>
        </p:nvSpPr>
        <p:spPr bwMode="auto">
          <a:xfrm>
            <a:off x="5609099" y="1319734"/>
            <a:ext cx="157309"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1" name="Line 69"/>
          <p:cNvSpPr>
            <a:spLocks noChangeShapeType="1"/>
          </p:cNvSpPr>
          <p:nvPr/>
        </p:nvSpPr>
        <p:spPr bwMode="auto">
          <a:xfrm>
            <a:off x="398544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2" name="Line 70"/>
          <p:cNvSpPr>
            <a:spLocks noChangeShapeType="1"/>
          </p:cNvSpPr>
          <p:nvPr/>
        </p:nvSpPr>
        <p:spPr bwMode="auto">
          <a:xfrm>
            <a:off x="398544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3" name="Text Box 71"/>
          <p:cNvSpPr txBox="1">
            <a:spLocks noChangeArrowheads="1"/>
          </p:cNvSpPr>
          <p:nvPr/>
        </p:nvSpPr>
        <p:spPr bwMode="auto">
          <a:xfrm>
            <a:off x="3744379" y="2319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rPr>
              <a:t>:</a:t>
            </a:r>
          </a:p>
        </p:txBody>
      </p:sp>
      <p:sp>
        <p:nvSpPr>
          <p:cNvPr id="54" name="Text Box 72"/>
          <p:cNvSpPr txBox="1">
            <a:spLocks noChangeArrowheads="1"/>
          </p:cNvSpPr>
          <p:nvPr/>
        </p:nvSpPr>
        <p:spPr bwMode="auto">
          <a:xfrm>
            <a:off x="5429318" y="151265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55" name="Text Box 75"/>
          <p:cNvSpPr txBox="1">
            <a:spLocks noChangeArrowheads="1"/>
          </p:cNvSpPr>
          <p:nvPr/>
        </p:nvSpPr>
        <p:spPr bwMode="auto">
          <a:xfrm>
            <a:off x="2710121" y="257993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57" name="Rectangle 132"/>
          <p:cNvSpPr>
            <a:spLocks noChangeArrowheads="1"/>
          </p:cNvSpPr>
          <p:nvPr/>
        </p:nvSpPr>
        <p:spPr bwMode="auto">
          <a:xfrm>
            <a:off x="3592182" y="1484652"/>
            <a:ext cx="1006775" cy="328794"/>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59" name="Text Box 73"/>
          <p:cNvSpPr txBox="1">
            <a:spLocks noChangeArrowheads="1"/>
          </p:cNvSpPr>
          <p:nvPr/>
        </p:nvSpPr>
        <p:spPr bwMode="auto">
          <a:xfrm>
            <a:off x="4310177" y="2323745"/>
            <a:ext cx="601144"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60" name="Text Box 74"/>
          <p:cNvSpPr txBox="1">
            <a:spLocks noChangeArrowheads="1"/>
          </p:cNvSpPr>
          <p:nvPr/>
        </p:nvSpPr>
        <p:spPr bwMode="auto">
          <a:xfrm>
            <a:off x="4314671" y="1794773"/>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CRLF</a:t>
            </a:r>
          </a:p>
        </p:txBody>
      </p:sp>
      <p:sp>
        <p:nvSpPr>
          <p:cNvPr id="61" name="矩形 60"/>
          <p:cNvSpPr/>
          <p:nvPr/>
        </p:nvSpPr>
        <p:spPr>
          <a:xfrm>
            <a:off x="1346773" y="3649974"/>
            <a:ext cx="6636391" cy="307777"/>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itchFamily="34" charset="-122"/>
                <a:ea typeface="微软雅黑" pitchFamily="34" charset="-122"/>
              </a:rPr>
              <a:t>“</a:t>
            </a:r>
            <a:r>
              <a:rPr kumimoji="1" lang="en-US" altLang="zh-CN" sz="1400" b="1" dirty="0">
                <a:latin typeface="微软雅黑" pitchFamily="34" charset="-122"/>
                <a:ea typeface="微软雅黑" pitchFamily="34" charset="-122"/>
              </a:rPr>
              <a:t>URL”</a:t>
            </a:r>
            <a:r>
              <a:rPr kumimoji="1" lang="zh-CN" altLang="en-US" sz="1400" b="1" dirty="0">
                <a:latin typeface="微软雅黑" pitchFamily="34" charset="-122"/>
                <a:ea typeface="微软雅黑" pitchFamily="34" charset="-122"/>
              </a:rPr>
              <a:t>是所请求的资源的 </a:t>
            </a:r>
            <a:r>
              <a:rPr kumimoji="1" lang="en-US" altLang="zh-CN" sz="1400" b="1" dirty="0">
                <a:latin typeface="微软雅黑" pitchFamily="34" charset="-122"/>
                <a:ea typeface="微软雅黑" pitchFamily="34" charset="-122"/>
              </a:rPr>
              <a:t>URL</a:t>
            </a:r>
            <a:r>
              <a:rPr kumimoji="1" lang="zh-CN" altLang="en-US" sz="1400" b="1" dirty="0">
                <a:latin typeface="微软雅黑" pitchFamily="34" charset="-122"/>
                <a:ea typeface="微软雅黑" pitchFamily="34" charset="-122"/>
              </a:rPr>
              <a:t>。</a:t>
            </a:r>
          </a:p>
        </p:txBody>
      </p:sp>
    </p:spTree>
    <p:extLst>
      <p:ext uri="{BB962C8B-B14F-4D97-AF65-F5344CB8AC3E}">
        <p14:creationId xmlns:p14="http://schemas.microsoft.com/office/powerpoint/2010/main" val="2404419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750"/>
                                  </p:stCondLst>
                                  <p:childTnLst>
                                    <p:anim calcmode="discrete" valueType="str">
                                      <p:cBhvr>
                                        <p:cTn id="6" dur="5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圆角矩形 64"/>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矩形 66"/>
          <p:cNvSpPr/>
          <p:nvPr/>
        </p:nvSpPr>
        <p:spPr>
          <a:xfrm>
            <a:off x="645268" y="614298"/>
            <a:ext cx="378719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的报文结构（请求报文）</a:t>
            </a:r>
          </a:p>
        </p:txBody>
      </p:sp>
      <p:sp>
        <p:nvSpPr>
          <p:cNvPr id="5" name="Rectangle 51"/>
          <p:cNvSpPr>
            <a:spLocks noChangeArrowheads="1"/>
          </p:cNvSpPr>
          <p:nvPr/>
        </p:nvSpPr>
        <p:spPr bwMode="auto">
          <a:xfrm>
            <a:off x="2707874" y="2318560"/>
            <a:ext cx="2220302" cy="266560"/>
          </a:xfrm>
          <a:prstGeom prst="rect">
            <a:avLst/>
          </a:prstGeom>
          <a:solidFill>
            <a:srgbClr val="0000FF"/>
          </a:solidFill>
          <a:ln w="9525">
            <a:solidFill>
              <a:schemeClr val="tx1"/>
            </a:solidFill>
            <a:miter lim="800000"/>
            <a:headEnd/>
            <a:tailEnd/>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6" name="Rectangle 43"/>
          <p:cNvSpPr>
            <a:spLocks noChangeArrowheads="1"/>
          </p:cNvSpPr>
          <p:nvPr/>
        </p:nvSpPr>
        <p:spPr bwMode="auto">
          <a:xfrm>
            <a:off x="2707874" y="1785438"/>
            <a:ext cx="2220302" cy="26656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7" name="Rectangle 34"/>
          <p:cNvSpPr>
            <a:spLocks noChangeArrowheads="1"/>
          </p:cNvSpPr>
          <p:nvPr/>
        </p:nvSpPr>
        <p:spPr bwMode="auto">
          <a:xfrm>
            <a:off x="2707874" y="1519914"/>
            <a:ext cx="3398995" cy="26552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8" name="Rectangle 23"/>
          <p:cNvSpPr>
            <a:spLocks noChangeArrowheads="1"/>
          </p:cNvSpPr>
          <p:nvPr/>
        </p:nvSpPr>
        <p:spPr bwMode="auto">
          <a:xfrm>
            <a:off x="4300064" y="2324783"/>
            <a:ext cx="628112" cy="254114"/>
          </a:xfrm>
          <a:prstGeom prst="rect">
            <a:avLst/>
          </a:prstGeom>
          <a:solidFill>
            <a:srgbClr val="00B0F0"/>
          </a:solidFill>
          <a:ln>
            <a:noFill/>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9" name="Rectangle 24"/>
          <p:cNvSpPr>
            <a:spLocks noChangeArrowheads="1"/>
          </p:cNvSpPr>
          <p:nvPr/>
        </p:nvSpPr>
        <p:spPr bwMode="auto">
          <a:xfrm>
            <a:off x="2712369" y="2597566"/>
            <a:ext cx="643842" cy="253077"/>
          </a:xfrm>
          <a:prstGeom prst="rect">
            <a:avLst/>
          </a:prstGeom>
          <a:solidFill>
            <a:srgbClr val="00B0F0"/>
          </a:solidFill>
          <a:ln>
            <a:noFill/>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0" name="Rectangle 25"/>
          <p:cNvSpPr>
            <a:spLocks noChangeArrowheads="1"/>
          </p:cNvSpPr>
          <p:nvPr/>
        </p:nvSpPr>
        <p:spPr bwMode="auto">
          <a:xfrm>
            <a:off x="4300064" y="1791661"/>
            <a:ext cx="628112" cy="260337"/>
          </a:xfrm>
          <a:prstGeom prst="rect">
            <a:avLst/>
          </a:prstGeom>
          <a:solidFill>
            <a:srgbClr val="00B0F0"/>
          </a:solidFill>
          <a:ln>
            <a:noFill/>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1" name="Rectangle 26"/>
          <p:cNvSpPr>
            <a:spLocks noChangeArrowheads="1"/>
          </p:cNvSpPr>
          <p:nvPr/>
        </p:nvSpPr>
        <p:spPr bwMode="auto">
          <a:xfrm>
            <a:off x="3906792" y="2324782"/>
            <a:ext cx="85396"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2" name="Rectangle 27"/>
          <p:cNvSpPr>
            <a:spLocks noChangeArrowheads="1"/>
          </p:cNvSpPr>
          <p:nvPr/>
        </p:nvSpPr>
        <p:spPr bwMode="auto">
          <a:xfrm>
            <a:off x="3906792" y="1791661"/>
            <a:ext cx="78654"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3" name="Line 28"/>
          <p:cNvSpPr>
            <a:spLocks noChangeShapeType="1"/>
          </p:cNvSpPr>
          <p:nvPr/>
        </p:nvSpPr>
        <p:spPr bwMode="auto">
          <a:xfrm>
            <a:off x="380903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29"/>
          <p:cNvSpPr>
            <a:spLocks noChangeShapeType="1"/>
          </p:cNvSpPr>
          <p:nvPr/>
        </p:nvSpPr>
        <p:spPr bwMode="auto">
          <a:xfrm>
            <a:off x="4300064"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30"/>
          <p:cNvSpPr>
            <a:spLocks noChangeShapeType="1"/>
          </p:cNvSpPr>
          <p:nvPr/>
        </p:nvSpPr>
        <p:spPr bwMode="auto">
          <a:xfrm>
            <a:off x="3906792"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Rectangle 31"/>
          <p:cNvSpPr>
            <a:spLocks noChangeArrowheads="1"/>
          </p:cNvSpPr>
          <p:nvPr/>
        </p:nvSpPr>
        <p:spPr bwMode="auto">
          <a:xfrm>
            <a:off x="5458532" y="1526138"/>
            <a:ext cx="648337" cy="259300"/>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7" name="Rectangle 32"/>
          <p:cNvSpPr>
            <a:spLocks noChangeArrowheads="1"/>
          </p:cNvSpPr>
          <p:nvPr/>
        </p:nvSpPr>
        <p:spPr bwMode="auto">
          <a:xfrm>
            <a:off x="4515802"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8" name="Rectangle 33"/>
          <p:cNvSpPr>
            <a:spLocks noChangeArrowheads="1"/>
          </p:cNvSpPr>
          <p:nvPr/>
        </p:nvSpPr>
        <p:spPr bwMode="auto">
          <a:xfrm>
            <a:off x="3573073"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9" name="Text Box 35"/>
          <p:cNvSpPr txBox="1">
            <a:spLocks noChangeArrowheads="1"/>
          </p:cNvSpPr>
          <p:nvPr/>
        </p:nvSpPr>
        <p:spPr bwMode="auto">
          <a:xfrm>
            <a:off x="282922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方   法</a:t>
            </a:r>
          </a:p>
        </p:txBody>
      </p:sp>
      <p:sp>
        <p:nvSpPr>
          <p:cNvPr id="20" name="Line 36"/>
          <p:cNvSpPr>
            <a:spLocks noChangeShapeType="1"/>
          </p:cNvSpPr>
          <p:nvPr/>
        </p:nvSpPr>
        <p:spPr bwMode="auto">
          <a:xfrm>
            <a:off x="3573073"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1" name="Line 37"/>
          <p:cNvSpPr>
            <a:spLocks noChangeShapeType="1"/>
          </p:cNvSpPr>
          <p:nvPr/>
        </p:nvSpPr>
        <p:spPr bwMode="auto">
          <a:xfrm>
            <a:off x="3651727"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2" name="Line 38"/>
          <p:cNvSpPr>
            <a:spLocks noChangeShapeType="1"/>
          </p:cNvSpPr>
          <p:nvPr/>
        </p:nvSpPr>
        <p:spPr bwMode="auto">
          <a:xfrm>
            <a:off x="451580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3" name="Line 39"/>
          <p:cNvSpPr>
            <a:spLocks noChangeShapeType="1"/>
          </p:cNvSpPr>
          <p:nvPr/>
        </p:nvSpPr>
        <p:spPr bwMode="auto">
          <a:xfrm>
            <a:off x="4594456"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4" name="Line 40"/>
          <p:cNvSpPr>
            <a:spLocks noChangeShapeType="1"/>
          </p:cNvSpPr>
          <p:nvPr/>
        </p:nvSpPr>
        <p:spPr bwMode="auto">
          <a:xfrm>
            <a:off x="545853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Text Box 41"/>
          <p:cNvSpPr txBox="1">
            <a:spLocks noChangeArrowheads="1"/>
          </p:cNvSpPr>
          <p:nvPr/>
        </p:nvSpPr>
        <p:spPr bwMode="auto">
          <a:xfrm>
            <a:off x="3802295" y="1512654"/>
            <a:ext cx="4972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URL</a:t>
            </a:r>
          </a:p>
        </p:txBody>
      </p:sp>
      <p:sp>
        <p:nvSpPr>
          <p:cNvPr id="26" name="Text Box 42"/>
          <p:cNvSpPr txBox="1">
            <a:spLocks noChangeArrowheads="1"/>
          </p:cNvSpPr>
          <p:nvPr/>
        </p:nvSpPr>
        <p:spPr bwMode="auto">
          <a:xfrm>
            <a:off x="468434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版   本</a:t>
            </a:r>
          </a:p>
        </p:txBody>
      </p:sp>
      <p:sp>
        <p:nvSpPr>
          <p:cNvPr id="27" name="Text Box 44"/>
          <p:cNvSpPr txBox="1">
            <a:spLocks noChangeArrowheads="1"/>
          </p:cNvSpPr>
          <p:nvPr/>
        </p:nvSpPr>
        <p:spPr bwMode="auto">
          <a:xfrm>
            <a:off x="2713492" y="1782326"/>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28" name="Line 45"/>
          <p:cNvSpPr>
            <a:spLocks noChangeShapeType="1"/>
          </p:cNvSpPr>
          <p:nvPr/>
        </p:nvSpPr>
        <p:spPr bwMode="auto">
          <a:xfrm>
            <a:off x="380903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46"/>
          <p:cNvSpPr>
            <a:spLocks noChangeShapeType="1"/>
          </p:cNvSpPr>
          <p:nvPr/>
        </p:nvSpPr>
        <p:spPr bwMode="auto">
          <a:xfrm>
            <a:off x="4300064"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Text Box 47"/>
          <p:cNvSpPr txBox="1">
            <a:spLocks noChangeArrowheads="1"/>
          </p:cNvSpPr>
          <p:nvPr/>
        </p:nvSpPr>
        <p:spPr bwMode="auto">
          <a:xfrm>
            <a:off x="5091103" y="205407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首部行</a:t>
            </a:r>
          </a:p>
        </p:txBody>
      </p:sp>
      <p:sp>
        <p:nvSpPr>
          <p:cNvPr id="31" name="Line 48"/>
          <p:cNvSpPr>
            <a:spLocks noChangeShapeType="1"/>
          </p:cNvSpPr>
          <p:nvPr/>
        </p:nvSpPr>
        <p:spPr bwMode="auto">
          <a:xfrm>
            <a:off x="3906792"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Text Box 49"/>
          <p:cNvSpPr txBox="1">
            <a:spLocks noChangeArrowheads="1"/>
          </p:cNvSpPr>
          <p:nvPr/>
        </p:nvSpPr>
        <p:spPr bwMode="auto">
          <a:xfrm>
            <a:off x="3744379" y="1783364"/>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solidFill>
                  <a:schemeClr val="bg1"/>
                </a:solidFill>
                <a:latin typeface="微软雅黑" pitchFamily="34" charset="-122"/>
                <a:ea typeface="微软雅黑" pitchFamily="34" charset="-122"/>
              </a:rPr>
              <a:t>:</a:t>
            </a:r>
          </a:p>
        </p:txBody>
      </p:sp>
      <p:sp>
        <p:nvSpPr>
          <p:cNvPr id="33" name="Text Box 50"/>
          <p:cNvSpPr txBox="1">
            <a:spLocks noChangeArrowheads="1"/>
          </p:cNvSpPr>
          <p:nvPr/>
        </p:nvSpPr>
        <p:spPr bwMode="auto">
          <a:xfrm>
            <a:off x="3993312" y="1787513"/>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4" name="Text Box 52"/>
          <p:cNvSpPr txBox="1">
            <a:spLocks noChangeArrowheads="1"/>
          </p:cNvSpPr>
          <p:nvPr/>
        </p:nvSpPr>
        <p:spPr bwMode="auto">
          <a:xfrm>
            <a:off x="2710122" y="2310262"/>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35" name="Text Box 53"/>
          <p:cNvSpPr txBox="1">
            <a:spLocks noChangeArrowheads="1"/>
          </p:cNvSpPr>
          <p:nvPr/>
        </p:nvSpPr>
        <p:spPr bwMode="auto">
          <a:xfrm>
            <a:off x="4010166" y="2318560"/>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6" name="Text Box 54"/>
          <p:cNvSpPr txBox="1">
            <a:spLocks noChangeArrowheads="1"/>
          </p:cNvSpPr>
          <p:nvPr/>
        </p:nvSpPr>
        <p:spPr bwMode="auto">
          <a:xfrm>
            <a:off x="3730382" y="2723068"/>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7" name="Text Box 55"/>
          <p:cNvSpPr txBox="1">
            <a:spLocks noChangeArrowheads="1"/>
          </p:cNvSpPr>
          <p:nvPr/>
        </p:nvSpPr>
        <p:spPr bwMode="auto">
          <a:xfrm rot="16200000">
            <a:off x="3228345" y="2064411"/>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8" name="AutoShape 56"/>
          <p:cNvSpPr>
            <a:spLocks/>
          </p:cNvSpPr>
          <p:nvPr/>
        </p:nvSpPr>
        <p:spPr bwMode="auto">
          <a:xfrm>
            <a:off x="4977616" y="1819666"/>
            <a:ext cx="157309" cy="765455"/>
          </a:xfrm>
          <a:prstGeom prst="rightBrace">
            <a:avLst>
              <a:gd name="adj1" fmla="val 43929"/>
              <a:gd name="adj2" fmla="val 50000"/>
            </a:avLst>
          </a:prstGeom>
          <a:noFill/>
          <a:ln w="19050">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39" name="Rectangle 57"/>
          <p:cNvSpPr>
            <a:spLocks noChangeArrowheads="1"/>
          </p:cNvSpPr>
          <p:nvPr/>
        </p:nvSpPr>
        <p:spPr bwMode="auto">
          <a:xfrm>
            <a:off x="2707874" y="2850644"/>
            <a:ext cx="3537202" cy="599502"/>
          </a:xfrm>
          <a:prstGeom prst="rect">
            <a:avLst/>
          </a:prstGeom>
          <a:solidFill>
            <a:srgbClr val="0000FF"/>
          </a:solidFill>
          <a:ln w="9525">
            <a:solidFill>
              <a:schemeClr val="tx1"/>
            </a:solidFill>
            <a:miter lim="800000"/>
            <a:headEnd/>
            <a:tailEnd/>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40" name="Text Box 58"/>
          <p:cNvSpPr txBox="1">
            <a:spLocks noChangeArrowheads="1"/>
          </p:cNvSpPr>
          <p:nvPr/>
        </p:nvSpPr>
        <p:spPr bwMode="auto">
          <a:xfrm>
            <a:off x="3886521" y="291183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chemeClr val="bg1"/>
                </a:solidFill>
                <a:latin typeface="微软雅黑" pitchFamily="34" charset="-122"/>
                <a:ea typeface="微软雅黑" pitchFamily="34" charset="-122"/>
              </a:rPr>
              <a:t>实体主体</a:t>
            </a:r>
          </a:p>
          <a:p>
            <a:pPr algn="ctr" eaLnBrk="1" hangingPunct="1"/>
            <a:r>
              <a:rPr kumimoji="1" lang="zh-CN" altLang="en-US" sz="1200" b="1" dirty="0">
                <a:solidFill>
                  <a:schemeClr val="bg1"/>
                </a:solidFill>
                <a:latin typeface="微软雅黑" pitchFamily="34" charset="-122"/>
                <a:ea typeface="微软雅黑" pitchFamily="34" charset="-122"/>
              </a:rPr>
              <a:t>（通常不用）</a:t>
            </a:r>
          </a:p>
        </p:txBody>
      </p:sp>
      <p:sp>
        <p:nvSpPr>
          <p:cNvPr id="41" name="Text Box 59"/>
          <p:cNvSpPr txBox="1">
            <a:spLocks noChangeArrowheads="1"/>
          </p:cNvSpPr>
          <p:nvPr/>
        </p:nvSpPr>
        <p:spPr bwMode="auto">
          <a:xfrm>
            <a:off x="6081026"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请求行</a:t>
            </a:r>
          </a:p>
        </p:txBody>
      </p:sp>
      <p:sp>
        <p:nvSpPr>
          <p:cNvPr id="42" name="Line 60"/>
          <p:cNvSpPr>
            <a:spLocks noChangeShapeType="1"/>
          </p:cNvSpPr>
          <p:nvPr/>
        </p:nvSpPr>
        <p:spPr bwMode="auto">
          <a:xfrm>
            <a:off x="2707874"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Line 61"/>
          <p:cNvSpPr>
            <a:spLocks noChangeShapeType="1"/>
          </p:cNvSpPr>
          <p:nvPr/>
        </p:nvSpPr>
        <p:spPr bwMode="auto">
          <a:xfrm>
            <a:off x="2707874"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4" name="Line 62"/>
          <p:cNvSpPr>
            <a:spLocks noChangeShapeType="1"/>
          </p:cNvSpPr>
          <p:nvPr/>
        </p:nvSpPr>
        <p:spPr bwMode="auto">
          <a:xfrm>
            <a:off x="3356211"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5" name="Line 63"/>
          <p:cNvSpPr>
            <a:spLocks noChangeShapeType="1"/>
          </p:cNvSpPr>
          <p:nvPr/>
        </p:nvSpPr>
        <p:spPr bwMode="auto">
          <a:xfrm>
            <a:off x="4928176"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6" name="Text Box 64"/>
          <p:cNvSpPr txBox="1">
            <a:spLocks noChangeArrowheads="1"/>
          </p:cNvSpPr>
          <p:nvPr/>
        </p:nvSpPr>
        <p:spPr bwMode="auto">
          <a:xfrm>
            <a:off x="3815778" y="108843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空格</a:t>
            </a:r>
          </a:p>
        </p:txBody>
      </p:sp>
      <p:sp>
        <p:nvSpPr>
          <p:cNvPr id="47" name="Text Box 65"/>
          <p:cNvSpPr txBox="1">
            <a:spLocks noChangeArrowheads="1"/>
          </p:cNvSpPr>
          <p:nvPr/>
        </p:nvSpPr>
        <p:spPr bwMode="auto">
          <a:xfrm>
            <a:off x="5186612" y="108843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回车换行</a:t>
            </a:r>
          </a:p>
        </p:txBody>
      </p:sp>
      <p:sp>
        <p:nvSpPr>
          <p:cNvPr id="48" name="Line 66"/>
          <p:cNvSpPr>
            <a:spLocks noChangeShapeType="1"/>
          </p:cNvSpPr>
          <p:nvPr/>
        </p:nvSpPr>
        <p:spPr bwMode="auto">
          <a:xfrm>
            <a:off x="4247254" y="1319734"/>
            <a:ext cx="288774"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9" name="Line 67"/>
          <p:cNvSpPr>
            <a:spLocks noChangeShapeType="1"/>
          </p:cNvSpPr>
          <p:nvPr/>
        </p:nvSpPr>
        <p:spPr bwMode="auto">
          <a:xfrm flipH="1">
            <a:off x="3592174" y="1319734"/>
            <a:ext cx="314618"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0" name="Line 68"/>
          <p:cNvSpPr>
            <a:spLocks noChangeShapeType="1"/>
          </p:cNvSpPr>
          <p:nvPr/>
        </p:nvSpPr>
        <p:spPr bwMode="auto">
          <a:xfrm>
            <a:off x="5609099" y="1319734"/>
            <a:ext cx="157309"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1" name="Line 69"/>
          <p:cNvSpPr>
            <a:spLocks noChangeShapeType="1"/>
          </p:cNvSpPr>
          <p:nvPr/>
        </p:nvSpPr>
        <p:spPr bwMode="auto">
          <a:xfrm>
            <a:off x="398544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2" name="Line 70"/>
          <p:cNvSpPr>
            <a:spLocks noChangeShapeType="1"/>
          </p:cNvSpPr>
          <p:nvPr/>
        </p:nvSpPr>
        <p:spPr bwMode="auto">
          <a:xfrm>
            <a:off x="398544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3" name="Text Box 71"/>
          <p:cNvSpPr txBox="1">
            <a:spLocks noChangeArrowheads="1"/>
          </p:cNvSpPr>
          <p:nvPr/>
        </p:nvSpPr>
        <p:spPr bwMode="auto">
          <a:xfrm>
            <a:off x="3744379" y="2319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rPr>
              <a:t>:</a:t>
            </a:r>
          </a:p>
        </p:txBody>
      </p:sp>
      <p:sp>
        <p:nvSpPr>
          <p:cNvPr id="54" name="Text Box 72"/>
          <p:cNvSpPr txBox="1">
            <a:spLocks noChangeArrowheads="1"/>
          </p:cNvSpPr>
          <p:nvPr/>
        </p:nvSpPr>
        <p:spPr bwMode="auto">
          <a:xfrm>
            <a:off x="5429318" y="151265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55" name="Text Box 75"/>
          <p:cNvSpPr txBox="1">
            <a:spLocks noChangeArrowheads="1"/>
          </p:cNvSpPr>
          <p:nvPr/>
        </p:nvSpPr>
        <p:spPr bwMode="auto">
          <a:xfrm>
            <a:off x="2710121" y="257993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57" name="Rectangle 132"/>
          <p:cNvSpPr>
            <a:spLocks noChangeArrowheads="1"/>
          </p:cNvSpPr>
          <p:nvPr/>
        </p:nvSpPr>
        <p:spPr bwMode="auto">
          <a:xfrm>
            <a:off x="4555129" y="1484652"/>
            <a:ext cx="948557" cy="328794"/>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59" name="Text Box 73"/>
          <p:cNvSpPr txBox="1">
            <a:spLocks noChangeArrowheads="1"/>
          </p:cNvSpPr>
          <p:nvPr/>
        </p:nvSpPr>
        <p:spPr bwMode="auto">
          <a:xfrm>
            <a:off x="4310177" y="2323745"/>
            <a:ext cx="601144"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60" name="Text Box 74"/>
          <p:cNvSpPr txBox="1">
            <a:spLocks noChangeArrowheads="1"/>
          </p:cNvSpPr>
          <p:nvPr/>
        </p:nvSpPr>
        <p:spPr bwMode="auto">
          <a:xfrm>
            <a:off x="4314671" y="1794773"/>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CRLF</a:t>
            </a:r>
          </a:p>
        </p:txBody>
      </p:sp>
      <p:sp>
        <p:nvSpPr>
          <p:cNvPr id="61" name="矩形 60"/>
          <p:cNvSpPr/>
          <p:nvPr/>
        </p:nvSpPr>
        <p:spPr>
          <a:xfrm>
            <a:off x="1346773" y="3649974"/>
            <a:ext cx="6636391" cy="307777"/>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itchFamily="34" charset="-122"/>
                <a:ea typeface="微软雅黑" pitchFamily="34" charset="-122"/>
              </a:rPr>
              <a:t>“版本”是 </a:t>
            </a:r>
            <a:r>
              <a:rPr kumimoji="1" lang="en-US" altLang="zh-CN" sz="1400" b="1" dirty="0">
                <a:latin typeface="微软雅黑" pitchFamily="34" charset="-122"/>
                <a:ea typeface="微软雅黑" pitchFamily="34" charset="-122"/>
              </a:rPr>
              <a:t>HTTP </a:t>
            </a:r>
            <a:r>
              <a:rPr kumimoji="1" lang="zh-CN" altLang="en-US" sz="1400" b="1" dirty="0">
                <a:latin typeface="微软雅黑" pitchFamily="34" charset="-122"/>
                <a:ea typeface="微软雅黑" pitchFamily="34" charset="-122"/>
              </a:rPr>
              <a:t>的版本。</a:t>
            </a:r>
          </a:p>
        </p:txBody>
      </p:sp>
    </p:spTree>
    <p:extLst>
      <p:ext uri="{BB962C8B-B14F-4D97-AF65-F5344CB8AC3E}">
        <p14:creationId xmlns:p14="http://schemas.microsoft.com/office/powerpoint/2010/main" val="2917167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750"/>
                                  </p:stCondLst>
                                  <p:childTnLst>
                                    <p:anim calcmode="discrete" valueType="str">
                                      <p:cBhvr>
                                        <p:cTn id="6" dur="5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圆角矩形 64"/>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矩形 66"/>
          <p:cNvSpPr/>
          <p:nvPr/>
        </p:nvSpPr>
        <p:spPr>
          <a:xfrm>
            <a:off x="645268" y="614298"/>
            <a:ext cx="378719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的报文结构（响应报文）</a:t>
            </a:r>
          </a:p>
        </p:txBody>
      </p:sp>
      <p:sp>
        <p:nvSpPr>
          <p:cNvPr id="5" name="Rectangle 51"/>
          <p:cNvSpPr>
            <a:spLocks noChangeArrowheads="1"/>
          </p:cNvSpPr>
          <p:nvPr/>
        </p:nvSpPr>
        <p:spPr bwMode="auto">
          <a:xfrm>
            <a:off x="2707874" y="2318560"/>
            <a:ext cx="2220302" cy="266560"/>
          </a:xfrm>
          <a:prstGeom prst="rect">
            <a:avLst/>
          </a:prstGeom>
          <a:solidFill>
            <a:srgbClr val="0000FF"/>
          </a:solidFill>
          <a:ln w="9525">
            <a:solidFill>
              <a:schemeClr val="tx1"/>
            </a:solidFill>
            <a:miter lim="800000"/>
            <a:headEnd/>
            <a:tailEnd/>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6" name="Rectangle 43"/>
          <p:cNvSpPr>
            <a:spLocks noChangeArrowheads="1"/>
          </p:cNvSpPr>
          <p:nvPr/>
        </p:nvSpPr>
        <p:spPr bwMode="auto">
          <a:xfrm>
            <a:off x="2707874" y="1785438"/>
            <a:ext cx="2220302" cy="26656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7" name="Rectangle 34"/>
          <p:cNvSpPr>
            <a:spLocks noChangeArrowheads="1"/>
          </p:cNvSpPr>
          <p:nvPr/>
        </p:nvSpPr>
        <p:spPr bwMode="auto">
          <a:xfrm>
            <a:off x="2707874" y="1519914"/>
            <a:ext cx="3398995" cy="26552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8" name="Rectangle 23"/>
          <p:cNvSpPr>
            <a:spLocks noChangeArrowheads="1"/>
          </p:cNvSpPr>
          <p:nvPr/>
        </p:nvSpPr>
        <p:spPr bwMode="auto">
          <a:xfrm>
            <a:off x="4300064" y="2324783"/>
            <a:ext cx="628112" cy="254114"/>
          </a:xfrm>
          <a:prstGeom prst="rect">
            <a:avLst/>
          </a:prstGeom>
          <a:solidFill>
            <a:srgbClr val="00B0F0"/>
          </a:solidFill>
          <a:ln>
            <a:noFill/>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9" name="Rectangle 24"/>
          <p:cNvSpPr>
            <a:spLocks noChangeArrowheads="1"/>
          </p:cNvSpPr>
          <p:nvPr/>
        </p:nvSpPr>
        <p:spPr bwMode="auto">
          <a:xfrm>
            <a:off x="2712369" y="2597566"/>
            <a:ext cx="643842" cy="253077"/>
          </a:xfrm>
          <a:prstGeom prst="rect">
            <a:avLst/>
          </a:prstGeom>
          <a:solidFill>
            <a:srgbClr val="00B0F0"/>
          </a:solidFill>
          <a:ln>
            <a:noFill/>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0" name="Rectangle 25"/>
          <p:cNvSpPr>
            <a:spLocks noChangeArrowheads="1"/>
          </p:cNvSpPr>
          <p:nvPr/>
        </p:nvSpPr>
        <p:spPr bwMode="auto">
          <a:xfrm>
            <a:off x="4300064" y="1791661"/>
            <a:ext cx="628112" cy="260337"/>
          </a:xfrm>
          <a:prstGeom prst="rect">
            <a:avLst/>
          </a:prstGeom>
          <a:solidFill>
            <a:srgbClr val="00B0F0"/>
          </a:solidFill>
          <a:ln>
            <a:noFill/>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1" name="Rectangle 26"/>
          <p:cNvSpPr>
            <a:spLocks noChangeArrowheads="1"/>
          </p:cNvSpPr>
          <p:nvPr/>
        </p:nvSpPr>
        <p:spPr bwMode="auto">
          <a:xfrm>
            <a:off x="3906792" y="2324782"/>
            <a:ext cx="85396"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2" name="Rectangle 27"/>
          <p:cNvSpPr>
            <a:spLocks noChangeArrowheads="1"/>
          </p:cNvSpPr>
          <p:nvPr/>
        </p:nvSpPr>
        <p:spPr bwMode="auto">
          <a:xfrm>
            <a:off x="3906792" y="1791661"/>
            <a:ext cx="78654"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3" name="Line 28"/>
          <p:cNvSpPr>
            <a:spLocks noChangeShapeType="1"/>
          </p:cNvSpPr>
          <p:nvPr/>
        </p:nvSpPr>
        <p:spPr bwMode="auto">
          <a:xfrm>
            <a:off x="380903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29"/>
          <p:cNvSpPr>
            <a:spLocks noChangeShapeType="1"/>
          </p:cNvSpPr>
          <p:nvPr/>
        </p:nvSpPr>
        <p:spPr bwMode="auto">
          <a:xfrm>
            <a:off x="4300064"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30"/>
          <p:cNvSpPr>
            <a:spLocks noChangeShapeType="1"/>
          </p:cNvSpPr>
          <p:nvPr/>
        </p:nvSpPr>
        <p:spPr bwMode="auto">
          <a:xfrm>
            <a:off x="3906792"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Rectangle 31"/>
          <p:cNvSpPr>
            <a:spLocks noChangeArrowheads="1"/>
          </p:cNvSpPr>
          <p:nvPr/>
        </p:nvSpPr>
        <p:spPr bwMode="auto">
          <a:xfrm>
            <a:off x="5458532" y="1526138"/>
            <a:ext cx="648337" cy="259300"/>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7" name="Rectangle 32"/>
          <p:cNvSpPr>
            <a:spLocks noChangeArrowheads="1"/>
          </p:cNvSpPr>
          <p:nvPr/>
        </p:nvSpPr>
        <p:spPr bwMode="auto">
          <a:xfrm>
            <a:off x="4515802"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8" name="Rectangle 33"/>
          <p:cNvSpPr>
            <a:spLocks noChangeArrowheads="1"/>
          </p:cNvSpPr>
          <p:nvPr/>
        </p:nvSpPr>
        <p:spPr bwMode="auto">
          <a:xfrm>
            <a:off x="3573073"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9" name="Text Box 35"/>
          <p:cNvSpPr txBox="1">
            <a:spLocks noChangeArrowheads="1"/>
          </p:cNvSpPr>
          <p:nvPr/>
        </p:nvSpPr>
        <p:spPr bwMode="auto">
          <a:xfrm>
            <a:off x="282922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zh-CN" altLang="en-US" sz="1200" b="1" dirty="0">
                <a:latin typeface="微软雅黑" pitchFamily="34" charset="-122"/>
                <a:ea typeface="微软雅黑" pitchFamily="34" charset="-122"/>
              </a:rPr>
              <a:t>版   本</a:t>
            </a:r>
          </a:p>
        </p:txBody>
      </p:sp>
      <p:sp>
        <p:nvSpPr>
          <p:cNvPr id="20" name="Line 36"/>
          <p:cNvSpPr>
            <a:spLocks noChangeShapeType="1"/>
          </p:cNvSpPr>
          <p:nvPr/>
        </p:nvSpPr>
        <p:spPr bwMode="auto">
          <a:xfrm>
            <a:off x="3573073"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1" name="Line 37"/>
          <p:cNvSpPr>
            <a:spLocks noChangeShapeType="1"/>
          </p:cNvSpPr>
          <p:nvPr/>
        </p:nvSpPr>
        <p:spPr bwMode="auto">
          <a:xfrm>
            <a:off x="3651727"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2" name="Line 38"/>
          <p:cNvSpPr>
            <a:spLocks noChangeShapeType="1"/>
          </p:cNvSpPr>
          <p:nvPr/>
        </p:nvSpPr>
        <p:spPr bwMode="auto">
          <a:xfrm>
            <a:off x="451580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3" name="Line 39"/>
          <p:cNvSpPr>
            <a:spLocks noChangeShapeType="1"/>
          </p:cNvSpPr>
          <p:nvPr/>
        </p:nvSpPr>
        <p:spPr bwMode="auto">
          <a:xfrm>
            <a:off x="4594456"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4" name="Line 40"/>
          <p:cNvSpPr>
            <a:spLocks noChangeShapeType="1"/>
          </p:cNvSpPr>
          <p:nvPr/>
        </p:nvSpPr>
        <p:spPr bwMode="auto">
          <a:xfrm>
            <a:off x="545853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Text Box 41"/>
          <p:cNvSpPr txBox="1">
            <a:spLocks noChangeArrowheads="1"/>
          </p:cNvSpPr>
          <p:nvPr/>
        </p:nvSpPr>
        <p:spPr bwMode="auto">
          <a:xfrm>
            <a:off x="3802295"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zh-CN" altLang="en-US" sz="1200" b="1" dirty="0">
                <a:latin typeface="微软雅黑" pitchFamily="34" charset="-122"/>
                <a:ea typeface="微软雅黑" pitchFamily="34" charset="-122"/>
              </a:rPr>
              <a:t>状态码</a:t>
            </a:r>
          </a:p>
        </p:txBody>
      </p:sp>
      <p:sp>
        <p:nvSpPr>
          <p:cNvPr id="26" name="Text Box 42"/>
          <p:cNvSpPr txBox="1">
            <a:spLocks noChangeArrowheads="1"/>
          </p:cNvSpPr>
          <p:nvPr/>
        </p:nvSpPr>
        <p:spPr bwMode="auto">
          <a:xfrm>
            <a:off x="468434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zh-CN" altLang="en-US" sz="1200" b="1" dirty="0">
                <a:latin typeface="微软雅黑" pitchFamily="34" charset="-122"/>
                <a:ea typeface="微软雅黑" pitchFamily="34" charset="-122"/>
              </a:rPr>
              <a:t>短   语</a:t>
            </a:r>
          </a:p>
        </p:txBody>
      </p:sp>
      <p:sp>
        <p:nvSpPr>
          <p:cNvPr id="27" name="Text Box 44"/>
          <p:cNvSpPr txBox="1">
            <a:spLocks noChangeArrowheads="1"/>
          </p:cNvSpPr>
          <p:nvPr/>
        </p:nvSpPr>
        <p:spPr bwMode="auto">
          <a:xfrm>
            <a:off x="2713492" y="1782326"/>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28" name="Line 45"/>
          <p:cNvSpPr>
            <a:spLocks noChangeShapeType="1"/>
          </p:cNvSpPr>
          <p:nvPr/>
        </p:nvSpPr>
        <p:spPr bwMode="auto">
          <a:xfrm>
            <a:off x="380903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46"/>
          <p:cNvSpPr>
            <a:spLocks noChangeShapeType="1"/>
          </p:cNvSpPr>
          <p:nvPr/>
        </p:nvSpPr>
        <p:spPr bwMode="auto">
          <a:xfrm>
            <a:off x="4300064"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Text Box 47"/>
          <p:cNvSpPr txBox="1">
            <a:spLocks noChangeArrowheads="1"/>
          </p:cNvSpPr>
          <p:nvPr/>
        </p:nvSpPr>
        <p:spPr bwMode="auto">
          <a:xfrm>
            <a:off x="5091103" y="205407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首部行</a:t>
            </a:r>
          </a:p>
        </p:txBody>
      </p:sp>
      <p:sp>
        <p:nvSpPr>
          <p:cNvPr id="31" name="Line 48"/>
          <p:cNvSpPr>
            <a:spLocks noChangeShapeType="1"/>
          </p:cNvSpPr>
          <p:nvPr/>
        </p:nvSpPr>
        <p:spPr bwMode="auto">
          <a:xfrm>
            <a:off x="3906792"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Text Box 49"/>
          <p:cNvSpPr txBox="1">
            <a:spLocks noChangeArrowheads="1"/>
          </p:cNvSpPr>
          <p:nvPr/>
        </p:nvSpPr>
        <p:spPr bwMode="auto">
          <a:xfrm>
            <a:off x="3744379" y="1783364"/>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solidFill>
                  <a:schemeClr val="bg1"/>
                </a:solidFill>
                <a:latin typeface="微软雅黑" pitchFamily="34" charset="-122"/>
                <a:ea typeface="微软雅黑" pitchFamily="34" charset="-122"/>
              </a:rPr>
              <a:t>:</a:t>
            </a:r>
          </a:p>
        </p:txBody>
      </p:sp>
      <p:sp>
        <p:nvSpPr>
          <p:cNvPr id="33" name="Text Box 50"/>
          <p:cNvSpPr txBox="1">
            <a:spLocks noChangeArrowheads="1"/>
          </p:cNvSpPr>
          <p:nvPr/>
        </p:nvSpPr>
        <p:spPr bwMode="auto">
          <a:xfrm>
            <a:off x="3993312" y="1787513"/>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4" name="Text Box 52"/>
          <p:cNvSpPr txBox="1">
            <a:spLocks noChangeArrowheads="1"/>
          </p:cNvSpPr>
          <p:nvPr/>
        </p:nvSpPr>
        <p:spPr bwMode="auto">
          <a:xfrm>
            <a:off x="2710122" y="2310262"/>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35" name="Text Box 53"/>
          <p:cNvSpPr txBox="1">
            <a:spLocks noChangeArrowheads="1"/>
          </p:cNvSpPr>
          <p:nvPr/>
        </p:nvSpPr>
        <p:spPr bwMode="auto">
          <a:xfrm>
            <a:off x="4010166" y="2318560"/>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6" name="Text Box 54"/>
          <p:cNvSpPr txBox="1">
            <a:spLocks noChangeArrowheads="1"/>
          </p:cNvSpPr>
          <p:nvPr/>
        </p:nvSpPr>
        <p:spPr bwMode="auto">
          <a:xfrm>
            <a:off x="3730382" y="2723068"/>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7" name="Text Box 55"/>
          <p:cNvSpPr txBox="1">
            <a:spLocks noChangeArrowheads="1"/>
          </p:cNvSpPr>
          <p:nvPr/>
        </p:nvSpPr>
        <p:spPr bwMode="auto">
          <a:xfrm rot="16200000">
            <a:off x="3228345" y="2064411"/>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8" name="AutoShape 56"/>
          <p:cNvSpPr>
            <a:spLocks/>
          </p:cNvSpPr>
          <p:nvPr/>
        </p:nvSpPr>
        <p:spPr bwMode="auto">
          <a:xfrm>
            <a:off x="4977616" y="1819666"/>
            <a:ext cx="157309" cy="765455"/>
          </a:xfrm>
          <a:prstGeom prst="rightBrace">
            <a:avLst>
              <a:gd name="adj1" fmla="val 43929"/>
              <a:gd name="adj2" fmla="val 50000"/>
            </a:avLst>
          </a:prstGeom>
          <a:noFill/>
          <a:ln w="19050">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39" name="Rectangle 57"/>
          <p:cNvSpPr>
            <a:spLocks noChangeArrowheads="1"/>
          </p:cNvSpPr>
          <p:nvPr/>
        </p:nvSpPr>
        <p:spPr bwMode="auto">
          <a:xfrm>
            <a:off x="2707874" y="2850644"/>
            <a:ext cx="3537202" cy="599502"/>
          </a:xfrm>
          <a:prstGeom prst="rect">
            <a:avLst/>
          </a:prstGeom>
          <a:solidFill>
            <a:srgbClr val="0000FF"/>
          </a:solidFill>
          <a:ln w="9525">
            <a:solidFill>
              <a:schemeClr val="tx1"/>
            </a:solidFill>
            <a:miter lim="800000"/>
            <a:headEnd/>
            <a:tailEnd/>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40" name="Text Box 58"/>
          <p:cNvSpPr txBox="1">
            <a:spLocks noChangeArrowheads="1"/>
          </p:cNvSpPr>
          <p:nvPr/>
        </p:nvSpPr>
        <p:spPr bwMode="auto">
          <a:xfrm>
            <a:off x="3578744" y="2911838"/>
            <a:ext cx="1723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chemeClr val="bg1"/>
                </a:solidFill>
                <a:latin typeface="微软雅黑" pitchFamily="34" charset="-122"/>
                <a:ea typeface="微软雅黑" pitchFamily="34" charset="-122"/>
              </a:rPr>
              <a:t>实体主体</a:t>
            </a:r>
          </a:p>
          <a:p>
            <a:pPr algn="ctr"/>
            <a:r>
              <a:rPr kumimoji="1" lang="zh-CN" altLang="en-US" sz="1200" b="1" dirty="0">
                <a:solidFill>
                  <a:schemeClr val="bg1"/>
                </a:solidFill>
                <a:latin typeface="微软雅黑" pitchFamily="34" charset="-122"/>
                <a:ea typeface="微软雅黑" pitchFamily="34" charset="-122"/>
              </a:rPr>
              <a:t>（有些响应报文不用）</a:t>
            </a:r>
          </a:p>
        </p:txBody>
      </p:sp>
      <p:sp>
        <p:nvSpPr>
          <p:cNvPr id="41" name="Text Box 59"/>
          <p:cNvSpPr txBox="1">
            <a:spLocks noChangeArrowheads="1"/>
          </p:cNvSpPr>
          <p:nvPr/>
        </p:nvSpPr>
        <p:spPr bwMode="auto">
          <a:xfrm>
            <a:off x="6081026"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zh-CN" altLang="en-US" sz="1200" b="1" dirty="0">
                <a:latin typeface="微软雅黑" pitchFamily="34" charset="-122"/>
                <a:ea typeface="微软雅黑" pitchFamily="34" charset="-122"/>
              </a:rPr>
              <a:t>状态行</a:t>
            </a:r>
          </a:p>
        </p:txBody>
      </p:sp>
      <p:sp>
        <p:nvSpPr>
          <p:cNvPr id="42" name="Line 60"/>
          <p:cNvSpPr>
            <a:spLocks noChangeShapeType="1"/>
          </p:cNvSpPr>
          <p:nvPr/>
        </p:nvSpPr>
        <p:spPr bwMode="auto">
          <a:xfrm>
            <a:off x="2707874"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Line 61"/>
          <p:cNvSpPr>
            <a:spLocks noChangeShapeType="1"/>
          </p:cNvSpPr>
          <p:nvPr/>
        </p:nvSpPr>
        <p:spPr bwMode="auto">
          <a:xfrm>
            <a:off x="2707874"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4" name="Line 62"/>
          <p:cNvSpPr>
            <a:spLocks noChangeShapeType="1"/>
          </p:cNvSpPr>
          <p:nvPr/>
        </p:nvSpPr>
        <p:spPr bwMode="auto">
          <a:xfrm>
            <a:off x="3356211"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5" name="Line 63"/>
          <p:cNvSpPr>
            <a:spLocks noChangeShapeType="1"/>
          </p:cNvSpPr>
          <p:nvPr/>
        </p:nvSpPr>
        <p:spPr bwMode="auto">
          <a:xfrm>
            <a:off x="4928176"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6" name="Text Box 64"/>
          <p:cNvSpPr txBox="1">
            <a:spLocks noChangeArrowheads="1"/>
          </p:cNvSpPr>
          <p:nvPr/>
        </p:nvSpPr>
        <p:spPr bwMode="auto">
          <a:xfrm>
            <a:off x="3815778" y="108843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空格</a:t>
            </a:r>
          </a:p>
        </p:txBody>
      </p:sp>
      <p:sp>
        <p:nvSpPr>
          <p:cNvPr id="47" name="Text Box 65"/>
          <p:cNvSpPr txBox="1">
            <a:spLocks noChangeArrowheads="1"/>
          </p:cNvSpPr>
          <p:nvPr/>
        </p:nvSpPr>
        <p:spPr bwMode="auto">
          <a:xfrm>
            <a:off x="5186612" y="108843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回车换行</a:t>
            </a:r>
          </a:p>
        </p:txBody>
      </p:sp>
      <p:sp>
        <p:nvSpPr>
          <p:cNvPr id="48" name="Line 66"/>
          <p:cNvSpPr>
            <a:spLocks noChangeShapeType="1"/>
          </p:cNvSpPr>
          <p:nvPr/>
        </p:nvSpPr>
        <p:spPr bwMode="auto">
          <a:xfrm>
            <a:off x="4247254" y="1319734"/>
            <a:ext cx="288774"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9" name="Line 67"/>
          <p:cNvSpPr>
            <a:spLocks noChangeShapeType="1"/>
          </p:cNvSpPr>
          <p:nvPr/>
        </p:nvSpPr>
        <p:spPr bwMode="auto">
          <a:xfrm flipH="1">
            <a:off x="3592174" y="1319734"/>
            <a:ext cx="314618"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0" name="Line 68"/>
          <p:cNvSpPr>
            <a:spLocks noChangeShapeType="1"/>
          </p:cNvSpPr>
          <p:nvPr/>
        </p:nvSpPr>
        <p:spPr bwMode="auto">
          <a:xfrm>
            <a:off x="5609099" y="1319734"/>
            <a:ext cx="157309"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1" name="Line 69"/>
          <p:cNvSpPr>
            <a:spLocks noChangeShapeType="1"/>
          </p:cNvSpPr>
          <p:nvPr/>
        </p:nvSpPr>
        <p:spPr bwMode="auto">
          <a:xfrm>
            <a:off x="398544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2" name="Line 70"/>
          <p:cNvSpPr>
            <a:spLocks noChangeShapeType="1"/>
          </p:cNvSpPr>
          <p:nvPr/>
        </p:nvSpPr>
        <p:spPr bwMode="auto">
          <a:xfrm>
            <a:off x="398544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3" name="Text Box 71"/>
          <p:cNvSpPr txBox="1">
            <a:spLocks noChangeArrowheads="1"/>
          </p:cNvSpPr>
          <p:nvPr/>
        </p:nvSpPr>
        <p:spPr bwMode="auto">
          <a:xfrm>
            <a:off x="3744379" y="2319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rPr>
              <a:t>:</a:t>
            </a:r>
          </a:p>
        </p:txBody>
      </p:sp>
      <p:sp>
        <p:nvSpPr>
          <p:cNvPr id="54" name="Text Box 72"/>
          <p:cNvSpPr txBox="1">
            <a:spLocks noChangeArrowheads="1"/>
          </p:cNvSpPr>
          <p:nvPr/>
        </p:nvSpPr>
        <p:spPr bwMode="auto">
          <a:xfrm>
            <a:off x="5429318" y="151265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200" b="1" dirty="0">
                <a:latin typeface="微软雅黑" pitchFamily="34" charset="-122"/>
                <a:ea typeface="微软雅黑" pitchFamily="34" charset="-122"/>
              </a:rPr>
              <a:t>CRLF</a:t>
            </a:r>
          </a:p>
        </p:txBody>
      </p:sp>
      <p:sp>
        <p:nvSpPr>
          <p:cNvPr id="55" name="Text Box 75"/>
          <p:cNvSpPr txBox="1">
            <a:spLocks noChangeArrowheads="1"/>
          </p:cNvSpPr>
          <p:nvPr/>
        </p:nvSpPr>
        <p:spPr bwMode="auto">
          <a:xfrm>
            <a:off x="2710121" y="257993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grpSp>
        <p:nvGrpSpPr>
          <p:cNvPr id="56" name="Group 134"/>
          <p:cNvGrpSpPr>
            <a:grpSpLocks/>
          </p:cNvGrpSpPr>
          <p:nvPr/>
        </p:nvGrpSpPr>
        <p:grpSpPr bwMode="auto">
          <a:xfrm>
            <a:off x="2016849" y="1484652"/>
            <a:ext cx="5192306" cy="328794"/>
            <a:chOff x="572" y="1045"/>
            <a:chExt cx="4621" cy="317"/>
          </a:xfrm>
        </p:grpSpPr>
        <p:sp>
          <p:nvSpPr>
            <p:cNvPr id="57" name="Rectangle 132"/>
            <p:cNvSpPr>
              <a:spLocks noChangeArrowheads="1"/>
            </p:cNvSpPr>
            <p:nvPr/>
          </p:nvSpPr>
          <p:spPr bwMode="auto">
            <a:xfrm>
              <a:off x="1111" y="1045"/>
              <a:ext cx="4082" cy="317"/>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58" name="Text Box 133"/>
            <p:cNvSpPr txBox="1">
              <a:spLocks noChangeArrowheads="1"/>
            </p:cNvSpPr>
            <p:nvPr/>
          </p:nvSpPr>
          <p:spPr bwMode="auto">
            <a:xfrm>
              <a:off x="572" y="1063"/>
              <a:ext cx="57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200" b="1" dirty="0">
                  <a:latin typeface="微软雅黑" pitchFamily="34" charset="-122"/>
                  <a:ea typeface="微软雅黑" pitchFamily="34" charset="-122"/>
                </a:rPr>
                <a:t>开始行</a:t>
              </a:r>
            </a:p>
          </p:txBody>
        </p:sp>
      </p:grpSp>
      <p:sp>
        <p:nvSpPr>
          <p:cNvPr id="59" name="Text Box 73"/>
          <p:cNvSpPr txBox="1">
            <a:spLocks noChangeArrowheads="1"/>
          </p:cNvSpPr>
          <p:nvPr/>
        </p:nvSpPr>
        <p:spPr bwMode="auto">
          <a:xfrm>
            <a:off x="4310177" y="2323745"/>
            <a:ext cx="601144"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60" name="Text Box 74"/>
          <p:cNvSpPr txBox="1">
            <a:spLocks noChangeArrowheads="1"/>
          </p:cNvSpPr>
          <p:nvPr/>
        </p:nvSpPr>
        <p:spPr bwMode="auto">
          <a:xfrm>
            <a:off x="4314671" y="1794773"/>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CRLF</a:t>
            </a:r>
          </a:p>
        </p:txBody>
      </p:sp>
      <p:sp>
        <p:nvSpPr>
          <p:cNvPr id="61" name="矩形 60"/>
          <p:cNvSpPr/>
          <p:nvPr/>
        </p:nvSpPr>
        <p:spPr>
          <a:xfrm>
            <a:off x="1346773" y="3649974"/>
            <a:ext cx="6636391" cy="523220"/>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itchFamily="34" charset="-122"/>
                <a:ea typeface="微软雅黑" pitchFamily="34" charset="-122"/>
              </a:rPr>
              <a:t>响应报文的开始行是状态行。</a:t>
            </a:r>
          </a:p>
          <a:p>
            <a:r>
              <a:rPr kumimoji="1" lang="zh-CN" altLang="en-US" sz="1400" b="1" dirty="0">
                <a:latin typeface="微软雅黑" pitchFamily="34" charset="-122"/>
                <a:ea typeface="微软雅黑" pitchFamily="34" charset="-122"/>
              </a:rPr>
              <a:t>状态行包括三项内容，即 </a:t>
            </a:r>
            <a:r>
              <a:rPr kumimoji="1" lang="en-US" altLang="zh-CN" sz="1400" b="1" dirty="0">
                <a:latin typeface="微软雅黑" pitchFamily="34" charset="-122"/>
                <a:ea typeface="微软雅黑" pitchFamily="34" charset="-122"/>
              </a:rPr>
              <a:t>HTTP </a:t>
            </a:r>
            <a:r>
              <a:rPr kumimoji="1" lang="zh-CN" altLang="en-US" sz="1400" b="1" dirty="0">
                <a:latin typeface="微软雅黑" pitchFamily="34" charset="-122"/>
                <a:ea typeface="微软雅黑" pitchFamily="34" charset="-122"/>
              </a:rPr>
              <a:t>的版本，状态码，以及解释状态码的简单短语。</a:t>
            </a:r>
          </a:p>
        </p:txBody>
      </p:sp>
    </p:spTree>
    <p:extLst>
      <p:ext uri="{BB962C8B-B14F-4D97-AF65-F5344CB8AC3E}">
        <p14:creationId xmlns:p14="http://schemas.microsoft.com/office/powerpoint/2010/main" val="189346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1000" fill="hold"/>
                                        <p:tgtEl>
                                          <p:spTgt spid="5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56963" y="674234"/>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0" name="Rectangle 6"/>
          <p:cNvSpPr>
            <a:spLocks noChangeArrowheads="1"/>
          </p:cNvSpPr>
          <p:nvPr/>
        </p:nvSpPr>
        <p:spPr bwMode="auto">
          <a:xfrm>
            <a:off x="2396716" y="641023"/>
            <a:ext cx="43692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顶级域名 </a:t>
            </a:r>
            <a:r>
              <a:rPr lang="en-US" altLang="zh-CN" sz="2000" b="1" dirty="0">
                <a:solidFill>
                  <a:schemeClr val="bg1"/>
                </a:solidFill>
                <a:latin typeface="微软雅黑" pitchFamily="34" charset="-122"/>
                <a:ea typeface="微软雅黑" pitchFamily="34" charset="-122"/>
              </a:rPr>
              <a:t>TLD (Top Level Domain)</a:t>
            </a:r>
            <a:endParaRPr lang="zh-CN" altLang="en-US" sz="2000" b="1" dirty="0">
              <a:solidFill>
                <a:schemeClr val="bg1"/>
              </a:solidFill>
              <a:latin typeface="微软雅黑" pitchFamily="34" charset="-122"/>
              <a:ea typeface="微软雅黑" pitchFamily="34" charset="-122"/>
            </a:endParaRPr>
          </a:p>
        </p:txBody>
      </p:sp>
      <p:sp>
        <p:nvSpPr>
          <p:cNvPr id="11" name="Rectangle 68"/>
          <p:cNvSpPr>
            <a:spLocks noChangeArrowheads="1"/>
          </p:cNvSpPr>
          <p:nvPr/>
        </p:nvSpPr>
        <p:spPr bwMode="auto">
          <a:xfrm>
            <a:off x="483810" y="1028189"/>
            <a:ext cx="8245143" cy="3295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800"/>
              </a:lnSpc>
              <a:buClr>
                <a:srgbClr val="0070C0"/>
              </a:buClr>
              <a:buFont typeface="Wingdings" pitchFamily="2" charset="2"/>
              <a:buChar char="l"/>
            </a:pPr>
            <a:r>
              <a:rPr lang="zh-CN" altLang="en-US" sz="2000" b="1" dirty="0">
                <a:latin typeface="微软雅黑" pitchFamily="34" charset="-122"/>
                <a:ea typeface="微软雅黑" pitchFamily="34" charset="-122"/>
              </a:rPr>
              <a:t>通用顶级域名 </a:t>
            </a:r>
            <a:r>
              <a:rPr lang="en-US" altLang="zh-CN" sz="2000" b="1" dirty="0" err="1">
                <a:latin typeface="微软雅黑" pitchFamily="34" charset="-122"/>
                <a:ea typeface="微软雅黑" pitchFamily="34" charset="-122"/>
              </a:rPr>
              <a:t>gTLD</a:t>
            </a:r>
            <a:endParaRPr lang="en-US" altLang="zh-CN" sz="2000" b="1" dirty="0">
              <a:latin typeface="微软雅黑" pitchFamily="34" charset="-122"/>
              <a:ea typeface="微软雅黑" pitchFamily="34" charset="-122"/>
            </a:endParaRPr>
          </a:p>
          <a:p>
            <a:pPr marL="633413" indent="-342900" eaLnBrk="0" hangingPunct="0">
              <a:lnSpc>
                <a:spcPts val="2800"/>
              </a:lnSpc>
              <a:buClr>
                <a:srgbClr val="7030A0"/>
              </a:buClr>
              <a:buFont typeface="+mj-lt"/>
              <a:buAutoNum type="arabicPeriod"/>
            </a:pPr>
            <a:r>
              <a:rPr lang="zh-CN" altLang="en-US" sz="2000" b="1" dirty="0">
                <a:latin typeface="微软雅黑" pitchFamily="34" charset="-122"/>
                <a:ea typeface="微软雅黑" pitchFamily="34" charset="-122"/>
              </a:rPr>
              <a:t>最早的顶级域名是：</a:t>
            </a:r>
          </a:p>
          <a:p>
            <a:pPr marL="633413" indent="-342900" eaLnBrk="0" hangingPunct="0">
              <a:lnSpc>
                <a:spcPts val="2800"/>
              </a:lnSpc>
              <a:buClr>
                <a:srgbClr val="7030A0"/>
              </a:buClr>
              <a:buFont typeface="+mj-lt"/>
              <a:buAutoNum type="arabicPeriod"/>
            </a:pPr>
            <a:r>
              <a:rPr lang="en-US" altLang="zh-CN" sz="2000" b="1" dirty="0">
                <a:latin typeface="微软雅黑" pitchFamily="34" charset="-122"/>
                <a:ea typeface="微软雅黑" pitchFamily="34" charset="-122"/>
              </a:rPr>
              <a:t>.com</a:t>
            </a:r>
            <a:r>
              <a:rPr lang="zh-CN" altLang="en-US" sz="2000" b="1" dirty="0">
                <a:latin typeface="微软雅黑" pitchFamily="34" charset="-122"/>
                <a:ea typeface="微软雅黑" pitchFamily="34" charset="-122"/>
              </a:rPr>
              <a:t>（公司和企业）</a:t>
            </a:r>
          </a:p>
          <a:p>
            <a:pPr marL="633413" indent="-342900" eaLnBrk="0" hangingPunct="0">
              <a:lnSpc>
                <a:spcPts val="2800"/>
              </a:lnSpc>
              <a:buClr>
                <a:srgbClr val="7030A0"/>
              </a:buClr>
              <a:buFont typeface="+mj-lt"/>
              <a:buAutoNum type="arabicPeriod"/>
            </a:pPr>
            <a:r>
              <a:rPr lang="en-US" altLang="zh-CN" sz="2000" b="1" dirty="0" err="1">
                <a:latin typeface="微软雅黑" pitchFamily="34" charset="-122"/>
                <a:ea typeface="微软雅黑" pitchFamily="34" charset="-122"/>
              </a:rPr>
              <a:t>.net</a:t>
            </a:r>
            <a:r>
              <a:rPr lang="zh-CN" altLang="en-US" sz="2000" b="1" dirty="0">
                <a:latin typeface="微软雅黑" pitchFamily="34" charset="-122"/>
                <a:ea typeface="微软雅黑" pitchFamily="34" charset="-122"/>
              </a:rPr>
              <a:t>（网络服务机构</a:t>
            </a:r>
          </a:p>
          <a:p>
            <a:pPr marL="633413" indent="-342900" eaLnBrk="0" hangingPunct="0">
              <a:lnSpc>
                <a:spcPts val="2800"/>
              </a:lnSpc>
              <a:buClr>
                <a:srgbClr val="7030A0"/>
              </a:buClr>
              <a:buFont typeface="+mj-lt"/>
              <a:buAutoNum type="arabicPeriod"/>
            </a:pPr>
            <a:r>
              <a:rPr lang="en-US" altLang="zh-CN" sz="2000" b="1" dirty="0">
                <a:latin typeface="微软雅黑" pitchFamily="34" charset="-122"/>
                <a:ea typeface="微软雅黑" pitchFamily="34" charset="-122"/>
              </a:rPr>
              <a:t>.org</a:t>
            </a:r>
            <a:r>
              <a:rPr lang="zh-CN" altLang="en-US" sz="2000" b="1" dirty="0">
                <a:latin typeface="微软雅黑" pitchFamily="34" charset="-122"/>
                <a:ea typeface="微软雅黑" pitchFamily="34" charset="-122"/>
              </a:rPr>
              <a:t>（非赢利性组织）</a:t>
            </a:r>
          </a:p>
          <a:p>
            <a:pPr marL="633413" indent="-342900" eaLnBrk="0" hangingPunct="0">
              <a:lnSpc>
                <a:spcPts val="2800"/>
              </a:lnSpc>
              <a:buClr>
                <a:srgbClr val="7030A0"/>
              </a:buClr>
              <a:buFont typeface="+mj-lt"/>
              <a:buAutoNum type="arabicPeriod"/>
            </a:pP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edu</a:t>
            </a:r>
            <a:r>
              <a:rPr lang="zh-CN" altLang="en-US" sz="2000" b="1" dirty="0">
                <a:latin typeface="微软雅黑" pitchFamily="34" charset="-122"/>
                <a:ea typeface="微软雅黑" pitchFamily="34" charset="-122"/>
              </a:rPr>
              <a:t>（美国专用的教育机构）</a:t>
            </a:r>
          </a:p>
          <a:p>
            <a:pPr marL="633413" indent="-342900" eaLnBrk="0" hangingPunct="0">
              <a:lnSpc>
                <a:spcPts val="2800"/>
              </a:lnSpc>
              <a:buClr>
                <a:srgbClr val="7030A0"/>
              </a:buClr>
              <a:buFont typeface="+mj-lt"/>
              <a:buAutoNum type="arabicPeriod"/>
            </a:pP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gov</a:t>
            </a:r>
            <a:r>
              <a:rPr lang="zh-CN" altLang="en-US" sz="2000" b="1" dirty="0">
                <a:latin typeface="微软雅黑" pitchFamily="34" charset="-122"/>
                <a:ea typeface="微软雅黑" pitchFamily="34" charset="-122"/>
              </a:rPr>
              <a:t>（美国专用的政府部门）</a:t>
            </a:r>
          </a:p>
          <a:p>
            <a:pPr marL="633413" indent="-342900" eaLnBrk="0" hangingPunct="0">
              <a:lnSpc>
                <a:spcPts val="2800"/>
              </a:lnSpc>
              <a:buClr>
                <a:srgbClr val="7030A0"/>
              </a:buClr>
              <a:buFont typeface="+mj-lt"/>
              <a:buAutoNum type="arabicPeriod"/>
            </a:pPr>
            <a:r>
              <a:rPr lang="en-US" altLang="zh-CN" sz="2000" b="1" dirty="0">
                <a:latin typeface="微软雅黑" pitchFamily="34" charset="-122"/>
                <a:ea typeface="微软雅黑" pitchFamily="34" charset="-122"/>
              </a:rPr>
              <a:t>.mil</a:t>
            </a:r>
            <a:r>
              <a:rPr lang="zh-CN" altLang="en-US" sz="2000" b="1" dirty="0">
                <a:latin typeface="微软雅黑" pitchFamily="34" charset="-122"/>
                <a:ea typeface="微软雅黑" pitchFamily="34" charset="-122"/>
              </a:rPr>
              <a:t>（美国专用的军事部门）</a:t>
            </a:r>
          </a:p>
          <a:p>
            <a:pPr marL="633413" indent="-342900" eaLnBrk="0" hangingPunct="0">
              <a:lnSpc>
                <a:spcPts val="2800"/>
              </a:lnSpc>
              <a:buClr>
                <a:srgbClr val="7030A0"/>
              </a:buClr>
              <a:buFont typeface="+mj-lt"/>
              <a:buAutoNum type="arabicPeriod"/>
            </a:pP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int</a:t>
            </a:r>
            <a:r>
              <a:rPr lang="zh-CN" altLang="en-US" sz="2000" b="1" dirty="0">
                <a:latin typeface="微软雅黑" pitchFamily="34" charset="-122"/>
                <a:ea typeface="微软雅黑" pitchFamily="34" charset="-122"/>
              </a:rPr>
              <a:t>（国际组织）</a:t>
            </a:r>
          </a:p>
        </p:txBody>
      </p:sp>
    </p:spTree>
    <p:extLst>
      <p:ext uri="{BB962C8B-B14F-4D97-AF65-F5344CB8AC3E}">
        <p14:creationId xmlns:p14="http://schemas.microsoft.com/office/powerpoint/2010/main" val="1581217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586082"/>
            <a:ext cx="808120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1xx </a:t>
            </a:r>
            <a:r>
              <a:rPr lang="zh-CN" altLang="en-US" sz="2000" b="1" dirty="0">
                <a:solidFill>
                  <a:srgbClr val="0000FF"/>
                </a:solidFill>
                <a:latin typeface="微软雅黑" pitchFamily="34" charset="-122"/>
                <a:ea typeface="微软雅黑" pitchFamily="34" charset="-122"/>
              </a:rPr>
              <a:t>表示通知信息的</a:t>
            </a:r>
            <a:r>
              <a:rPr lang="zh-CN" altLang="en-US" sz="2000" b="1" dirty="0">
                <a:latin typeface="微软雅黑" pitchFamily="34" charset="-122"/>
                <a:ea typeface="微软雅黑" pitchFamily="34" charset="-122"/>
              </a:rPr>
              <a:t>，如请求收到了或正在进行处理。</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2xx </a:t>
            </a:r>
            <a:r>
              <a:rPr lang="zh-CN" altLang="en-US" sz="2000" b="1" dirty="0">
                <a:solidFill>
                  <a:srgbClr val="0000FF"/>
                </a:solidFill>
                <a:latin typeface="微软雅黑" pitchFamily="34" charset="-122"/>
                <a:ea typeface="微软雅黑" pitchFamily="34" charset="-122"/>
              </a:rPr>
              <a:t>表示成功</a:t>
            </a:r>
            <a:r>
              <a:rPr lang="zh-CN" altLang="en-US" sz="2000" b="1" dirty="0">
                <a:latin typeface="微软雅黑" pitchFamily="34" charset="-122"/>
                <a:ea typeface="微软雅黑" pitchFamily="34" charset="-122"/>
              </a:rPr>
              <a:t>，如接受或知道了。</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3xx </a:t>
            </a:r>
            <a:r>
              <a:rPr lang="zh-CN" altLang="en-US" sz="2000" b="1" dirty="0">
                <a:solidFill>
                  <a:srgbClr val="0000FF"/>
                </a:solidFill>
                <a:latin typeface="微软雅黑" pitchFamily="34" charset="-122"/>
                <a:ea typeface="微软雅黑" pitchFamily="34" charset="-122"/>
              </a:rPr>
              <a:t>表示重定向</a:t>
            </a:r>
            <a:r>
              <a:rPr lang="zh-CN" altLang="en-US" sz="2000" b="1" dirty="0">
                <a:latin typeface="微软雅黑" pitchFamily="34" charset="-122"/>
                <a:ea typeface="微软雅黑" pitchFamily="34" charset="-122"/>
              </a:rPr>
              <a:t>，表示要完成请求还必须采取进一步的行动。</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4xx </a:t>
            </a:r>
            <a:r>
              <a:rPr lang="zh-CN" altLang="en-US" sz="2000" b="1" dirty="0">
                <a:solidFill>
                  <a:srgbClr val="0000FF"/>
                </a:solidFill>
                <a:latin typeface="微软雅黑" pitchFamily="34" charset="-122"/>
                <a:ea typeface="微软雅黑" pitchFamily="34" charset="-122"/>
              </a:rPr>
              <a:t>表示客户的差错</a:t>
            </a:r>
            <a:r>
              <a:rPr lang="zh-CN" altLang="en-US" sz="2000" b="1" dirty="0">
                <a:latin typeface="微软雅黑" pitchFamily="34" charset="-122"/>
                <a:ea typeface="微软雅黑" pitchFamily="34" charset="-122"/>
              </a:rPr>
              <a:t>，如请求中有错误的语法或不能完成。</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5xx </a:t>
            </a:r>
            <a:r>
              <a:rPr lang="zh-CN" altLang="en-US" sz="2000" b="1" dirty="0">
                <a:solidFill>
                  <a:srgbClr val="0000FF"/>
                </a:solidFill>
                <a:latin typeface="微软雅黑" pitchFamily="34" charset="-122"/>
                <a:ea typeface="微软雅黑" pitchFamily="34" charset="-122"/>
              </a:rPr>
              <a:t>表示服务器的差错</a:t>
            </a:r>
            <a:r>
              <a:rPr lang="zh-CN" altLang="en-US" sz="2000" b="1" dirty="0">
                <a:latin typeface="微软雅黑" pitchFamily="34" charset="-122"/>
                <a:ea typeface="微软雅黑" pitchFamily="34" charset="-122"/>
              </a:rPr>
              <a:t>，如服务器失效无法完成请求。</a:t>
            </a:r>
          </a:p>
        </p:txBody>
      </p:sp>
      <p:sp>
        <p:nvSpPr>
          <p:cNvPr id="3" name="AutoShape 5"/>
          <p:cNvSpPr>
            <a:spLocks noChangeArrowheads="1"/>
          </p:cNvSpPr>
          <p:nvPr/>
        </p:nvSpPr>
        <p:spPr bwMode="auto">
          <a:xfrm>
            <a:off x="556963" y="119921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138682"/>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状态码都是三位数字</a:t>
            </a:r>
          </a:p>
        </p:txBody>
      </p:sp>
    </p:spTree>
    <p:extLst>
      <p:ext uri="{BB962C8B-B14F-4D97-AF65-F5344CB8AC3E}">
        <p14:creationId xmlns:p14="http://schemas.microsoft.com/office/powerpoint/2010/main" val="1763656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6052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795447" y="1327316"/>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4. </a:t>
            </a:r>
            <a:r>
              <a:rPr lang="zh-CN" altLang="en-US" sz="2000" b="1" dirty="0">
                <a:solidFill>
                  <a:schemeClr val="bg1"/>
                </a:solidFill>
                <a:latin typeface="微软雅黑" pitchFamily="34" charset="-122"/>
                <a:ea typeface="微软雅黑" pitchFamily="34" charset="-122"/>
              </a:rPr>
              <a:t>在服务器上存放用户的信息</a:t>
            </a:r>
          </a:p>
        </p:txBody>
      </p:sp>
      <p:sp>
        <p:nvSpPr>
          <p:cNvPr id="4" name="Rectangle 68"/>
          <p:cNvSpPr>
            <a:spLocks noChangeArrowheads="1"/>
          </p:cNvSpPr>
          <p:nvPr/>
        </p:nvSpPr>
        <p:spPr bwMode="auto">
          <a:xfrm>
            <a:off x="556963" y="1721617"/>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万维网站点可以使用 </a:t>
            </a:r>
            <a:r>
              <a:rPr lang="en-US" altLang="zh-CN" sz="2000" b="1" dirty="0">
                <a:latin typeface="微软雅黑" pitchFamily="34" charset="-122"/>
                <a:ea typeface="微软雅黑" pitchFamily="34" charset="-122"/>
              </a:rPr>
              <a:t>Cookie </a:t>
            </a:r>
            <a:r>
              <a:rPr lang="zh-CN" altLang="en-US" sz="2000" b="1" dirty="0">
                <a:latin typeface="微软雅黑" pitchFamily="34" charset="-122"/>
                <a:ea typeface="微软雅黑" pitchFamily="34" charset="-122"/>
              </a:rPr>
              <a:t>来跟踪用户。</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Cookie </a:t>
            </a:r>
            <a:r>
              <a:rPr lang="zh-CN" altLang="en-US" sz="2000" b="1" dirty="0">
                <a:latin typeface="微软雅黑" pitchFamily="34" charset="-122"/>
                <a:ea typeface="微软雅黑" pitchFamily="34" charset="-122"/>
              </a:rPr>
              <a:t>表示在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服务器和客户之间传递的状态信息。</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Cookie </a:t>
            </a:r>
            <a:r>
              <a:rPr lang="zh-CN" altLang="en-US" sz="2000" b="1" dirty="0">
                <a:latin typeface="微软雅黑" pitchFamily="34" charset="-122"/>
                <a:ea typeface="微软雅黑" pitchFamily="34" charset="-122"/>
              </a:rPr>
              <a:t>的网站服务器为用户产生一个</a:t>
            </a:r>
            <a:r>
              <a:rPr lang="zh-CN" altLang="en-US" sz="2000" b="1" dirty="0">
                <a:solidFill>
                  <a:srgbClr val="0000FF"/>
                </a:solidFill>
                <a:latin typeface="微软雅黑" pitchFamily="34" charset="-122"/>
                <a:ea typeface="微软雅黑" pitchFamily="34" charset="-122"/>
              </a:rPr>
              <a:t>唯一的识别码</a:t>
            </a:r>
            <a:r>
              <a:rPr lang="zh-CN" altLang="en-US" sz="2000" b="1" dirty="0">
                <a:latin typeface="微软雅黑" pitchFamily="34" charset="-122"/>
                <a:ea typeface="微软雅黑" pitchFamily="34" charset="-122"/>
              </a:rPr>
              <a:t>。利用此识别码，网站就能够跟踪该用户在该网站的活动。 </a:t>
            </a:r>
          </a:p>
        </p:txBody>
      </p:sp>
    </p:spTree>
    <p:extLst>
      <p:ext uri="{BB962C8B-B14F-4D97-AF65-F5344CB8AC3E}">
        <p14:creationId xmlns:p14="http://schemas.microsoft.com/office/powerpoint/2010/main" val="3862400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05075"/>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093072" y="871948"/>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6.4.4  </a:t>
            </a:r>
            <a:r>
              <a:rPr lang="zh-CN" altLang="en-US" sz="2400" b="1" dirty="0">
                <a:solidFill>
                  <a:schemeClr val="bg1"/>
                </a:solidFill>
                <a:latin typeface="微软雅黑" pitchFamily="34" charset="-122"/>
                <a:ea typeface="微软雅黑" pitchFamily="34" charset="-122"/>
              </a:rPr>
              <a:t>万维网的文档</a:t>
            </a:r>
          </a:p>
        </p:txBody>
      </p:sp>
      <p:sp>
        <p:nvSpPr>
          <p:cNvPr id="4" name="AutoShape 5"/>
          <p:cNvSpPr>
            <a:spLocks noChangeArrowheads="1"/>
          </p:cNvSpPr>
          <p:nvPr/>
        </p:nvSpPr>
        <p:spPr bwMode="auto">
          <a:xfrm>
            <a:off x="556963" y="146855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5" name="Rectangle 6"/>
          <p:cNvSpPr>
            <a:spLocks noChangeArrowheads="1"/>
          </p:cNvSpPr>
          <p:nvPr/>
        </p:nvSpPr>
        <p:spPr bwMode="auto">
          <a:xfrm>
            <a:off x="3010251" y="1435344"/>
            <a:ext cx="31422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超文本标记语言 </a:t>
            </a:r>
            <a:r>
              <a:rPr lang="en-US" altLang="zh-CN" sz="2000" b="1" dirty="0">
                <a:solidFill>
                  <a:schemeClr val="bg1"/>
                </a:solidFill>
                <a:latin typeface="微软雅黑" pitchFamily="34" charset="-122"/>
                <a:ea typeface="微软雅黑" pitchFamily="34" charset="-122"/>
              </a:rPr>
              <a:t>HTML</a:t>
            </a:r>
          </a:p>
        </p:txBody>
      </p:sp>
      <p:sp>
        <p:nvSpPr>
          <p:cNvPr id="6" name="Rectangle 68"/>
          <p:cNvSpPr>
            <a:spLocks noChangeArrowheads="1"/>
          </p:cNvSpPr>
          <p:nvPr/>
        </p:nvSpPr>
        <p:spPr bwMode="auto">
          <a:xfrm>
            <a:off x="556963" y="1829645"/>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超文本标记语言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中的 </a:t>
            </a:r>
            <a:r>
              <a:rPr lang="en-US" altLang="zh-CN" sz="2000" b="1" dirty="0">
                <a:latin typeface="微软雅黑" pitchFamily="34" charset="-122"/>
                <a:ea typeface="微软雅黑" pitchFamily="34" charset="-122"/>
              </a:rPr>
              <a:t>Markup </a:t>
            </a:r>
            <a:r>
              <a:rPr lang="zh-CN" altLang="en-US" sz="2000" b="1" dirty="0">
                <a:latin typeface="微软雅黑" pitchFamily="34" charset="-122"/>
                <a:ea typeface="微软雅黑" pitchFamily="34" charset="-122"/>
              </a:rPr>
              <a:t>的意思就是“设置标记”。</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定义了许多用于</a:t>
            </a:r>
            <a:r>
              <a:rPr lang="zh-CN" altLang="en-US" sz="2000" b="1" dirty="0">
                <a:solidFill>
                  <a:srgbClr val="0000FF"/>
                </a:solidFill>
                <a:latin typeface="微软雅黑" pitchFamily="34" charset="-122"/>
                <a:ea typeface="微软雅黑" pitchFamily="34" charset="-122"/>
              </a:rPr>
              <a:t>排版的命令</a:t>
            </a:r>
            <a:r>
              <a:rPr lang="zh-CN" altLang="en-US" sz="2000" b="1" dirty="0">
                <a:latin typeface="微软雅黑" pitchFamily="34" charset="-122"/>
                <a:ea typeface="微软雅黑" pitchFamily="34" charset="-122"/>
              </a:rPr>
              <a:t>（即标签）。</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把各种标签嵌入到万维网的页面中。这样就构成了所谓的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文档是一种可以用任何文本编辑器创建的 </a:t>
            </a:r>
            <a:r>
              <a:rPr lang="en-US" altLang="zh-CN" sz="2000" b="1" dirty="0">
                <a:latin typeface="微软雅黑" pitchFamily="34" charset="-122"/>
                <a:ea typeface="微软雅黑" pitchFamily="34" charset="-122"/>
              </a:rPr>
              <a:t>ASCII </a:t>
            </a:r>
            <a:r>
              <a:rPr lang="zh-CN" altLang="en-US" sz="2000" b="1" dirty="0">
                <a:latin typeface="微软雅黑" pitchFamily="34" charset="-122"/>
                <a:ea typeface="微软雅黑" pitchFamily="34" charset="-122"/>
              </a:rPr>
              <a:t>码文件。 </a:t>
            </a:r>
          </a:p>
        </p:txBody>
      </p:sp>
    </p:spTree>
    <p:extLst>
      <p:ext uri="{BB962C8B-B14F-4D97-AF65-F5344CB8AC3E}">
        <p14:creationId xmlns:p14="http://schemas.microsoft.com/office/powerpoint/2010/main" val="3230439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4" y="1211178"/>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仅当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文档是以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或 </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htm</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为后缀时，浏览器才对此文档的各种标签进行解释。</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文档改换以 </a:t>
            </a:r>
            <a:r>
              <a:rPr lang="en-US" altLang="zh-CN" sz="2000" b="1" dirty="0">
                <a:latin typeface="微软雅黑" pitchFamily="34" charset="-122"/>
                <a:ea typeface="微软雅黑" pitchFamily="34" charset="-122"/>
              </a:rPr>
              <a:t>.txt </a:t>
            </a:r>
            <a:r>
              <a:rPr lang="zh-CN" altLang="en-US" sz="2000" b="1" dirty="0">
                <a:latin typeface="微软雅黑" pitchFamily="34" charset="-122"/>
                <a:ea typeface="微软雅黑" pitchFamily="34" charset="-122"/>
              </a:rPr>
              <a:t>为其后缀，则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解释程序就不对标签进行解释，而浏览器只能看见原来的文本文件。</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当浏览器从服务器读取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文档后，就按照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文档中的各种标签，根据浏览器所使用的显示器的尺寸和分辨率大小，重新进行排版并恢复出所读取的页面。</a:t>
            </a:r>
          </a:p>
        </p:txBody>
      </p:sp>
      <p:sp>
        <p:nvSpPr>
          <p:cNvPr id="3" name="AutoShape 5"/>
          <p:cNvSpPr>
            <a:spLocks noChangeArrowheads="1"/>
          </p:cNvSpPr>
          <p:nvPr/>
        </p:nvSpPr>
        <p:spPr bwMode="auto">
          <a:xfrm>
            <a:off x="556963" y="87002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818642"/>
            <a:ext cx="1550424"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a:t>
            </a:r>
          </a:p>
        </p:txBody>
      </p:sp>
    </p:spTree>
    <p:extLst>
      <p:ext uri="{BB962C8B-B14F-4D97-AF65-F5344CB8AC3E}">
        <p14:creationId xmlns:p14="http://schemas.microsoft.com/office/powerpoint/2010/main" val="3382122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文档中标签的用法</a:t>
            </a: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&lt;/HTML&gt;</a:t>
            </a:r>
          </a:p>
        </p:txBody>
      </p:sp>
      <p:grpSp>
        <p:nvGrpSpPr>
          <p:cNvPr id="6" name="Group 9"/>
          <p:cNvGrpSpPr>
            <a:grpSpLocks/>
          </p:cNvGrpSpPr>
          <p:nvPr/>
        </p:nvGrpSpPr>
        <p:grpSpPr bwMode="auto">
          <a:xfrm>
            <a:off x="2419284" y="1139927"/>
            <a:ext cx="4176159" cy="369368"/>
            <a:chOff x="1426" y="630"/>
            <a:chExt cx="4686" cy="449"/>
          </a:xfrm>
        </p:grpSpPr>
        <p:sp>
          <p:nvSpPr>
            <p:cNvPr id="7" name="Text Box 5"/>
            <p:cNvSpPr txBox="1">
              <a:spLocks noChangeArrowheads="1"/>
            </p:cNvSpPr>
            <p:nvPr/>
          </p:nvSpPr>
          <p:spPr bwMode="auto">
            <a:xfrm>
              <a:off x="4009" y="630"/>
              <a:ext cx="2103"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en-US" altLang="zh-CN" sz="1800" b="1" dirty="0">
                  <a:solidFill>
                    <a:sysClr val="windowText" lastClr="000000"/>
                  </a:solidFill>
                  <a:latin typeface="微软雅黑" pitchFamily="34" charset="-122"/>
                  <a:ea typeface="微软雅黑" pitchFamily="34" charset="-122"/>
                </a:rPr>
                <a:t>HTML </a:t>
              </a:r>
              <a:r>
                <a:rPr lang="zh-CN" altLang="en-US" sz="1800" b="1" dirty="0">
                  <a:solidFill>
                    <a:sysClr val="windowText" lastClr="000000"/>
                  </a:solidFill>
                  <a:latin typeface="微软雅黑" pitchFamily="34" charset="-122"/>
                  <a:ea typeface="微软雅黑" pitchFamily="34" charset="-122"/>
                </a:rPr>
                <a:t>文档开始</a:t>
              </a:r>
            </a:p>
          </p:txBody>
        </p:sp>
        <p:sp>
          <p:nvSpPr>
            <p:cNvPr id="8" name="Line 6"/>
            <p:cNvSpPr>
              <a:spLocks noChangeShapeType="1"/>
            </p:cNvSpPr>
            <p:nvPr/>
          </p:nvSpPr>
          <p:spPr bwMode="auto">
            <a:xfrm flipH="1">
              <a:off x="1426" y="845"/>
              <a:ext cx="2583"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Tree>
    <p:extLst>
      <p:ext uri="{BB962C8B-B14F-4D97-AF65-F5344CB8AC3E}">
        <p14:creationId xmlns:p14="http://schemas.microsoft.com/office/powerpoint/2010/main" val="1045141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矩形 17"/>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文档中标签的用法</a:t>
            </a:r>
          </a:p>
        </p:txBody>
      </p:sp>
      <p:sp>
        <p:nvSpPr>
          <p:cNvPr id="14"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&lt;/HTML&gt;</a:t>
            </a:r>
          </a:p>
        </p:txBody>
      </p:sp>
      <p:grpSp>
        <p:nvGrpSpPr>
          <p:cNvPr id="15" name="Group 9"/>
          <p:cNvGrpSpPr>
            <a:grpSpLocks/>
          </p:cNvGrpSpPr>
          <p:nvPr/>
        </p:nvGrpSpPr>
        <p:grpSpPr bwMode="auto">
          <a:xfrm>
            <a:off x="2419284" y="1405103"/>
            <a:ext cx="3409728" cy="369368"/>
            <a:chOff x="1426" y="630"/>
            <a:chExt cx="3826" cy="449"/>
          </a:xfrm>
        </p:grpSpPr>
        <p:sp>
          <p:nvSpPr>
            <p:cNvPr id="16" name="Text Box 5"/>
            <p:cNvSpPr txBox="1">
              <a:spLocks noChangeArrowheads="1"/>
            </p:cNvSpPr>
            <p:nvPr/>
          </p:nvSpPr>
          <p:spPr bwMode="auto">
            <a:xfrm>
              <a:off x="4009" y="630"/>
              <a:ext cx="1243"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ysClr val="windowText" lastClr="000000"/>
                  </a:solidFill>
                  <a:latin typeface="微软雅黑" pitchFamily="34" charset="-122"/>
                  <a:ea typeface="微软雅黑" pitchFamily="34" charset="-122"/>
                </a:rPr>
                <a:t>首部开始</a:t>
              </a:r>
            </a:p>
          </p:txBody>
        </p:sp>
        <p:sp>
          <p:nvSpPr>
            <p:cNvPr id="17" name="Line 6"/>
            <p:cNvSpPr>
              <a:spLocks noChangeShapeType="1"/>
            </p:cNvSpPr>
            <p:nvPr/>
          </p:nvSpPr>
          <p:spPr bwMode="auto">
            <a:xfrm flipH="1">
              <a:off x="1426" y="845"/>
              <a:ext cx="2583"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Tree>
    <p:extLst>
      <p:ext uri="{BB962C8B-B14F-4D97-AF65-F5344CB8AC3E}">
        <p14:creationId xmlns:p14="http://schemas.microsoft.com/office/powerpoint/2010/main" val="2763522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矩形 19"/>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文档中标签的用法</a:t>
            </a:r>
          </a:p>
        </p:txBody>
      </p:sp>
      <p:sp>
        <p:nvSpPr>
          <p:cNvPr id="14"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&lt;/HTML&gt;</a:t>
            </a:r>
          </a:p>
        </p:txBody>
      </p:sp>
      <p:grpSp>
        <p:nvGrpSpPr>
          <p:cNvPr id="2" name="组合 1"/>
          <p:cNvGrpSpPr/>
          <p:nvPr/>
        </p:nvGrpSpPr>
        <p:grpSpPr>
          <a:xfrm>
            <a:off x="2610222" y="1700563"/>
            <a:ext cx="4007387" cy="777521"/>
            <a:chOff x="2610222" y="1700563"/>
            <a:chExt cx="4007387" cy="777521"/>
          </a:xfrm>
        </p:grpSpPr>
        <p:grpSp>
          <p:nvGrpSpPr>
            <p:cNvPr id="15" name="Group 9"/>
            <p:cNvGrpSpPr>
              <a:grpSpLocks/>
            </p:cNvGrpSpPr>
            <p:nvPr/>
          </p:nvGrpSpPr>
          <p:grpSpPr bwMode="auto">
            <a:xfrm>
              <a:off x="4398525" y="2029742"/>
              <a:ext cx="2219084" cy="448342"/>
              <a:chOff x="3021" y="534"/>
              <a:chExt cx="2490" cy="545"/>
            </a:xfrm>
          </p:grpSpPr>
          <p:sp>
            <p:nvSpPr>
              <p:cNvPr id="16" name="Text Box 5"/>
              <p:cNvSpPr txBox="1">
                <a:spLocks noChangeArrowheads="1"/>
              </p:cNvSpPr>
              <p:nvPr/>
            </p:nvSpPr>
            <p:spPr bwMode="auto">
              <a:xfrm>
                <a:off x="4009" y="630"/>
                <a:ext cx="1502"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ysClr val="windowText" lastClr="000000"/>
                    </a:solidFill>
                    <a:latin typeface="微软雅黑" pitchFamily="34" charset="-122"/>
                    <a:ea typeface="微软雅黑" pitchFamily="34" charset="-122"/>
                  </a:rPr>
                  <a:t>文档的标题</a:t>
                </a:r>
              </a:p>
            </p:txBody>
          </p:sp>
          <p:sp>
            <p:nvSpPr>
              <p:cNvPr id="17" name="Line 6"/>
              <p:cNvSpPr>
                <a:spLocks noChangeShapeType="1"/>
              </p:cNvSpPr>
              <p:nvPr/>
            </p:nvSpPr>
            <p:spPr bwMode="auto">
              <a:xfrm flipH="1" flipV="1">
                <a:off x="3021" y="534"/>
                <a:ext cx="988" cy="311"/>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
          <p:nvSpPr>
            <p:cNvPr id="9" name="Rectangle 8"/>
            <p:cNvSpPr>
              <a:spLocks noChangeArrowheads="1"/>
            </p:cNvSpPr>
            <p:nvPr/>
          </p:nvSpPr>
          <p:spPr bwMode="auto">
            <a:xfrm>
              <a:off x="2610222" y="1700563"/>
              <a:ext cx="1788042" cy="329405"/>
            </a:xfrm>
            <a:prstGeom prst="rect">
              <a:avLst/>
            </a:prstGeom>
            <a:noFill/>
            <a:ln w="2857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b="1"/>
            </a:p>
          </p:txBody>
        </p:sp>
      </p:grpSp>
    </p:spTree>
    <p:extLst>
      <p:ext uri="{BB962C8B-B14F-4D97-AF65-F5344CB8AC3E}">
        <p14:creationId xmlns:p14="http://schemas.microsoft.com/office/powerpoint/2010/main" val="3312311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矩形 10"/>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文档中标签的用法</a:t>
            </a: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&lt;/HTML&gt;</a:t>
            </a:r>
          </a:p>
        </p:txBody>
      </p:sp>
      <p:grpSp>
        <p:nvGrpSpPr>
          <p:cNvPr id="6" name="Group 9"/>
          <p:cNvGrpSpPr>
            <a:grpSpLocks/>
          </p:cNvGrpSpPr>
          <p:nvPr/>
        </p:nvGrpSpPr>
        <p:grpSpPr bwMode="auto">
          <a:xfrm>
            <a:off x="2419284" y="1962887"/>
            <a:ext cx="3409728" cy="369368"/>
            <a:chOff x="1426" y="630"/>
            <a:chExt cx="3826" cy="449"/>
          </a:xfrm>
        </p:grpSpPr>
        <p:sp>
          <p:nvSpPr>
            <p:cNvPr id="7" name="Text Box 5"/>
            <p:cNvSpPr txBox="1">
              <a:spLocks noChangeArrowheads="1"/>
            </p:cNvSpPr>
            <p:nvPr/>
          </p:nvSpPr>
          <p:spPr bwMode="auto">
            <a:xfrm>
              <a:off x="4009" y="630"/>
              <a:ext cx="1243"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ysClr val="windowText" lastClr="000000"/>
                  </a:solidFill>
                  <a:latin typeface="微软雅黑" pitchFamily="34" charset="-122"/>
                  <a:ea typeface="微软雅黑" pitchFamily="34" charset="-122"/>
                </a:rPr>
                <a:t>首部结束</a:t>
              </a:r>
            </a:p>
          </p:txBody>
        </p:sp>
        <p:sp>
          <p:nvSpPr>
            <p:cNvPr id="8" name="Line 6"/>
            <p:cNvSpPr>
              <a:spLocks noChangeShapeType="1"/>
            </p:cNvSpPr>
            <p:nvPr/>
          </p:nvSpPr>
          <p:spPr bwMode="auto">
            <a:xfrm flipH="1">
              <a:off x="1426" y="845"/>
              <a:ext cx="2583"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Tree>
    <p:extLst>
      <p:ext uri="{BB962C8B-B14F-4D97-AF65-F5344CB8AC3E}">
        <p14:creationId xmlns:p14="http://schemas.microsoft.com/office/powerpoint/2010/main" val="2260586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矩形 10"/>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文档中标签的用法</a:t>
            </a: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&lt;/HTML&gt;</a:t>
            </a:r>
          </a:p>
        </p:txBody>
      </p:sp>
      <p:grpSp>
        <p:nvGrpSpPr>
          <p:cNvPr id="6" name="Group 9"/>
          <p:cNvGrpSpPr>
            <a:grpSpLocks/>
          </p:cNvGrpSpPr>
          <p:nvPr/>
        </p:nvGrpSpPr>
        <p:grpSpPr bwMode="auto">
          <a:xfrm>
            <a:off x="2419284" y="2228063"/>
            <a:ext cx="3409728" cy="369368"/>
            <a:chOff x="1426" y="630"/>
            <a:chExt cx="3826" cy="449"/>
          </a:xfrm>
        </p:grpSpPr>
        <p:sp>
          <p:nvSpPr>
            <p:cNvPr id="7" name="Text Box 5"/>
            <p:cNvSpPr txBox="1">
              <a:spLocks noChangeArrowheads="1"/>
            </p:cNvSpPr>
            <p:nvPr/>
          </p:nvSpPr>
          <p:spPr bwMode="auto">
            <a:xfrm>
              <a:off x="4009" y="630"/>
              <a:ext cx="1243"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ysClr val="windowText" lastClr="000000"/>
                  </a:solidFill>
                  <a:latin typeface="微软雅黑" pitchFamily="34" charset="-122"/>
                  <a:ea typeface="微软雅黑" pitchFamily="34" charset="-122"/>
                </a:rPr>
                <a:t>主体开始</a:t>
              </a:r>
            </a:p>
          </p:txBody>
        </p:sp>
        <p:sp>
          <p:nvSpPr>
            <p:cNvPr id="8" name="Line 6"/>
            <p:cNvSpPr>
              <a:spLocks noChangeShapeType="1"/>
            </p:cNvSpPr>
            <p:nvPr/>
          </p:nvSpPr>
          <p:spPr bwMode="auto">
            <a:xfrm flipH="1">
              <a:off x="1426" y="845"/>
              <a:ext cx="2583"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Tree>
    <p:extLst>
      <p:ext uri="{BB962C8B-B14F-4D97-AF65-F5344CB8AC3E}">
        <p14:creationId xmlns:p14="http://schemas.microsoft.com/office/powerpoint/2010/main" val="2411976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矩形 19"/>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文档中标签的用法</a:t>
            </a:r>
          </a:p>
        </p:txBody>
      </p:sp>
      <p:sp>
        <p:nvSpPr>
          <p:cNvPr id="12"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&lt;/HTML&gt;</a:t>
            </a:r>
          </a:p>
        </p:txBody>
      </p:sp>
      <p:grpSp>
        <p:nvGrpSpPr>
          <p:cNvPr id="13" name="组合 12"/>
          <p:cNvGrpSpPr/>
          <p:nvPr/>
        </p:nvGrpSpPr>
        <p:grpSpPr>
          <a:xfrm>
            <a:off x="2335902" y="1998481"/>
            <a:ext cx="4094556" cy="836219"/>
            <a:chOff x="2335902" y="1998481"/>
            <a:chExt cx="4094556" cy="836219"/>
          </a:xfrm>
        </p:grpSpPr>
        <p:grpSp>
          <p:nvGrpSpPr>
            <p:cNvPr id="14" name="Group 9"/>
            <p:cNvGrpSpPr>
              <a:grpSpLocks/>
            </p:cNvGrpSpPr>
            <p:nvPr/>
          </p:nvGrpSpPr>
          <p:grpSpPr bwMode="auto">
            <a:xfrm>
              <a:off x="4124038" y="1998481"/>
              <a:ext cx="2306420" cy="506750"/>
              <a:chOff x="2713" y="496"/>
              <a:chExt cx="2588" cy="616"/>
            </a:xfrm>
          </p:grpSpPr>
          <p:sp>
            <p:nvSpPr>
              <p:cNvPr id="16" name="Text Box 5"/>
              <p:cNvSpPr txBox="1">
                <a:spLocks noChangeArrowheads="1"/>
              </p:cNvSpPr>
              <p:nvPr/>
            </p:nvSpPr>
            <p:spPr bwMode="auto">
              <a:xfrm>
                <a:off x="3380" y="496"/>
                <a:ext cx="1921"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ysClr val="windowText" lastClr="000000"/>
                    </a:solidFill>
                    <a:latin typeface="微软雅黑" pitchFamily="34" charset="-122"/>
                    <a:ea typeface="微软雅黑" pitchFamily="34" charset="-122"/>
                  </a:rPr>
                  <a:t>主体的</a:t>
                </a:r>
                <a:r>
                  <a:rPr lang="en-US" altLang="zh-CN" sz="1800" b="1" dirty="0">
                    <a:solidFill>
                      <a:sysClr val="windowText" lastClr="000000"/>
                    </a:solidFill>
                    <a:latin typeface="微软雅黑" pitchFamily="34" charset="-122"/>
                    <a:ea typeface="微软雅黑" pitchFamily="34" charset="-122"/>
                  </a:rPr>
                  <a:t>1</a:t>
                </a:r>
                <a:r>
                  <a:rPr lang="zh-CN" altLang="en-US" sz="1800" b="1" dirty="0">
                    <a:solidFill>
                      <a:sysClr val="windowText" lastClr="000000"/>
                    </a:solidFill>
                    <a:latin typeface="微软雅黑" pitchFamily="34" charset="-122"/>
                    <a:ea typeface="微软雅黑" pitchFamily="34" charset="-122"/>
                  </a:rPr>
                  <a:t>级题头</a:t>
                </a:r>
              </a:p>
            </p:txBody>
          </p:sp>
          <p:sp>
            <p:nvSpPr>
              <p:cNvPr id="17" name="Line 6"/>
              <p:cNvSpPr>
                <a:spLocks noChangeShapeType="1"/>
              </p:cNvSpPr>
              <p:nvPr/>
            </p:nvSpPr>
            <p:spPr bwMode="auto">
              <a:xfrm flipH="1">
                <a:off x="2713" y="711"/>
                <a:ext cx="667" cy="401"/>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
          <p:nvSpPr>
            <p:cNvPr id="15" name="Rectangle 8"/>
            <p:cNvSpPr>
              <a:spLocks noChangeArrowheads="1"/>
            </p:cNvSpPr>
            <p:nvPr/>
          </p:nvSpPr>
          <p:spPr bwMode="auto">
            <a:xfrm>
              <a:off x="2335902" y="2505295"/>
              <a:ext cx="1788042" cy="329405"/>
            </a:xfrm>
            <a:prstGeom prst="rect">
              <a:avLst/>
            </a:prstGeom>
            <a:noFill/>
            <a:ln w="2857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b="1"/>
            </a:p>
          </p:txBody>
        </p:sp>
      </p:grpSp>
    </p:spTree>
    <p:extLst>
      <p:ext uri="{BB962C8B-B14F-4D97-AF65-F5344CB8AC3E}">
        <p14:creationId xmlns:p14="http://schemas.microsoft.com/office/powerpoint/2010/main" val="2565948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ud0ofpxa">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5578</TotalTime>
  <Words>13330</Words>
  <Application>Microsoft Office PowerPoint</Application>
  <PresentationFormat>全屏显示(16:9)</PresentationFormat>
  <Paragraphs>2366</Paragraphs>
  <Slides>186</Slides>
  <Notes>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186</vt:i4>
      </vt:variant>
    </vt:vector>
  </HeadingPairs>
  <TitlesOfParts>
    <vt:vector size="198" baseType="lpstr">
      <vt:lpstr>Wingdings</vt:lpstr>
      <vt:lpstr>Calibri</vt:lpstr>
      <vt:lpstr>宋体</vt:lpstr>
      <vt:lpstr>Courier New</vt:lpstr>
      <vt:lpstr>Arial</vt:lpstr>
      <vt:lpstr>字魂105号-简雅黑</vt:lpstr>
      <vt:lpstr>微软雅黑 Light</vt:lpstr>
      <vt:lpstr>Verdana</vt:lpstr>
      <vt:lpstr>微软雅黑</vt:lpstr>
      <vt:lpstr>Office 主题</vt:lpstr>
      <vt:lpstr>VISIO</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jiandong wang</cp:lastModifiedBy>
  <cp:revision>611</cp:revision>
  <dcterms:created xsi:type="dcterms:W3CDTF">2018-07-18T08:51:30Z</dcterms:created>
  <dcterms:modified xsi:type="dcterms:W3CDTF">2020-06-11T02:57:07Z</dcterms:modified>
</cp:coreProperties>
</file>